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3" r:id="rId3"/>
  </p:sldMasterIdLst>
  <p:notesMasterIdLst>
    <p:notesMasterId r:id="rId45"/>
  </p:notesMasterIdLst>
  <p:sldIdLst>
    <p:sldId id="334" r:id="rId4"/>
    <p:sldId id="259" r:id="rId5"/>
    <p:sldId id="264" r:id="rId6"/>
    <p:sldId id="280" r:id="rId7"/>
    <p:sldId id="284" r:id="rId8"/>
    <p:sldId id="285" r:id="rId9"/>
    <p:sldId id="286" r:id="rId10"/>
    <p:sldId id="287" r:id="rId11"/>
    <p:sldId id="288" r:id="rId12"/>
    <p:sldId id="275" r:id="rId13"/>
    <p:sldId id="289" r:id="rId14"/>
    <p:sldId id="336" r:id="rId15"/>
    <p:sldId id="335" r:id="rId16"/>
    <p:sldId id="337" r:id="rId17"/>
    <p:sldId id="338" r:id="rId18"/>
    <p:sldId id="339" r:id="rId19"/>
    <p:sldId id="340" r:id="rId20"/>
    <p:sldId id="298" r:id="rId21"/>
    <p:sldId id="297" r:id="rId22"/>
    <p:sldId id="299" r:id="rId23"/>
    <p:sldId id="300" r:id="rId24"/>
    <p:sldId id="304" r:id="rId25"/>
    <p:sldId id="342" r:id="rId26"/>
    <p:sldId id="271" r:id="rId27"/>
    <p:sldId id="305" r:id="rId28"/>
    <p:sldId id="327" r:id="rId29"/>
    <p:sldId id="302" r:id="rId30"/>
    <p:sldId id="324" r:id="rId31"/>
    <p:sldId id="326" r:id="rId32"/>
    <p:sldId id="325" r:id="rId33"/>
    <p:sldId id="309" r:id="rId34"/>
    <p:sldId id="312" r:id="rId35"/>
    <p:sldId id="328" r:id="rId36"/>
    <p:sldId id="329" r:id="rId37"/>
    <p:sldId id="323" r:id="rId38"/>
    <p:sldId id="311" r:id="rId39"/>
    <p:sldId id="319" r:id="rId40"/>
    <p:sldId id="322" r:id="rId41"/>
    <p:sldId id="330" r:id="rId42"/>
    <p:sldId id="331" r:id="rId43"/>
    <p:sldId id="33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027078"/>
    <a:srgbClr val="0D2E4D"/>
    <a:srgbClr val="01646B"/>
    <a:srgbClr val="0299FF"/>
    <a:srgbClr val="009AD9"/>
    <a:srgbClr val="70AD47"/>
    <a:srgbClr val="1B374C"/>
    <a:srgbClr val="F89E32"/>
    <a:srgbClr val="49B0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601D66-998E-402E-82AB-A8197791DAF9}" v="298" dt="2024-07-31T23:18:11.6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5"/>
    <p:restoredTop sz="94697"/>
  </p:normalViewPr>
  <p:slideViewPr>
    <p:cSldViewPr snapToGrid="0">
      <p:cViewPr varScale="1">
        <p:scale>
          <a:sx n="119" d="100"/>
          <a:sy n="119" d="100"/>
        </p:scale>
        <p:origin x="31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62" b="1" i="0" u="none" strike="noStrike" kern="1200" spc="0" baseline="0">
                <a:solidFill>
                  <a:schemeClr val="tx2"/>
                </a:solidFill>
                <a:latin typeface="HK Grotesk" pitchFamily="2" charset="77"/>
                <a:ea typeface="+mn-ea"/>
                <a:cs typeface="+mn-cs"/>
              </a:defRPr>
            </a:pPr>
            <a:r>
              <a:rPr lang="en-US" sz="1800" b="1" i="0">
                <a:solidFill>
                  <a:srgbClr val="1B374C"/>
                </a:solidFill>
                <a:latin typeface="Arial" panose="020B0604020202020204" pitchFamily="34" charset="0"/>
                <a:cs typeface="Arial" panose="020B0604020202020204" pitchFamily="34" charset="0"/>
              </a:rPr>
              <a:t>United States of America</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2"/>
              </a:solidFill>
              <a:latin typeface="HK Grotesk" pitchFamily="2" charset="77"/>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00B0F0"/>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1-3DD5-9B4A-A389-9C1DF5E81482}"/>
              </c:ext>
            </c:extLst>
          </c:dPt>
          <c:dPt>
            <c:idx val="1"/>
            <c:invertIfNegative val="0"/>
            <c:bubble3D val="0"/>
            <c:spPr>
              <a:solidFill>
                <a:srgbClr val="00B0F0"/>
              </a:solidFill>
              <a:ln>
                <a:noFill/>
              </a:ln>
              <a:effectLst/>
            </c:spPr>
            <c:extLst>
              <c:ext xmlns:c16="http://schemas.microsoft.com/office/drawing/2014/chart" uri="{C3380CC4-5D6E-409C-BE32-E72D297353CC}">
                <c16:uniqueId val="{00000003-3DD5-9B4A-A389-9C1DF5E81482}"/>
              </c:ext>
            </c:extLst>
          </c:dPt>
          <c:dPt>
            <c:idx val="2"/>
            <c:invertIfNegative val="0"/>
            <c:bubble3D val="0"/>
            <c:spPr>
              <a:solidFill>
                <a:srgbClr val="00B0F0"/>
              </a:solidFill>
              <a:ln>
                <a:noFill/>
              </a:ln>
              <a:effectLst/>
            </c:spPr>
            <c:extLst>
              <c:ext xmlns:c16="http://schemas.microsoft.com/office/drawing/2014/chart" uri="{C3380CC4-5D6E-409C-BE32-E72D297353CC}">
                <c16:uniqueId val="{00000005-3DD5-9B4A-A389-9C1DF5E81482}"/>
              </c:ext>
            </c:extLst>
          </c:dPt>
          <c:dPt>
            <c:idx val="3"/>
            <c:invertIfNegative val="0"/>
            <c:bubble3D val="0"/>
            <c:spPr>
              <a:solidFill>
                <a:srgbClr val="00B0F0"/>
              </a:solidFill>
              <a:ln>
                <a:noFill/>
              </a:ln>
              <a:effectLst/>
            </c:spPr>
            <c:extLst>
              <c:ext xmlns:c16="http://schemas.microsoft.com/office/drawing/2014/chart" uri="{C3380CC4-5D6E-409C-BE32-E72D297353CC}">
                <c16:uniqueId val="{00000007-3DD5-9B4A-A389-9C1DF5E81482}"/>
              </c:ext>
            </c:extLst>
          </c:dPt>
          <c:dPt>
            <c:idx val="4"/>
            <c:invertIfNegative val="0"/>
            <c:bubble3D val="0"/>
            <c:spPr>
              <a:solidFill>
                <a:srgbClr val="00B0F0"/>
              </a:solidFill>
              <a:ln>
                <a:noFill/>
              </a:ln>
              <a:effectLst/>
            </c:spPr>
            <c:extLst>
              <c:ext xmlns:c16="http://schemas.microsoft.com/office/drawing/2014/chart" uri="{C3380CC4-5D6E-409C-BE32-E72D297353CC}">
                <c16:uniqueId val="{00000009-3DD5-9B4A-A389-9C1DF5E81482}"/>
              </c:ext>
            </c:extLst>
          </c:dPt>
          <c:dPt>
            <c:idx val="5"/>
            <c:invertIfNegative val="0"/>
            <c:bubble3D val="0"/>
            <c:spPr>
              <a:solidFill>
                <a:srgbClr val="00B0F0"/>
              </a:solidFill>
              <a:ln>
                <a:noFill/>
              </a:ln>
              <a:effectLst/>
            </c:spPr>
            <c:extLst>
              <c:ext xmlns:c16="http://schemas.microsoft.com/office/drawing/2014/chart" uri="{C3380CC4-5D6E-409C-BE32-E72D297353CC}">
                <c16:uniqueId val="{0000000B-3DD5-9B4A-A389-9C1DF5E81482}"/>
              </c:ext>
            </c:extLst>
          </c:dPt>
          <c:cat>
            <c:strRef>
              <c:f>Sheet1!$A$2:$A$7</c:f>
              <c:strCache>
                <c:ptCount val="6"/>
                <c:pt idx="0">
                  <c:v>U.S. Forest Service</c:v>
                </c:pt>
                <c:pt idx="1">
                  <c:v>Bureau of Land Management</c:v>
                </c:pt>
                <c:pt idx="2">
                  <c:v>National Park Service</c:v>
                </c:pt>
                <c:pt idx="3">
                  <c:v>U.S. Fish &amp; Wildlife</c:v>
                </c:pt>
                <c:pt idx="4">
                  <c:v>Army Corps of Engineers</c:v>
                </c:pt>
                <c:pt idx="5">
                  <c:v>State Park System</c:v>
                </c:pt>
              </c:strCache>
            </c:strRef>
          </c:cat>
          <c:val>
            <c:numRef>
              <c:f>Sheet1!$B$2:$B$7</c:f>
              <c:numCache>
                <c:formatCode>General</c:formatCode>
                <c:ptCount val="6"/>
                <c:pt idx="0">
                  <c:v>156</c:v>
                </c:pt>
                <c:pt idx="1">
                  <c:v>71</c:v>
                </c:pt>
                <c:pt idx="2">
                  <c:v>312</c:v>
                </c:pt>
                <c:pt idx="3">
                  <c:v>53</c:v>
                </c:pt>
                <c:pt idx="4">
                  <c:v>268</c:v>
                </c:pt>
                <c:pt idx="5">
                  <c:v>807</c:v>
                </c:pt>
              </c:numCache>
            </c:numRef>
          </c:val>
          <c:extLst>
            <c:ext xmlns:c16="http://schemas.microsoft.com/office/drawing/2014/chart" uri="{C3380CC4-5D6E-409C-BE32-E72D297353CC}">
              <c16:uniqueId val="{0000000C-3DD5-9B4A-A389-9C1DF5E81482}"/>
            </c:ext>
          </c:extLst>
        </c:ser>
        <c:dLbls>
          <c:showLegendKey val="0"/>
          <c:showVal val="0"/>
          <c:showCatName val="0"/>
          <c:showSerName val="0"/>
          <c:showPercent val="0"/>
          <c:showBubbleSize val="0"/>
        </c:dLbls>
        <c:gapWidth val="111"/>
        <c:overlap val="-27"/>
        <c:axId val="1171283919"/>
        <c:axId val="1172081295"/>
      </c:barChart>
      <c:catAx>
        <c:axId val="1171283919"/>
        <c:scaling>
          <c:orientation val="minMax"/>
        </c:scaling>
        <c:delete val="0"/>
        <c:axPos val="b"/>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lnSpc>
                <a:spcPct val="75000"/>
              </a:lnSpc>
              <a:defRPr sz="1800" b="1" i="0" u="none" strike="noStrike" kern="1200" baseline="0">
                <a:solidFill>
                  <a:srgbClr val="1B374C"/>
                </a:solidFill>
                <a:latin typeface="HK Grotesk" pitchFamily="2" charset="77"/>
                <a:ea typeface="+mn-ea"/>
                <a:cs typeface="+mn-cs"/>
              </a:defRPr>
            </a:pPr>
            <a:endParaRPr lang="en-US"/>
          </a:p>
        </c:txPr>
        <c:crossAx val="1172081295"/>
        <c:crosses val="autoZero"/>
        <c:auto val="1"/>
        <c:lblAlgn val="ctr"/>
        <c:lblOffset val="100"/>
        <c:noMultiLvlLbl val="0"/>
      </c:catAx>
      <c:valAx>
        <c:axId val="1172081295"/>
        <c:scaling>
          <c:orientation val="minMax"/>
        </c:scaling>
        <c:delete val="0"/>
        <c:axPos val="l"/>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1B374C"/>
                </a:solidFill>
                <a:latin typeface="HK Grotesk" pitchFamily="2" charset="77"/>
                <a:ea typeface="+mn-ea"/>
                <a:cs typeface="+mn-cs"/>
              </a:defRPr>
            </a:pPr>
            <a:endParaRPr lang="en-US"/>
          </a:p>
        </c:txPr>
        <c:crossAx val="11712839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A9C16-14E1-2F4D-BC9F-EDA3C6F0757E}" type="datetimeFigureOut">
              <a:rPr lang="en-US" smtClean="0"/>
              <a:t>8/13/24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80D88-6E09-F54B-A012-A6123FEF5486}" type="slidenum">
              <a:rPr lang="en-US" smtClean="0"/>
              <a:t>‹#›</a:t>
            </a:fld>
            <a:endParaRPr lang="en-US"/>
          </a:p>
        </p:txBody>
      </p:sp>
    </p:spTree>
    <p:extLst>
      <p:ext uri="{BB962C8B-B14F-4D97-AF65-F5344CB8AC3E}">
        <p14:creationId xmlns:p14="http://schemas.microsoft.com/office/powerpoint/2010/main" val="3523092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lnt.org/our-work/subaru-leave-no-trace-team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LNT.org/our-work/protecting-parks/hot-spot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Leave No Trace. </a:t>
            </a:r>
            <a:r>
              <a:rPr lang="en-US" b="1" i="1" dirty="0"/>
              <a:t>Introduce yourselves and your role with Leave No Trace. Include a land acknowledgment if applicable.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264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principles provide a simple yet effective framework for minimizing our impact on the natural environment.</a:t>
            </a:r>
          </a:p>
          <a:p>
            <a:endParaRPr lang="en-US" dirty="0">
              <a:cs typeface="+mn-lt"/>
            </a:endParaRPr>
          </a:p>
          <a:p>
            <a:r>
              <a:rPr lang="en-US" dirty="0"/>
              <a:t>Whether you're hiking, camping, or enjoying any outdoor activity, these principles help ensure that our beautiful natural spaces remain unspoiled for future generations.</a:t>
            </a:r>
          </a:p>
          <a:p>
            <a:endParaRPr lang="en-US" dirty="0">
              <a:cs typeface="+mn-lt"/>
            </a:endParaRPr>
          </a:p>
          <a:p>
            <a:r>
              <a:rPr lang="en-US" dirty="0"/>
              <a:t>By following these guidelines, we can all contribute to the preservation of our wild places.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293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planning not only ensures your safety but also minimizes your impact on the environment. Mention the advantages of non-digital and offline info sources like paper maps. </a:t>
            </a:r>
          </a:p>
          <a:p>
            <a:endParaRPr lang="en-US" dirty="0">
              <a:cs typeface="+mn-lt"/>
            </a:endParaRPr>
          </a:p>
          <a:p>
            <a:r>
              <a:rPr lang="en-US" b="1" dirty="0"/>
              <a:t>Research the Area you plan to visit:</a:t>
            </a:r>
            <a:endParaRPr lang="en-US" dirty="0"/>
          </a:p>
          <a:p>
            <a:pPr marL="171450" indent="-171450">
              <a:buFont typeface="Arial"/>
              <a:buChar char="•"/>
            </a:pPr>
            <a:r>
              <a:rPr lang="en-US" dirty="0"/>
              <a:t>Begin by researching your destination. Know the terrain, weather conditions, and the types of activities allowed in the area.</a:t>
            </a:r>
          </a:p>
          <a:p>
            <a:pPr marL="171450" indent="-171450">
              <a:buFont typeface="Arial"/>
              <a:buChar char="•"/>
            </a:pPr>
            <a:r>
              <a:rPr lang="en-US" dirty="0"/>
              <a:t>Check for any specific regulations or guidelines provided by park services or managing authorities. This could include information about camping zones, fire restrictions, or sensitive habitats.</a:t>
            </a:r>
            <a:br>
              <a:rPr lang="en-US" dirty="0">
                <a:cs typeface="+mn-lt"/>
              </a:rPr>
            </a:br>
            <a:endParaRPr lang="en-US"/>
          </a:p>
          <a:p>
            <a:r>
              <a:rPr lang="en-US" b="1" dirty="0"/>
              <a:t>Prepare for Weather:</a:t>
            </a:r>
            <a:endParaRPr lang="en-US" dirty="0"/>
          </a:p>
          <a:p>
            <a:pPr marL="171450" indent="-171450">
              <a:buFont typeface="Arial"/>
              <a:buChar char="•"/>
            </a:pPr>
            <a:r>
              <a:rPr lang="en-US" dirty="0"/>
              <a:t>Weather can change rapidly, especially in mountainous or remote areas. Check the forecast before your trip and be prepared for unexpected changes.</a:t>
            </a:r>
          </a:p>
          <a:p>
            <a:pPr marL="171450" indent="-171450">
              <a:buFont typeface="Arial"/>
              <a:buChar char="•"/>
            </a:pPr>
            <a:r>
              <a:rPr lang="en-US" dirty="0"/>
              <a:t>Pack clothing and gear that can handle the worst possible conditions you might encounter.</a:t>
            </a:r>
          </a:p>
          <a:p>
            <a:endParaRPr lang="en-US" dirty="0">
              <a:cs typeface="+mn-lt"/>
            </a:endParaRPr>
          </a:p>
          <a:p>
            <a:r>
              <a:rPr lang="en-US" b="1" dirty="0"/>
              <a:t>Pack Appropriately:</a:t>
            </a:r>
            <a:endParaRPr lang="en-US" dirty="0"/>
          </a:p>
          <a:p>
            <a:pPr marL="171450" indent="-171450">
              <a:buFont typeface="Arial"/>
              <a:buChar char="•"/>
            </a:pPr>
            <a:r>
              <a:rPr lang="en-US" dirty="0"/>
              <a:t>Your gear should be suitable for the environment and duration of your trip. This includes navigation tools, sufficient food and water, and a first aid kit.</a:t>
            </a:r>
          </a:p>
          <a:p>
            <a:pPr marL="171450" indent="-171450">
              <a:buFont typeface="Arial"/>
              <a:buChar char="•"/>
            </a:pPr>
            <a:r>
              <a:rPr lang="en-US" dirty="0"/>
              <a:t>Make a checklist to ensure you don’t forget any essential items. Remember, it’s better to have it and not need it than need it and not have it.</a:t>
            </a:r>
            <a:br>
              <a:rPr lang="en-US" dirty="0">
                <a:cs typeface="+mn-lt"/>
              </a:rPr>
            </a:br>
            <a:endParaRPr lang="en-US"/>
          </a:p>
          <a:p>
            <a:r>
              <a:rPr lang="en-US" b="1" dirty="0"/>
              <a:t>Know the Regulations:</a:t>
            </a:r>
            <a:endParaRPr lang="en-US" dirty="0"/>
          </a:p>
          <a:p>
            <a:pPr marL="171450" indent="-171450">
              <a:buFont typeface="Arial"/>
              <a:buChar char="•"/>
            </a:pPr>
            <a:r>
              <a:rPr lang="en-US" dirty="0"/>
              <a:t>Familiarize yourself with the rules and regulations of the area you're visiting. This could involve permits, fire regulations, wildlife guidelines, and restrictions on where you can camp or hike.</a:t>
            </a:r>
          </a:p>
          <a:p>
            <a:pPr marL="171450" indent="-171450">
              <a:buFont typeface="Arial"/>
              <a:buChar char="•"/>
            </a:pPr>
            <a:r>
              <a:rPr lang="en-US" dirty="0"/>
              <a:t>Following these regulations helps protect the environment and ensures you have a safe and enjoyable trip.</a:t>
            </a:r>
            <a:br>
              <a:rPr lang="en-US" dirty="0">
                <a:cs typeface="+mn-lt"/>
              </a:rPr>
            </a:br>
            <a:endParaRPr lang="en-US"/>
          </a:p>
          <a:p>
            <a:r>
              <a:rPr lang="en-US" dirty="0"/>
              <a:t>By planning ahead and preparing thoroughly, you reduce the likelihood of emergencies and help protect the environment. You also enhance your overall outdoor experience by being ready for whatever comes your way. Remember, good planning leads to great adventures.</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463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surfaces and living organisms we step on and interact with are susceptible to cumulative impacts from humans. Not only can we directly trample and kill vegetation, lichen, mosses, flowers, or other living things, but we can compact soil and make areas unsightly. </a:t>
            </a:r>
          </a:p>
          <a:p>
            <a:endParaRPr lang="en-US" dirty="0">
              <a:cs typeface="+mn-lt"/>
            </a:endParaRPr>
          </a:p>
          <a:p>
            <a:r>
              <a:rPr lang="en-US"/>
              <a:t>It’s always best to stick to designated trails and campsites when they are available to us. These were put in place to concentrate the damage from a high amount of humans in an area. It can take as few as 12 passes, or 25 nights of camping, to impact the surfaces of an area enough to where it won’t recover. If we are in an area without trails or campsites, or are doing an activity that doesn’t utilize them, we want to disperse our impact to wider area (or spread out in a group) to improve the chances that spot will recover and dissuade others from following our exact track.  </a:t>
            </a:r>
            <a:endParaRPr lang="en-US">
              <a:cs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180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waste we create when spending time outdoors can have negative effects on the environment. This includes litter, including food scraps, human waste, pet waste and dirty water from washing dishes or ourselves.  </a:t>
            </a:r>
          </a:p>
          <a:p>
            <a:r>
              <a:rPr lang="en-US" dirty="0"/>
              <a:t> </a:t>
            </a:r>
          </a:p>
          <a:p>
            <a:r>
              <a:rPr lang="en-US" dirty="0"/>
              <a:t>The number one guideline is pack it in, pack it out. Trash and litter left behind is not only unsightly but pollutes water and is dangerous for wildlife. Food waste such as orange peels, pistachio shells and apple cores can take up to two years to decompose. They are also unhealthy sources of food to wildlife. Bring a bag so you can take your trash, and maybe others litter, home with you.  </a:t>
            </a:r>
          </a:p>
          <a:p>
            <a:r>
              <a:rPr lang="en-US" dirty="0"/>
              <a:t> </a:t>
            </a:r>
          </a:p>
          <a:p>
            <a:r>
              <a:rPr lang="en-US" dirty="0"/>
              <a:t>For human waste disposal, do your best to plan ahead and use bathrooms where they are available. If nature calls and there are no bathrooms nearby walk 70 big steps from trails, water and camp and dig a hole that is 6-8 inches deep. Do your business and use a stick to cover the hole with the dirt you removed. Toilet paper can be buried with your waste in the hole unless packing it out is required by local land managers.  </a:t>
            </a:r>
          </a:p>
          <a:p>
            <a:r>
              <a:rPr lang="en-US" dirty="0"/>
              <a:t> </a:t>
            </a:r>
          </a:p>
          <a:p>
            <a:r>
              <a:rPr lang="en-US" dirty="0"/>
              <a:t>In some areas, such as those above the tree line or in desert environments where decomposition is much slower, may require that you pack out solid human waste. In these situations, use a WAG bag, that can be found at most outdoor stores and even some ranger stations, to pack out your waste.  </a:t>
            </a:r>
          </a:p>
          <a:p>
            <a:r>
              <a:rPr lang="en-US" dirty="0"/>
              <a:t> </a:t>
            </a:r>
          </a:p>
          <a:p>
            <a:r>
              <a:rPr lang="en-US" dirty="0"/>
              <a:t>Pet waste carries disease that can spread to wildlife and pollute water sources. Pack a bag to pick up pet waste and carry it out with you. Bags left on the side of the trail are often forgotten and turn into litter.  </a:t>
            </a:r>
            <a:br>
              <a:rPr lang="en-US" dirty="0">
                <a:cs typeface="+mn-lt"/>
              </a:rPr>
            </a:br>
            <a:r>
              <a:rPr lang="en-US" dirty="0"/>
              <a:t> </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226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we find in nature plays a role in that environment or tells a story of past people and current cultures.  </a:t>
            </a:r>
          </a:p>
          <a:p>
            <a:r>
              <a:rPr lang="en-US" dirty="0"/>
              <a:t> </a:t>
            </a:r>
          </a:p>
          <a:p>
            <a:r>
              <a:rPr lang="en-US" dirty="0"/>
              <a:t>Protect living plants and trees by not carving into them. Carving into trees breaks their protective barrier making them more susceptible to disease. While picking a flower may not seem like it has a big impact, but imagine everyone who spends time outside took a few flowers. Pollinators may depend on just a few species in a small range to survive.  </a:t>
            </a:r>
          </a:p>
          <a:p>
            <a:br>
              <a:rPr lang="en-US" dirty="0"/>
            </a:br>
            <a:endParaRPr lang="en-US" dirty="0"/>
          </a:p>
          <a:p>
            <a:r>
              <a:rPr lang="en-US" dirty="0"/>
              <a:t>Leave other natural items such as antlers and bones for other visitors to enjoy. These items may also provide important nutrients to local critters. Don’t stack rocks or create your own cairns. Moving rocks may disturb the ecosystem and in areas where cairns are used for directions could cause other visitors to be lost.  </a:t>
            </a:r>
          </a:p>
          <a:p>
            <a:r>
              <a:rPr lang="en-US" dirty="0"/>
              <a:t> </a:t>
            </a:r>
          </a:p>
          <a:p>
            <a:r>
              <a:rPr lang="en-US" dirty="0"/>
              <a:t>While enjoying the outdoors you may come across objects such as structures, arrowheads, clay pots, old tin cans, and other evidence of past peoples. Leave these items as you found them for future visitors to enjoy and protect the cultural or spiritual connections tied to these items and places. Observe but do not touch any structures, rock imagery or historic inscriptions you might find.  </a:t>
            </a:r>
          </a:p>
          <a:p>
            <a:r>
              <a:rPr lang="en-US" dirty="0"/>
              <a:t> </a:t>
            </a:r>
          </a:p>
          <a:p>
            <a:r>
              <a:rPr lang="en-US" dirty="0"/>
              <a:t>Finally, invasive species can have damaging impacts on ecosystem. You can help minimize the spread of these specifies by brushing off boots and bike tires and cleaning, draining and drying water crafts before and after every outing.  </a:t>
            </a:r>
            <a:br>
              <a:rPr lang="en-US" dirty="0">
                <a:cs typeface="+mn-lt"/>
              </a:rPr>
            </a:br>
            <a:r>
              <a:rPr lang="en-US" dirty="0"/>
              <a:t> </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652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Campfires are an important part of many peoples experience in the outdoors and Leave No Trace is pro campfire when allowed. However, it is critical we do everything we can to have a safe and responsible fire.  </a:t>
            </a:r>
          </a:p>
          <a:p>
            <a:r>
              <a:rPr lang="en-US" dirty="0"/>
              <a:t> </a:t>
            </a:r>
          </a:p>
          <a:p>
            <a:r>
              <a:rPr lang="en-US" dirty="0"/>
              <a:t>Use a camp stove for cooking. Camp stoves comes in all shapes and sizes and are much quicker and easier for cooking than a fire. They also create far less impact.  </a:t>
            </a:r>
          </a:p>
          <a:p>
            <a:r>
              <a:rPr lang="en-US" dirty="0"/>
              <a:t> </a:t>
            </a:r>
          </a:p>
          <a:p>
            <a:r>
              <a:rPr lang="en-US" dirty="0"/>
              <a:t>Before having a fire, always check local fire restrictions and make sure you understand what is allowed under each level of restrictions. Keep in mind in dry and windy conditions it may not be safe to have a fire even if there are no restrictions in place. </a:t>
            </a:r>
          </a:p>
          <a:p>
            <a:endParaRPr lang="en-US" dirty="0">
              <a:cs typeface="+mn-lt"/>
            </a:endParaRPr>
          </a:p>
          <a:p>
            <a:r>
              <a:rPr lang="en-US" dirty="0"/>
              <a:t>If campfires are allowed always use a designated or existing fire ring. This reduces the footprint of the damage the heat of the fire has on soils and vegetation.  </a:t>
            </a:r>
          </a:p>
          <a:p>
            <a:r>
              <a:rPr lang="en-US" dirty="0"/>
              <a:t> </a:t>
            </a:r>
          </a:p>
          <a:p>
            <a:r>
              <a:rPr lang="en-US" dirty="0"/>
              <a:t>For firewood, purchase wood locally to avoid introducing invasive, tree-killing species to an area. If gathering firewood is allowed, gather only wood that is dead, down, distant from camp and smaller than your wrist. Dead and down wood burns quickly, is easy to collect and does not disturb the ecosystem. </a:t>
            </a:r>
            <a:br>
              <a:rPr lang="en-US" dirty="0">
                <a:cs typeface="+mn-lt"/>
              </a:rPr>
            </a:br>
            <a:r>
              <a:rPr lang="en-US" dirty="0"/>
              <a:t> </a:t>
            </a:r>
          </a:p>
          <a:p>
            <a:r>
              <a:rPr lang="en-US" dirty="0"/>
              <a:t>Never leave your fire unattended. This is how many wildfires are started. When you are done with your fire burn all the wood to ash and drown your fire with water. Stir and dowse it with more water until it is cool to the touch. Fires that are not put out completely can reignite easily with wind and can start a wildfire.  </a:t>
            </a:r>
          </a:p>
          <a:p>
            <a:r>
              <a:rPr lang="en-US" dirty="0"/>
              <a:t> </a:t>
            </a:r>
          </a:p>
          <a:p>
            <a:r>
              <a:rPr lang="en-US" dirty="0"/>
              <a:t>Don’t burn trash or food scraps. Burning trash releases harmful chemicals including some that cause cancer and burning food may attract unwanted visitors to your campsite.  </a:t>
            </a:r>
          </a:p>
          <a:p>
            <a:br>
              <a:rPr lang="en-US" dirty="0"/>
            </a:br>
            <a:br>
              <a:rPr lang="en-US" dirty="0"/>
            </a:br>
            <a:br>
              <a:rPr lang="en-US" dirty="0"/>
            </a:br>
            <a:br>
              <a:rPr lang="en-US"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631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sixth principle of Leave No Trace is Respect Wildlife.  </a:t>
            </a:r>
          </a:p>
          <a:p>
            <a:r>
              <a:rPr lang="en-US" dirty="0"/>
              <a:t> </a:t>
            </a:r>
          </a:p>
          <a:p>
            <a:r>
              <a:rPr lang="en-US" dirty="0"/>
              <a:t>Whenever you are in an outdoor space, you are in the natural habitat of many wild animals and it is imperative to minimize your impact on them.  Human impacts on wildlife can result in negative human-wildlife interactions, aggressive animals, a decline in the ecosystem’s health and relocated or euthanized animals. All these impacts can be avoided if we respect wildlife on all outdoor trips. </a:t>
            </a:r>
            <a:br>
              <a:rPr lang="en-US" dirty="0">
                <a:cs typeface="+mn-lt"/>
              </a:rPr>
            </a:br>
            <a:r>
              <a:rPr lang="en-US" dirty="0"/>
              <a:t> </a:t>
            </a:r>
          </a:p>
          <a:p>
            <a:r>
              <a:rPr lang="en-US" dirty="0"/>
              <a:t>Remember:</a:t>
            </a:r>
          </a:p>
          <a:p>
            <a:pPr marL="171450" indent="-171450">
              <a:buFont typeface="Arial"/>
              <a:buChar char="•"/>
            </a:pPr>
            <a:r>
              <a:rPr lang="en-US" dirty="0"/>
              <a:t>Observe wildlife from a distance. Do not follow or approach them. </a:t>
            </a:r>
          </a:p>
          <a:p>
            <a:pPr marL="171450" indent="-171450">
              <a:buFont typeface="Arial"/>
              <a:buChar char="•"/>
            </a:pPr>
            <a:r>
              <a:rPr lang="en-US" dirty="0"/>
              <a:t>Never feed animals. Feeding wildlife damages their health, alters natural behaviors, and exposes them to predators and other dangers. In order to keep our food and trash away from wildlife, we need to secure these items and follow food storage regulations for the area we are visiting. </a:t>
            </a:r>
          </a:p>
          <a:p>
            <a:pPr marL="171450" indent="-171450">
              <a:buFont typeface="Arial"/>
              <a:buChar char="•"/>
            </a:pPr>
            <a:r>
              <a:rPr lang="en-US" dirty="0"/>
              <a:t>Control pets at all times, or leave them at home. </a:t>
            </a:r>
          </a:p>
          <a:p>
            <a:pPr marL="171450" indent="-171450">
              <a:buFont typeface="Arial"/>
              <a:buChar char="•"/>
            </a:pPr>
            <a:r>
              <a:rPr lang="en-US" dirty="0"/>
              <a:t>Avoid wildlife during sensitive times: mating, nesting, raising young or winter. </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897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seventh principle of Leave No Trace is to Be Considerate of Others. </a:t>
            </a:r>
          </a:p>
          <a:p>
            <a:r>
              <a:rPr lang="en-US" dirty="0"/>
              <a:t> </a:t>
            </a:r>
          </a:p>
          <a:p>
            <a:r>
              <a:rPr lang="en-US" dirty="0"/>
              <a:t>The outdoors belong to all of us, and it is important that we are mindful of how our actions can impact the experience and enjoyment of others. One of the most important components of outdoor ethics is to maintain courtesy toward others. It helps everyone enjoy their outdoor experience. Excessive noise, uncontrolled pets, and damaged surroundings detract from the natural appeal of the outdoors. Being considerate of others ensures everyone can enjoy nature no matter how they interact with it. </a:t>
            </a:r>
          </a:p>
          <a:p>
            <a:r>
              <a:rPr lang="en-US" dirty="0"/>
              <a:t> </a:t>
            </a:r>
          </a:p>
          <a:p>
            <a:pPr marL="171450" indent="-171450">
              <a:buFont typeface="Arial"/>
              <a:buChar char="•"/>
            </a:pPr>
            <a:r>
              <a:rPr lang="en-US" dirty="0"/>
              <a:t>Respect others and protect the quality of their experience. </a:t>
            </a:r>
          </a:p>
          <a:p>
            <a:pPr marL="171450" indent="-171450">
              <a:buFont typeface="Arial"/>
              <a:buChar char="•"/>
            </a:pPr>
            <a:r>
              <a:rPr lang="en-US" dirty="0"/>
              <a:t>Be courteous. Yield to other users on the trail. </a:t>
            </a:r>
          </a:p>
          <a:p>
            <a:pPr marL="171450" indent="-171450">
              <a:buFont typeface="Arial"/>
              <a:buChar char="•"/>
            </a:pPr>
            <a:r>
              <a:rPr lang="en-US" dirty="0"/>
              <a:t>Keep pets under control </a:t>
            </a:r>
          </a:p>
          <a:p>
            <a:pPr marL="171450" indent="-171450">
              <a:buFont typeface="Arial"/>
              <a:buChar char="•"/>
            </a:pPr>
            <a:r>
              <a:rPr lang="en-US" dirty="0"/>
              <a:t>Let nature’s sounds prevail. Be mindful of how the noise you make impacts other people and wildlife.  </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26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talking about recreation we often talk about the five steps of the recreation experience.  </a:t>
            </a:r>
          </a:p>
          <a:p>
            <a:r>
              <a:rPr lang="en-US" dirty="0"/>
              <a:t> </a:t>
            </a:r>
          </a:p>
          <a:p>
            <a:r>
              <a:rPr lang="en-US" dirty="0"/>
              <a:t>The first stage is the planning stage where you are decide what trail to hike or ride or what park to visit.  </a:t>
            </a:r>
          </a:p>
          <a:p>
            <a:r>
              <a:rPr lang="en-US" dirty="0"/>
              <a:t> </a:t>
            </a:r>
          </a:p>
          <a:p>
            <a:r>
              <a:rPr lang="en-US" dirty="0"/>
              <a:t>Next is the travel to in which you are in a car, on a plane or on a bus on you way to your outing.  </a:t>
            </a:r>
          </a:p>
          <a:p>
            <a:r>
              <a:rPr lang="en-US" dirty="0"/>
              <a:t> </a:t>
            </a:r>
          </a:p>
          <a:p>
            <a:r>
              <a:rPr lang="en-US" dirty="0"/>
              <a:t>Then you arrive, you get to the trailhead or natural area and start to enjoy your activity.  </a:t>
            </a:r>
          </a:p>
          <a:p>
            <a:r>
              <a:rPr lang="en-US" dirty="0"/>
              <a:t> </a:t>
            </a:r>
          </a:p>
          <a:p>
            <a:r>
              <a:rPr lang="en-US" dirty="0"/>
              <a:t>Then experience is over and your headed home. Maybe you’re thinking about work the next day or the errands you need to run later.  </a:t>
            </a:r>
          </a:p>
          <a:p>
            <a:r>
              <a:rPr lang="en-US" dirty="0"/>
              <a:t> </a:t>
            </a:r>
          </a:p>
          <a:p>
            <a:r>
              <a:rPr lang="en-US" dirty="0"/>
              <a:t>Finally there is the reflection stage in during which you are thinking about your trip, how pretty it was, how much you enjoyed your time with family and friends and maybe even considering going back again.  </a:t>
            </a:r>
          </a:p>
          <a:p>
            <a:r>
              <a:rPr lang="en-US" dirty="0"/>
              <a:t> </a:t>
            </a:r>
          </a:p>
          <a:p>
            <a:r>
              <a:rPr lang="en-US" dirty="0"/>
              <a:t>Traditionally, the opportunities for Leave No Trace education have only been available in the anticipation phase, through the land manager websites, and the on-site experience through things like signage and the occasional conversation with a local ranger.  </a:t>
            </a:r>
          </a:p>
          <a:p>
            <a:r>
              <a:rPr lang="en-US" dirty="0"/>
              <a:t> </a:t>
            </a:r>
          </a:p>
          <a:p>
            <a:r>
              <a:rPr lang="en-US" dirty="0"/>
              <a:t>However, we know that the most critical time to reach people with Leave No Trace is doing the anticipation and planning stage. If you show up to the trailhead and didn’t know that there was steep terrain and it had recently rained, there is not much you can do about not having your hiking boots.  </a:t>
            </a:r>
          </a:p>
          <a:p>
            <a:r>
              <a:rPr lang="en-US" dirty="0"/>
              <a:t> </a:t>
            </a:r>
          </a:p>
          <a:p>
            <a:r>
              <a:rPr lang="en-US" dirty="0"/>
              <a:t>Our work within the Tourism Industry has allowed Leave No Trace to expand its reach within this phase as well as incorporate Leave No Trace into the other phases of the visitor experience such as travel to and reflection.  </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550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Leaving No Trace extends beyond merely practicing and incorporating the Seven Principles into your outdoor adventures. In 2022, we introduced Leave No Trace in Daily Life because we know that leaving no trace begins not only before you are out in nature but is a way of living. The science tells us that. We also know that everyone has a distinct and unique relationship with what we consider nature and the natural world. Now, we have basic guidance about being a better environmental steward closer to home and in your community, with recommendations about how to reuse and recycle, minimize energy consumption, and even how to use social media to Leave No Trace.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293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00" dirty="0">
                <a:effectLst/>
              </a:rPr>
              <a:t>We love nature, yet we all have an impact. More use, trash, compromised wildlife, fire and climate change. The nature we love is at risk.</a:t>
            </a:r>
            <a:endParaRPr lang="en-US" dirty="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271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Indigenous people have been incorporating land stewardship concepts for centuries, “Leave No Trace” as a framework for education has been around since the 1960s, and the Leave No Trace organization was formed 30 years ago to put a single structure in place, initially for public lands in the United States. From there, the science and training programs have developed to ensure that everyone who loves nature has access to consistent and informed messages and education.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918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brings us to the Leave No Trace organization today. The organization is made up of a vast network of advocates and volunteers from all walks of life, scientists, partner organizations and companies, groups from around the world, as well as agencies that manage lands that all come together with the shared belief that empowering people is the best way to protect nature. Here is a snapshot of that network.</a:t>
            </a:r>
          </a:p>
          <a:p>
            <a:br>
              <a:rPr lang="en-US" dirty="0"/>
            </a:br>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64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No Trace is committed to fostering diversity, equity, inclusion, and accessibility (DEIA) within our organization and across the outdoor community. We recognize that all individuals should have equal opportunities to experience and enjoy the outdoors, regardless of background or identity. </a:t>
            </a:r>
          </a:p>
          <a:p>
            <a:r>
              <a:rPr lang="en-US" dirty="0"/>
              <a:t> </a:t>
            </a:r>
          </a:p>
          <a:p>
            <a:r>
              <a:rPr lang="en-US" dirty="0"/>
              <a:t>Through intentional efforts to promote diversity and inclusion in our programs, policies, and partnerships, we strive to create a welcoming and equitable outdoor environment for everyone. Our commitment to DEIA is integral to our mission of protecting outdoor spaces and promoting responsible recreation practices for all.  </a:t>
            </a:r>
            <a:br>
              <a:rPr lang="en-US" dirty="0">
                <a:cs typeface="+mn-lt"/>
              </a:rPr>
            </a:br>
            <a:r>
              <a:rPr lang="en-US" dirty="0"/>
              <a:t> </a:t>
            </a:r>
          </a:p>
          <a:p>
            <a:r>
              <a:rPr lang="en-US" dirty="0"/>
              <a:t>Some examples include offering the website in multiple languages, working to provide more and more materials in Spanish, and updating training guidelines to improve accessibility opportunities. </a:t>
            </a:r>
            <a:br>
              <a:rPr lang="en-US" dirty="0">
                <a:cs typeface="+mn-lt"/>
              </a:rPr>
            </a:br>
            <a:r>
              <a:rPr lang="en-US" dirty="0"/>
              <a:t>We continue to update Leave No Trace curriculum materials to more clearly outline inclusive practices within outdoor ethics, and to evaluate and eliminate problematic/outdated terminology used in our publications. </a:t>
            </a:r>
          </a:p>
          <a:p>
            <a:r>
              <a:rPr lang="en-US" dirty="0"/>
              <a:t> </a:t>
            </a:r>
          </a:p>
          <a:p>
            <a:r>
              <a:rPr lang="en-US" dirty="0"/>
              <a:t>Working to make outdoor spaces inclusive and accessible is fundamental to the core mission of Leave No Trace – to ensure a sustainable future for the outdoors and the planet for all people, present and future. </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90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people of Leave No Trace make a tremendous impact. Leave No Trace members who have joined the movement provide support and resources to ensure the program is getting into the hands of those who need it most. State-by-state advocates and other key volunteers are on the ground to organize workshops and education events, and almost 75,000 instructors have been trained to bring Leave No Trace to life in their communities.</a:t>
            </a:r>
          </a:p>
          <a:p>
            <a:br>
              <a:rPr lang="en-US" dirty="0"/>
            </a:br>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761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No Trace has formal partnerships with major federal land management agencies like the National Park Service, the US Forest Service, and so many more, provide education and tools that are specific to the lands and populations they serve. We’ve worked with Grand Canyon National Park in Arizona, in Acadia National Park in Maine and along the Appalachian Trail on visitor education: in Yosemite, Denali and in the Tetons on research to help them reduce waste. Then we’ve done programs in city parks and state parks in Florida, Ohio and Minnesota on Leave No Trace programs for the unique issues they are facing in their communities.</a:t>
            </a:r>
          </a:p>
          <a:p>
            <a:br>
              <a:rPr lang="en-US" dirty="0"/>
            </a:br>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574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through the power of 600+ partnerships with companies, local nonprofits, tourism offices, outfitters and guide services, Leave No Trace can extend our reach even further with their distinct constituents and customers who all seek experiences in the outdoors and who need Leave No Trace education. </a:t>
            </a:r>
          </a:p>
          <a:p>
            <a:br>
              <a:rPr lang="en-US" dirty="0"/>
            </a:br>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006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a world where all people know and practice Leave No Trace: The movement is growing every day. One-fifth of our 75,000 trainers are from the international community, and 96 countries have formed partnerships, have passionate educators teaching Leave No Trace in their communities or have government engagement with the program. Leave No Trace organizations in Ireland, Japan, Canada and New Zealand will be joined by Leave No Trace Korea this year, and more are to come, supporting our vision for the world for a global citizenry committed to Leave No Trace education.</a:t>
            </a:r>
          </a:p>
          <a:p>
            <a:br>
              <a:rPr lang="en-US" dirty="0"/>
            </a:br>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842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No Trace focuses our programs around two major initiatives: Leave No Trace in Every Park and Protected Area and Leave No Trace for Every Kid. The goal of these programs is to bring Leave No Trace education to communities and provide on the ground opportunities for everyone to take on an active stewardship role.  </a:t>
            </a:r>
          </a:p>
          <a:p>
            <a:r>
              <a:rPr lang="en-US" dirty="0"/>
              <a:t> </a:t>
            </a:r>
          </a:p>
          <a:p>
            <a:r>
              <a:rPr lang="en-US" dirty="0"/>
              <a:t>These programs take many forms including service work, research, interpretive materials, staff and volunteer training, public education initiatives, onsite signage, Leave No Trace Spotlights, Leave No Trace Hot Spots, Leave No Trace Gold Standard Sites, Citizen Science Projects, working with government agencies, state and local tourism entities and more. </a:t>
            </a:r>
          </a:p>
          <a:p>
            <a:r>
              <a:rPr lang="en-US" dirty="0"/>
              <a:t> </a:t>
            </a:r>
          </a:p>
          <a:p>
            <a:r>
              <a:rPr lang="en-US" dirty="0"/>
              <a:t>In a typical year, the Leave No Trace organization: </a:t>
            </a:r>
          </a:p>
          <a:p>
            <a:pPr marL="171450" indent="-171450">
              <a:buFont typeface="Arial"/>
              <a:buChar char="•"/>
            </a:pPr>
            <a:r>
              <a:rPr lang="en-US" dirty="0"/>
              <a:t>Conducts over 600 education events in most of the lower 48 states, reaching over 15.5 million people </a:t>
            </a:r>
          </a:p>
          <a:p>
            <a:pPr marL="171450" indent="-171450">
              <a:buFont typeface="Arial"/>
              <a:buChar char="•"/>
            </a:pPr>
            <a:r>
              <a:rPr lang="en-US" dirty="0"/>
              <a:t>Works with partners and volunteers on in-person workshops to train over 500 advanced educators. The organizations online learning programs reaches over 40 thousand people </a:t>
            </a:r>
          </a:p>
          <a:p>
            <a:pPr marL="171450" indent="-171450">
              <a:buFont typeface="Arial"/>
              <a:buChar char="•"/>
            </a:pPr>
            <a:r>
              <a:rPr lang="en-US" dirty="0"/>
              <a:t>Works with parks and protected areas, programs, and organizations to achieve Leave No Trace Gold Standard Designation </a:t>
            </a:r>
          </a:p>
          <a:p>
            <a:r>
              <a:rPr lang="en-US" dirty="0"/>
              <a:t> </a:t>
            </a:r>
            <a:br>
              <a:rPr lang="en-US" dirty="0">
                <a:cs typeface="+mn-lt"/>
              </a:rPr>
            </a:br>
            <a:br>
              <a:rPr lang="en-US" dirty="0">
                <a:cs typeface="+mn-lt"/>
              </a:rPr>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678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Leave No Trace Spotlight program brings together our shared love for the outdoors with a dedication to preserving its well-being and beauty. </a:t>
            </a:r>
          </a:p>
          <a:p>
            <a:r>
              <a:rPr lang="en-US" dirty="0"/>
              <a:t> </a:t>
            </a:r>
          </a:p>
          <a:p>
            <a:r>
              <a:rPr lang="en-US" dirty="0"/>
              <a:t>We hand-select nominated outdoor spaces that need our collective care and attention. By designating them as Spotlights, we’re rallying the local community to step up, join forces with Leave No Trace, and make a meaningful impact that can revitalize and protect these special places where we recreate, enjoy one another’s company, and elevate our health physically, mentally and emotionally. Sites receive 3 days of activation put on by the</a:t>
            </a:r>
            <a:r>
              <a:rPr lang="en-US" dirty="0">
                <a:hlinkClick r:id="rId3"/>
              </a:rPr>
              <a:t> Subaru/Leave No Trace Traveling Teams</a:t>
            </a:r>
            <a:r>
              <a:rPr lang="en-US" dirty="0"/>
              <a:t> that can include service projects, staff and community training, community outreach, and youth programs.  </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306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Hot Spots are areas around the country facing the threat of irreversible impacts and sometimes closure that can recover and return to their healthy states through long-term and targeted Leave No Trace recommendations.  </a:t>
            </a:r>
            <a:br>
              <a:rPr lang="en-US" dirty="0"/>
            </a:br>
            <a:r>
              <a:rPr lang="en-US" dirty="0"/>
              <a:t> </a:t>
            </a:r>
          </a:p>
          <a:p>
            <a:r>
              <a:rPr lang="en-US" dirty="0"/>
              <a:t>The Hot Spot program features 5 days of in-person education programming that aim to guide land managers through a comprehensive education and messaging audit. These programs are successful because Leave No Trace involves stakeholder and partner organizations from the beginning and encourages a community wide approach to impact reduction. </a:t>
            </a:r>
            <a:br>
              <a:rPr lang="en-US" dirty="0"/>
            </a:br>
            <a:r>
              <a:rPr lang="en-US" dirty="0"/>
              <a:t> </a:t>
            </a:r>
          </a:p>
          <a:p>
            <a:r>
              <a:rPr lang="en-US" dirty="0"/>
              <a:t>To date, Leave No Trace has conducted over 110 Hot Spots around the country–these 5-day site specific activations are a blend of educational programs, stewardship projects, community engagement, public lands workshops and more.  </a:t>
            </a:r>
            <a:br>
              <a:rPr lang="en-US" dirty="0"/>
            </a:br>
            <a:r>
              <a:rPr lang="en-US" dirty="0"/>
              <a:t> </a:t>
            </a:r>
          </a:p>
          <a:p>
            <a:r>
              <a:rPr lang="en-US" dirty="0"/>
              <a:t>Learn more at </a:t>
            </a:r>
            <a:r>
              <a:rPr lang="en-US" dirty="0">
                <a:hlinkClick r:id="rId3"/>
              </a:rPr>
              <a:t>LNT.org/our-work/protecting-parks/hot-spots</a:t>
            </a:r>
            <a:r>
              <a:rPr lang="en-US" dirty="0"/>
              <a:t> </a:t>
            </a:r>
          </a:p>
          <a:p>
            <a:r>
              <a:rPr lang="en-US"/>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278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kern="100" dirty="0"/>
              <a:t>Leave No Trace is one of the world’s leading organizations that addresses these risks by teaching people how to take action to care for the outdoors. When we Leave No Trace, we keep forests healthy, protect our parks, keep wildlife strong, prevent wildfires, and ensure everyone is welcome to enjoy these remarkable places together.</a:t>
            </a:r>
            <a:endParaRPr lang="en-US" kern="100"/>
          </a:p>
          <a:p>
            <a:pPr>
              <a:defRPr/>
            </a:pPr>
            <a:r>
              <a:rPr lang="en-US" kern="100" dirty="0"/>
              <a:t> </a:t>
            </a:r>
          </a:p>
          <a:p>
            <a:pPr>
              <a:defRPr/>
            </a:pPr>
            <a:r>
              <a:rPr lang="en-US" kern="100" dirty="0"/>
              <a:t>The research tells us that people trained in Leave No Trace are 5 times more likely to protect nature, yet 9 out of 10 people still don’t have that critical, basic education that they need. Leave No Trace exists to change that.</a:t>
            </a:r>
            <a:br>
              <a:rPr lang="en-US" kern="100" dirty="0">
                <a:cs typeface="+mn-lt"/>
              </a:rPr>
            </a:br>
            <a:endParaRPr lang="en-US" kern="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17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Gold Standard is Leave No Trace’s highest form of recognition. Sites, organizations, and programs that achieve Gold Standard designation are recognized nationally for their implementation of Leave No Trace. The designation process provides a framework for building a </a:t>
            </a:r>
            <a:r>
              <a:rPr lang="en-US" dirty="0" err="1"/>
              <a:t>well developed</a:t>
            </a:r>
            <a:r>
              <a:rPr lang="en-US" dirty="0"/>
              <a:t> Leave No Trace educational program that can result in more informed visitors and less recreation related impacts. </a:t>
            </a:r>
          </a:p>
          <a:p>
            <a:r>
              <a:rPr lang="en-US" dirty="0"/>
              <a:t> </a:t>
            </a:r>
          </a:p>
          <a:p>
            <a:r>
              <a:rPr lang="en-US" dirty="0"/>
              <a:t>Based on the Leave No Trace Assessment, Gold Standard provides a framework for developing in depth Leave No Trace programming and education. Completing the work required to achieve the designation builds a </a:t>
            </a:r>
            <a:r>
              <a:rPr lang="en-US" dirty="0" err="1"/>
              <a:t>well developed</a:t>
            </a:r>
            <a:r>
              <a:rPr lang="en-US" dirty="0"/>
              <a:t> Leave No Trace educational program that can result in more informed visitors, less recreation related impacts, reduced search and rescue needs, and more resilient parks and protected areas.  </a:t>
            </a:r>
          </a:p>
          <a:p>
            <a:r>
              <a:rPr lang="en-US" dirty="0"/>
              <a:t> </a:t>
            </a:r>
            <a:br>
              <a:rPr lang="en-US" dirty="0">
                <a:cs typeface="+mn-lt"/>
              </a:rPr>
            </a:br>
            <a:br>
              <a:rPr lang="en-US" dirty="0">
                <a:cs typeface="+mn-lt"/>
              </a:rPr>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856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No Trace for Every Kid is a program that helps young people learn how responsible actions can help protect the outdoors. The initiative is shaped and inspired by the rich diversity of young people and their communities that have found joy, discovery and learning through the outdoors. </a:t>
            </a:r>
          </a:p>
          <a:p>
            <a:r>
              <a:rPr lang="en-US" dirty="0"/>
              <a:t> </a:t>
            </a:r>
            <a:br>
              <a:rPr lang="en-US" dirty="0">
                <a:cs typeface="+mn-lt"/>
              </a:rPr>
            </a:br>
            <a:br>
              <a:rPr lang="en-US" dirty="0">
                <a:cs typeface="+mn-lt"/>
              </a:rPr>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9999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equipped with leave No Trace training makes our communities and outdoor spaces healthier. Practicing Leave No Trace is something we can all do when we interact with nature and a skill we can pass down to the next generation. 85% of people believe Leave No Trace effectively protects the environment for future generations. </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563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Leave No Trace Training is broken up into two tracks; and Instructor track and a Recreational track.  </a:t>
            </a:r>
          </a:p>
          <a:p>
            <a:r>
              <a:rPr lang="en-US" dirty="0"/>
              <a:t> </a:t>
            </a:r>
          </a:p>
          <a:p>
            <a:r>
              <a:rPr lang="en-US" dirty="0"/>
              <a:t>The Instructor Training track is designed for those in a role to actively teach Leave No Trace and provides a 2 year certification to those who complete courses. Level 1 Instructor Courses are held in-person, virtually or as a hybrid for 2 days or a total of 16 hours. Level 1 Instructors are certified to co-instruct Level 1 Instructor Courses and teach Skills Courses and Workshops. Level 2 Instructor Courses are 5 days  and in-person. Level 2 Instructors are certified to teach Level 1 Instructor Courses, Skills Courses and Workshops. </a:t>
            </a:r>
          </a:p>
          <a:p>
            <a:r>
              <a:rPr lang="en-US" dirty="0"/>
              <a:t> </a:t>
            </a:r>
          </a:p>
          <a:p>
            <a:r>
              <a:rPr lang="en-US" dirty="0"/>
              <a:t>The Recreational Training track is designed for those who have a desire to learn the skills and information of Leave No Trace to apply in their own outdoor pursuits. Skills Courses are a two-day course and Workshops range from 30 minutes to a full day. Participants in Recreational Training courses are able to receive Certificates of Completion.  </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775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Course Providers are organizations authorized to teach Level 2 Instructor Courses.  </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9696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Leave No Trace 101 Course is just one example of our online course/training offerings and is a great introduction to Leave No Trace and the actions we can collectively take to protect our planet. In the course we have helpful information with a simple framework of minimum impact practices to apply when spending time outdoors. There are other free online courses for specific types of recreation and we are continuing to create more online courses.  </a:t>
            </a:r>
          </a:p>
          <a:p>
            <a:br>
              <a:rPr lang="en-US" dirty="0"/>
            </a:br>
            <a:endParaRPr lang="en-US" dirty="0"/>
          </a:p>
        </p:txBody>
      </p:sp>
      <p:sp>
        <p:nvSpPr>
          <p:cNvPr id="4" name="Slide Number Placeholder 3"/>
          <p:cNvSpPr>
            <a:spLocks noGrp="1"/>
          </p:cNvSpPr>
          <p:nvPr>
            <p:ph type="sldNum" sz="quarter" idx="5"/>
          </p:nvPr>
        </p:nvSpPr>
        <p:spPr/>
        <p:txBody>
          <a:bodyPr/>
          <a:lstStyle/>
          <a:p>
            <a:fld id="{81080D88-6E09-F54B-A012-A6123FEF5486}" type="slidenum">
              <a:rPr lang="en-US" smtClean="0"/>
              <a:t>35</a:t>
            </a:fld>
            <a:endParaRPr lang="en-US"/>
          </a:p>
        </p:txBody>
      </p:sp>
    </p:spTree>
    <p:extLst>
      <p:ext uri="{BB962C8B-B14F-4D97-AF65-F5344CB8AC3E}">
        <p14:creationId xmlns:p14="http://schemas.microsoft.com/office/powerpoint/2010/main" val="8577741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Leave No Trace organization funds, develops and undertakes research designed to inform new, effective ways to provide education about protecting our shared public lands. We create ground-breaking research projects, and utilize state-of-the-art methods to fuel the development of specific education, messaging, and innovative programming. </a:t>
            </a:r>
          </a:p>
          <a:p>
            <a:r>
              <a:rPr lang="en-US" dirty="0"/>
              <a:t>  </a:t>
            </a:r>
          </a:p>
          <a:p>
            <a:r>
              <a:rPr lang="en-US" dirty="0"/>
              <a:t>Some past Leave No Trace-focused studies used minimum-impact practices as a measure of Leave No Trace effectiveness. In other words, the more you know about Leave No Trace, the more likely you are to put it into action. While knowledge of Leave No Trace is important, there isn’t a perfect relationship between knowledge and behavior. Put another way, increasing knowledge about environmental impacts does not necessarily guarantee a change in a person’s Leave No Trace behavior. The Leave No Trace organization is continually looking for new and effective ways to influence stewardship of our shared lands.  </a:t>
            </a:r>
          </a:p>
          <a:p>
            <a:r>
              <a:rPr lang="en-US" dirty="0"/>
              <a:t> </a:t>
            </a:r>
            <a:br>
              <a:rPr lang="en-US" dirty="0">
                <a:cs typeface="+mn-lt"/>
              </a:rPr>
            </a:br>
            <a:r>
              <a:rPr lang="en-US" dirty="0"/>
              <a:t> </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623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Leave No Trace Research Strategic Research Agenda serves as a strategic framework for advancing our mission through evidence-based practices and informed decision-making. This agenda outlines key research priorities and focus areas aimed at addressing critical knowledge gaps in outdoor ethics and conservation. </a:t>
            </a:r>
            <a:br>
              <a:rPr lang="en-US" dirty="0">
                <a:cs typeface="+mn-lt"/>
              </a:rPr>
            </a:br>
            <a:r>
              <a:rPr lang="en-US" dirty="0"/>
              <a:t> </a:t>
            </a:r>
          </a:p>
          <a:p>
            <a:r>
              <a:rPr lang="en-US" dirty="0"/>
              <a:t>By leveraging research methodologies such as quantitative studies, qualitative research, experimental designs, and collaborative partnerships, we aim to generate empirical evidence to continue supporting the effectiveness of Leave No Trace principles, practices, and educational programs and trainings. Engaging with stakeholders across academia, government agencies, nonprofit organizations, and the outdoor industry, we seek to foster a culture of research collaboration and knowledge exchange to inform policy, education, and advocacy efforts.  </a:t>
            </a:r>
          </a:p>
          <a:p>
            <a:r>
              <a:rPr lang="en-US" dirty="0"/>
              <a:t> </a:t>
            </a:r>
            <a:br>
              <a:rPr lang="en-US" dirty="0">
                <a:cs typeface="+mn-lt"/>
              </a:rPr>
            </a:br>
            <a:r>
              <a:rPr lang="en-US" dirty="0"/>
              <a:t> </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808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Leave No Trace Science Team comprises a diverse group of experts and researchers dedicated to advancing our understanding of outdoor ethics and conservation. This interdisciplinary team works with the Leave No Trace organization to collaborate on research projects, data collection efforts, and knowledge dissemination initiatives to inform evidence-based decision-making and best practices in outdoor recreation. Through their expertise and contributions, the Science Team plays a vital role in supporting the mission and impact of Leave No Trace. </a:t>
            </a:r>
          </a:p>
          <a:p>
            <a:r>
              <a:rPr lang="en-US" dirty="0"/>
              <a:t> </a:t>
            </a:r>
          </a:p>
          <a:p>
            <a:r>
              <a:rPr lang="en-US" dirty="0"/>
              <a:t>Learn more about the research studies conducted and future research at LNT.org/out-work/research </a:t>
            </a:r>
          </a:p>
          <a:p>
            <a:pPr>
              <a:lnSpc>
                <a:spcPct val="117999"/>
              </a:lnSpc>
            </a:pP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4907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protect nature for future generations by renewing your membership or joining the movement today. Together, we can create a greener, more sustainable future for all.  </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168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00" dirty="0">
                <a:effectLst/>
              </a:rPr>
              <a:t>At Leave No Trace we empower people to be the solution to conservation.</a:t>
            </a:r>
            <a:r>
              <a:rPr lang="en-US" kern="100" dirty="0"/>
              <a:t> </a:t>
            </a:r>
            <a:r>
              <a:rPr lang="en-US" kern="100" dirty="0">
                <a:effectLst/>
              </a:rPr>
              <a:t>To do it, we:</a:t>
            </a:r>
            <a:endParaRPr lang="en-US" dirty="0"/>
          </a:p>
          <a:p>
            <a:pPr marL="228600" indent="-228600">
              <a:buAutoNum type="arabicPeriod"/>
            </a:pPr>
            <a:r>
              <a:rPr lang="en-US" kern="100" dirty="0"/>
              <a:t>We</a:t>
            </a:r>
            <a:r>
              <a:rPr lang="en-US" kern="100" dirty="0">
                <a:effectLst/>
              </a:rPr>
              <a:t> are advancing the science and research to support the health of the </a:t>
            </a:r>
            <a:r>
              <a:rPr lang="en-US" kern="100" dirty="0"/>
              <a:t>outdoors</a:t>
            </a:r>
            <a:endParaRPr lang="en-US"/>
          </a:p>
          <a:p>
            <a:pPr marL="228600" indent="-228600">
              <a:buAutoNum type="arabicPeriod"/>
            </a:pPr>
            <a:r>
              <a:rPr lang="en-US" kern="100" dirty="0"/>
              <a:t>We</a:t>
            </a:r>
            <a:r>
              <a:rPr lang="en-US" kern="100" dirty="0">
                <a:effectLst/>
              </a:rPr>
              <a:t> are leading the way with Leave No Trace education and training for all people to ensure they have the tools they need.</a:t>
            </a:r>
            <a:endParaRPr lang="en-US"/>
          </a:p>
          <a:p>
            <a:pPr marL="228600" indent="-228600">
              <a:buAutoNum type="arabicPeriod"/>
            </a:pPr>
            <a:r>
              <a:rPr lang="en-US" kern="100" dirty="0">
                <a:effectLst/>
              </a:rPr>
              <a:t>Build sustaining partnerships and activate communities through critical education and restoration programs.</a:t>
            </a:r>
            <a:r>
              <a:rPr lang="en-US" kern="100" dirty="0"/>
              <a:t> </a:t>
            </a:r>
            <a:endParaRPr lang="en-US" dirty="0"/>
          </a:p>
          <a:p>
            <a:pPr>
              <a:spcBef>
                <a:spcPts val="0"/>
              </a:spcBef>
              <a:spcAft>
                <a:spcPts val="0"/>
              </a:spcAft>
            </a:pPr>
            <a:r>
              <a:rPr lang="en-US" kern="100" dirty="0">
                <a:effectLst/>
              </a:rPr>
              <a:t> </a:t>
            </a:r>
            <a:endParaRPr lang="en-US" dirty="0"/>
          </a:p>
          <a:p>
            <a:pPr>
              <a:spcBef>
                <a:spcPts val="0"/>
              </a:spcBef>
              <a:spcAft>
                <a:spcPts val="0"/>
              </a:spcAft>
            </a:pPr>
            <a:r>
              <a:rPr lang="en-US" kern="100" dirty="0">
                <a:effectLst/>
              </a:rPr>
              <a:t>Because when we Leave No Trace, we keep forests healthy, protect our parks, keep</a:t>
            </a:r>
            <a:endParaRPr lang="en-US" dirty="0"/>
          </a:p>
          <a:p>
            <a:pPr>
              <a:spcBef>
                <a:spcPts val="0"/>
              </a:spcBef>
              <a:spcAft>
                <a:spcPts val="0"/>
              </a:spcAft>
            </a:pPr>
            <a:r>
              <a:rPr lang="en-US" kern="100" dirty="0">
                <a:effectLst/>
              </a:rPr>
              <a:t>wildlife strong, prevent wildfires and ensure everyone is welcomed to enjoy these remarkable places together.</a:t>
            </a: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4903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person trained in Leave No Trace goes on to education 256 additional people. Sign up for a course today.  </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5052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here has a role to play. Leave No Trace works—we protect our world—when people like you learn it, practice it, live it and share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070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Leave No Trace, we empower people to be the solution to conservation.</a:t>
            </a:r>
          </a:p>
          <a:p>
            <a:endParaRPr lang="en-US" dirty="0">
              <a:cs typeface="+mn-lt"/>
            </a:endParaRPr>
          </a:p>
          <a:p>
            <a:r>
              <a:rPr lang="en-US" dirty="0"/>
              <a:t>To do it, we are leading the way with Leave No Trace education and training for all people to ensure everyone has the tools they need. Our comprehensive training programs and education are designed to ensure that not just outdoor professionals, land managers and rangers know and teach Leave No Trace, but also that anyone who gets out on the trail or enjoys their local park with family and friends has what they need to protect nature. We are designing new programs every day to make Leave No Trace accessible to everyone.</a:t>
            </a:r>
          </a:p>
          <a:p>
            <a:br>
              <a:rPr lang="en-US" dirty="0"/>
            </a:br>
            <a:br>
              <a:rPr lang="en-US" dirty="0"/>
            </a:br>
            <a:endParaRPr lang="en-US" dirty="0"/>
          </a:p>
          <a:p>
            <a:pPr>
              <a:lnSpc>
                <a:spcPct val="117999"/>
              </a:lnSpc>
            </a:pP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652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stewardship is at the core of what we do. Leave No Trace builds sustaining partnerships and activates communities through on-the-ground training and restoration programs in communities around the United States. We work with the international community to help them do the same.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25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No Trace’s foundation, our education system, and our recommendations are based on the best science we do and have available to us. We work with the scientific community to conduct research that informs what we teach, what people respond to, and what will help our land, water, and wildlife thrive. </a:t>
            </a:r>
          </a:p>
          <a:p>
            <a:br>
              <a:rPr lang="en-US" dirty="0"/>
            </a:br>
            <a:br>
              <a:rPr lang="en-US" dirty="0"/>
            </a:br>
            <a:endParaRPr lang="en-US" dirty="0"/>
          </a:p>
          <a:p>
            <a:pPr>
              <a:lnSpc>
                <a:spcPct val="117999"/>
              </a:lnSpc>
            </a:pP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663E9-6384-F047-9627-3829D92FE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333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Leave No Trace and our personal outdoor ethic as a spectrum: On one end there are many impacts. On the other end, few impacts. Find your place on the spectrum. Everyone has a unique relationship with nature and their place on this spectrum may be different, and that's okay. </a:t>
            </a:r>
          </a:p>
        </p:txBody>
      </p:sp>
      <p:sp>
        <p:nvSpPr>
          <p:cNvPr id="4" name="Slide Number Placeholder 3"/>
          <p:cNvSpPr>
            <a:spLocks noGrp="1"/>
          </p:cNvSpPr>
          <p:nvPr>
            <p:ph type="sldNum" sz="quarter" idx="5"/>
          </p:nvPr>
        </p:nvSpPr>
        <p:spPr/>
        <p:txBody>
          <a:bodyPr/>
          <a:lstStyle/>
          <a:p>
            <a:fld id="{81080D88-6E09-F54B-A012-A6123FEF5486}" type="slidenum">
              <a:rPr lang="en-US" smtClean="0"/>
              <a:t>8</a:t>
            </a:fld>
            <a:endParaRPr lang="en-US"/>
          </a:p>
        </p:txBody>
      </p:sp>
    </p:spTree>
    <p:extLst>
      <p:ext uri="{BB962C8B-B14F-4D97-AF65-F5344CB8AC3E}">
        <p14:creationId xmlns:p14="http://schemas.microsoft.com/office/powerpoint/2010/main" val="1925158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can see from this graph, the number of visitors to protected areas is high, and continues to increase.</a:t>
            </a:r>
          </a:p>
          <a:p>
            <a:endParaRPr lang="en-US" dirty="0">
              <a:cs typeface="+mn-lt"/>
            </a:endParaRPr>
          </a:p>
          <a:p>
            <a:r>
              <a:rPr lang="en-US"/>
              <a:t>While it's wonderful that so many people are enjoying our federal lands, increased visitation can lead to significant environmental impacts. More foot traffic means more wear and tear on trails, greater potential for litter, and increased risk of disturbing wildlife.</a:t>
            </a:r>
          </a:p>
          <a:p>
            <a:endParaRPr lang="en-US" dirty="0">
              <a:cs typeface="+mn-lt"/>
            </a:endParaRPr>
          </a:p>
          <a:p>
            <a:r>
              <a:rPr lang="en-US" dirty="0"/>
              <a:t>This is why the Leave No Trace principles are more important than ever. They provide a framework for minimizing our impact and ensuring that these lands remain pristine for future generations. By educating visitors and practicing Leave No Trace, we can help mitigate the negative effects of high visitation.</a:t>
            </a:r>
            <a:endParaRPr lang="en-US" dirty="0">
              <a:cs typeface="+mn-lt"/>
            </a:endParaRPr>
          </a:p>
        </p:txBody>
      </p:sp>
      <p:sp>
        <p:nvSpPr>
          <p:cNvPr id="4" name="Slide Number Placeholder 3"/>
          <p:cNvSpPr>
            <a:spLocks noGrp="1"/>
          </p:cNvSpPr>
          <p:nvPr>
            <p:ph type="sldNum" sz="quarter" idx="5"/>
          </p:nvPr>
        </p:nvSpPr>
        <p:spPr/>
        <p:txBody>
          <a:bodyPr/>
          <a:lstStyle/>
          <a:p>
            <a:fld id="{81080D88-6E09-F54B-A012-A6123FEF5486}" type="slidenum">
              <a:rPr lang="en-US" smtClean="0"/>
              <a:t>9</a:t>
            </a:fld>
            <a:endParaRPr lang="en-US"/>
          </a:p>
        </p:txBody>
      </p:sp>
    </p:spTree>
    <p:extLst>
      <p:ext uri="{BB962C8B-B14F-4D97-AF65-F5344CB8AC3E}">
        <p14:creationId xmlns:p14="http://schemas.microsoft.com/office/powerpoint/2010/main" val="3153345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8EAD-A1D0-6828-70D0-C731189523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A05C7B-6350-B914-833A-4016A61DC5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792948-696A-6E9F-A518-09D4640F4369}"/>
              </a:ext>
            </a:extLst>
          </p:cNvPr>
          <p:cNvSpPr>
            <a:spLocks noGrp="1"/>
          </p:cNvSpPr>
          <p:nvPr>
            <p:ph type="dt" sz="half" idx="10"/>
          </p:nvPr>
        </p:nvSpPr>
        <p:spPr/>
        <p:txBody>
          <a:bodyPr/>
          <a:lstStyle/>
          <a:p>
            <a:fld id="{A6215079-7924-6F47-860E-A1AEC77D0587}" type="datetimeFigureOut">
              <a:rPr lang="en-US" smtClean="0"/>
              <a:t>8/13/24</a:t>
            </a:fld>
            <a:endParaRPr lang="en-US"/>
          </a:p>
        </p:txBody>
      </p:sp>
      <p:sp>
        <p:nvSpPr>
          <p:cNvPr id="5" name="Footer Placeholder 4">
            <a:extLst>
              <a:ext uri="{FF2B5EF4-FFF2-40B4-BE49-F238E27FC236}">
                <a16:creationId xmlns:a16="http://schemas.microsoft.com/office/drawing/2014/main" id="{A07F572D-4228-E99D-3F04-5F0E7378C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410F8D-6913-A78D-53D8-DA7BCC337BFD}"/>
              </a:ext>
            </a:extLst>
          </p:cNvPr>
          <p:cNvSpPr>
            <a:spLocks noGrp="1"/>
          </p:cNvSpPr>
          <p:nvPr>
            <p:ph type="sldNum" sz="quarter" idx="12"/>
          </p:nvPr>
        </p:nvSpPr>
        <p:spPr/>
        <p:txBody>
          <a:bodyPr/>
          <a:lstStyle/>
          <a:p>
            <a:fld id="{8CB33E8B-C664-6343-8A3B-4DA41C9EBA2E}" type="slidenum">
              <a:rPr lang="en-US" smtClean="0"/>
              <a:t>‹#›</a:t>
            </a:fld>
            <a:endParaRPr lang="en-US"/>
          </a:p>
        </p:txBody>
      </p:sp>
    </p:spTree>
    <p:extLst>
      <p:ext uri="{BB962C8B-B14F-4D97-AF65-F5344CB8AC3E}">
        <p14:creationId xmlns:p14="http://schemas.microsoft.com/office/powerpoint/2010/main" val="1269338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94771A-362C-7DA9-AED5-1B2F1BCD0D7A}"/>
              </a:ext>
            </a:extLst>
          </p:cNvPr>
          <p:cNvSpPr/>
          <p:nvPr userDrawn="1"/>
        </p:nvSpPr>
        <p:spPr>
          <a:xfrm>
            <a:off x="-51371" y="5862918"/>
            <a:ext cx="12274193" cy="995082"/>
          </a:xfrm>
          <a:prstGeom prst="rect">
            <a:avLst/>
          </a:prstGeom>
          <a:solidFill>
            <a:srgbClr val="0D2F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E49BEDE-55C7-A7AF-AF9B-DAF834CA1C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1461" y="6074481"/>
            <a:ext cx="1777282" cy="487483"/>
          </a:xfrm>
          <a:prstGeom prst="rect">
            <a:avLst/>
          </a:prstGeom>
          <a:solidFill>
            <a:schemeClr val="bg1">
              <a:alpha val="0"/>
            </a:schemeClr>
          </a:solidFill>
        </p:spPr>
      </p:pic>
      <p:sp>
        <p:nvSpPr>
          <p:cNvPr id="13" name="TextBox 12">
            <a:extLst>
              <a:ext uri="{FF2B5EF4-FFF2-40B4-BE49-F238E27FC236}">
                <a16:creationId xmlns:a16="http://schemas.microsoft.com/office/drawing/2014/main" id="{DDE52243-C35C-62E2-1D45-E47099E2A170}"/>
              </a:ext>
            </a:extLst>
          </p:cNvPr>
          <p:cNvSpPr txBox="1"/>
          <p:nvPr userDrawn="1"/>
        </p:nvSpPr>
        <p:spPr>
          <a:xfrm>
            <a:off x="6717323" y="6226139"/>
            <a:ext cx="5215190" cy="261610"/>
          </a:xfrm>
          <a:prstGeom prst="rect">
            <a:avLst/>
          </a:prstGeom>
          <a:solidFill>
            <a:schemeClr val="bg1">
              <a:alpha val="0"/>
            </a:schemeClr>
          </a:solidFill>
        </p:spPr>
        <p:txBody>
          <a:bodyPr wrap="square" rtlCol="0">
            <a:spAutoFit/>
          </a:bodyPr>
          <a:lstStyle/>
          <a:p>
            <a:r>
              <a:rPr lang="en-US" sz="1100" b="1" spc="300">
                <a:solidFill>
                  <a:schemeClr val="bg1"/>
                </a:solidFill>
                <a:latin typeface="Arial" panose="020B0604020202020204" pitchFamily="34" charset="0"/>
                <a:cs typeface="Arial" panose="020B0604020202020204" pitchFamily="34" charset="0"/>
              </a:rPr>
              <a:t>FOR THE LOVE OF THE OUTDOORS    </a:t>
            </a:r>
            <a:r>
              <a:rPr lang="en-US" sz="1100" spc="300">
                <a:solidFill>
                  <a:srgbClr val="00B0F0"/>
                </a:solidFill>
                <a:latin typeface="Arial" panose="020B0604020202020204" pitchFamily="34" charset="0"/>
                <a:cs typeface="Arial" panose="020B0604020202020204" pitchFamily="34" charset="0"/>
              </a:rPr>
              <a:t>I</a:t>
            </a:r>
            <a:r>
              <a:rPr lang="en-US" sz="1100" spc="300">
                <a:solidFill>
                  <a:schemeClr val="bg1"/>
                </a:solidFill>
                <a:latin typeface="Arial" panose="020B0604020202020204" pitchFamily="34" charset="0"/>
                <a:cs typeface="Arial" panose="020B0604020202020204" pitchFamily="34" charset="0"/>
              </a:rPr>
              <a:t>    </a:t>
            </a:r>
            <a:r>
              <a:rPr lang="en-US" sz="1100" spc="300">
                <a:solidFill>
                  <a:schemeClr val="bg1">
                    <a:lumMod val="50000"/>
                  </a:schemeClr>
                </a:solidFill>
                <a:latin typeface="Arial" panose="020B0604020202020204" pitchFamily="34" charset="0"/>
                <a:cs typeface="Arial" panose="020B0604020202020204" pitchFamily="34" charset="0"/>
              </a:rPr>
              <a:t>2024</a:t>
            </a:r>
            <a:endParaRPr lang="en-US" sz="1100" b="1" spc="3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65714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D2F4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667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D2F4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86B41-5C3B-FBF9-FE00-597E9584B798}"/>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4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014DA9B-5844-41E5-5578-E44BD6935DE5}"/>
              </a:ext>
            </a:extLst>
          </p:cNvPr>
          <p:cNvSpPr>
            <a:spLocks noGrp="1"/>
          </p:cNvSpPr>
          <p:nvPr>
            <p:ph type="subTitle" idx="1"/>
          </p:nvPr>
        </p:nvSpPr>
        <p:spPr>
          <a:xfrm>
            <a:off x="1524000" y="4079875"/>
            <a:ext cx="5134707" cy="1655762"/>
          </a:xfrm>
          <a:prstGeom prst="rect">
            <a:avLst/>
          </a:prstGeom>
        </p:spPr>
        <p:txBody>
          <a:bodyPr>
            <a:normAutofit/>
          </a:bodyPr>
          <a:lstStyle>
            <a:lvl1pPr marL="0" indent="0" algn="l">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375254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699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9B953A-BEEA-07F0-4568-FF4EB48A60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AB18D1-97B0-82BF-46CC-0936A9F8B9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378F1-35FD-128D-BC25-C9D853FF21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6215079-7924-6F47-860E-A1AEC77D0587}" type="datetimeFigureOut">
              <a:rPr lang="en-US" smtClean="0"/>
              <a:t>8/13/24</a:t>
            </a:fld>
            <a:endParaRPr lang="en-US"/>
          </a:p>
        </p:txBody>
      </p:sp>
      <p:sp>
        <p:nvSpPr>
          <p:cNvPr id="5" name="Footer Placeholder 4">
            <a:extLst>
              <a:ext uri="{FF2B5EF4-FFF2-40B4-BE49-F238E27FC236}">
                <a16:creationId xmlns:a16="http://schemas.microsoft.com/office/drawing/2014/main" id="{0403FA14-2911-1559-4E30-A6D1069239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6446CD0-7CB2-A9AB-74B6-B1BE0BC38E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B33E8B-C664-6343-8A3B-4DA41C9EBA2E}" type="slidenum">
              <a:rPr lang="en-US" smtClean="0"/>
              <a:t>‹#›</a:t>
            </a:fld>
            <a:endParaRPr lang="en-US"/>
          </a:p>
        </p:txBody>
      </p:sp>
    </p:spTree>
    <p:extLst>
      <p:ext uri="{BB962C8B-B14F-4D97-AF65-F5344CB8AC3E}">
        <p14:creationId xmlns:p14="http://schemas.microsoft.com/office/powerpoint/2010/main" val="3563676823"/>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D2F4D"/>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2352B01-875A-14DE-422B-2F8CE004BA10}"/>
              </a:ext>
            </a:extLst>
          </p:cNvPr>
          <p:cNvCxnSpPr>
            <a:cxnSpLocks/>
          </p:cNvCxnSpPr>
          <p:nvPr userDrawn="1"/>
        </p:nvCxnSpPr>
        <p:spPr>
          <a:xfrm>
            <a:off x="-51371" y="5855034"/>
            <a:ext cx="12347362"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80CDB722-E80B-83E0-E337-0493B0B6ABA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81461" y="6074481"/>
            <a:ext cx="1777282" cy="487483"/>
          </a:xfrm>
          <a:prstGeom prst="rect">
            <a:avLst/>
          </a:prstGeom>
          <a:solidFill>
            <a:schemeClr val="bg1">
              <a:alpha val="0"/>
            </a:schemeClr>
          </a:solidFill>
        </p:spPr>
      </p:pic>
      <p:sp>
        <p:nvSpPr>
          <p:cNvPr id="10" name="TextBox 9">
            <a:extLst>
              <a:ext uri="{FF2B5EF4-FFF2-40B4-BE49-F238E27FC236}">
                <a16:creationId xmlns:a16="http://schemas.microsoft.com/office/drawing/2014/main" id="{5E9E4DD8-802D-57B7-E11A-DAC2BC2A4E6D}"/>
              </a:ext>
            </a:extLst>
          </p:cNvPr>
          <p:cNvSpPr txBox="1"/>
          <p:nvPr userDrawn="1"/>
        </p:nvSpPr>
        <p:spPr>
          <a:xfrm>
            <a:off x="6717323" y="6226139"/>
            <a:ext cx="5215190" cy="261610"/>
          </a:xfrm>
          <a:prstGeom prst="rect">
            <a:avLst/>
          </a:prstGeom>
          <a:solidFill>
            <a:schemeClr val="bg1">
              <a:alpha val="0"/>
            </a:schemeClr>
          </a:solidFill>
        </p:spPr>
        <p:txBody>
          <a:bodyPr wrap="square" rtlCol="0">
            <a:spAutoFit/>
          </a:bodyPr>
          <a:lstStyle/>
          <a:p>
            <a:r>
              <a:rPr lang="en-US" sz="1100" b="1" spc="300">
                <a:solidFill>
                  <a:schemeClr val="bg1"/>
                </a:solidFill>
                <a:latin typeface="Arial" panose="020B0604020202020204" pitchFamily="34" charset="0"/>
                <a:cs typeface="Arial" panose="020B0604020202020204" pitchFamily="34" charset="0"/>
              </a:rPr>
              <a:t>FOR THE LOVE OF THE OUTDOORS    </a:t>
            </a:r>
            <a:r>
              <a:rPr lang="en-US" sz="1100" spc="300">
                <a:solidFill>
                  <a:srgbClr val="00B0F0"/>
                </a:solidFill>
                <a:latin typeface="Arial" panose="020B0604020202020204" pitchFamily="34" charset="0"/>
                <a:cs typeface="Arial" panose="020B0604020202020204" pitchFamily="34" charset="0"/>
              </a:rPr>
              <a:t>I</a:t>
            </a:r>
            <a:r>
              <a:rPr lang="en-US" sz="1100" spc="300">
                <a:solidFill>
                  <a:schemeClr val="bg1"/>
                </a:solidFill>
                <a:latin typeface="Arial" panose="020B0604020202020204" pitchFamily="34" charset="0"/>
                <a:cs typeface="Arial" panose="020B0604020202020204" pitchFamily="34" charset="0"/>
              </a:rPr>
              <a:t>    </a:t>
            </a:r>
            <a:r>
              <a:rPr lang="en-US" sz="1100" spc="300">
                <a:solidFill>
                  <a:schemeClr val="bg1">
                    <a:lumMod val="50000"/>
                  </a:schemeClr>
                </a:solidFill>
                <a:latin typeface="Arial" panose="020B0604020202020204" pitchFamily="34" charset="0"/>
                <a:cs typeface="Arial" panose="020B0604020202020204" pitchFamily="34" charset="0"/>
              </a:rPr>
              <a:t>2024</a:t>
            </a:r>
            <a:endParaRPr lang="en-US" sz="1100" b="1" spc="3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387032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C50118-144C-3BF7-81DB-F0C28E7A5DC0}"/>
              </a:ext>
            </a:extLst>
          </p:cNvPr>
          <p:cNvSpPr/>
          <p:nvPr userDrawn="1"/>
        </p:nvSpPr>
        <p:spPr>
          <a:xfrm>
            <a:off x="-51371" y="6047058"/>
            <a:ext cx="12274193" cy="810942"/>
          </a:xfrm>
          <a:prstGeom prst="rect">
            <a:avLst/>
          </a:prstGeom>
          <a:solidFill>
            <a:srgbClr val="0D2F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A7F2148-FF46-6D98-8517-25ED3694B18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4" name="TextBox 3">
            <a:extLst>
              <a:ext uri="{FF2B5EF4-FFF2-40B4-BE49-F238E27FC236}">
                <a16:creationId xmlns:a16="http://schemas.microsoft.com/office/drawing/2014/main" id="{BBA9CB6C-2275-B60D-19BE-CBF2EED9246A}"/>
              </a:ext>
            </a:extLst>
          </p:cNvPr>
          <p:cNvSpPr txBox="1"/>
          <p:nvPr userDrawn="1"/>
        </p:nvSpPr>
        <p:spPr>
          <a:xfrm>
            <a:off x="457884" y="6321680"/>
            <a:ext cx="4465808" cy="215444"/>
          </a:xfrm>
          <a:prstGeom prst="rect">
            <a:avLst/>
          </a:prstGeom>
          <a:noFill/>
        </p:spPr>
        <p:txBody>
          <a:bodyPr wrap="square" rtlCol="0">
            <a:spAutoFit/>
          </a:bodyPr>
          <a:lstStyle/>
          <a:p>
            <a:r>
              <a:rPr lang="en-US" sz="800" b="1" spc="300">
                <a:solidFill>
                  <a:schemeClr val="bg1"/>
                </a:solidFill>
                <a:latin typeface="Arial" panose="020B0604020202020204" pitchFamily="34" charset="0"/>
                <a:cs typeface="Arial" panose="020B0604020202020204" pitchFamily="34" charset="0"/>
              </a:rPr>
              <a:t>FOR THE LOVE OF THE OUTDOORS    </a:t>
            </a:r>
            <a:r>
              <a:rPr lang="en-US" sz="800" spc="300">
                <a:solidFill>
                  <a:srgbClr val="00B0F0"/>
                </a:solidFill>
                <a:latin typeface="Arial" panose="020B0604020202020204" pitchFamily="34" charset="0"/>
                <a:cs typeface="Arial" panose="020B0604020202020204" pitchFamily="34" charset="0"/>
              </a:rPr>
              <a:t>I</a:t>
            </a:r>
            <a:r>
              <a:rPr lang="en-US" sz="800" spc="300">
                <a:solidFill>
                  <a:schemeClr val="bg1"/>
                </a:solidFill>
                <a:latin typeface="Arial" panose="020B0604020202020204" pitchFamily="34" charset="0"/>
                <a:cs typeface="Arial" panose="020B0604020202020204" pitchFamily="34" charset="0"/>
              </a:rPr>
              <a:t>    </a:t>
            </a:r>
            <a:r>
              <a:rPr lang="en-US" sz="800" spc="300">
                <a:solidFill>
                  <a:schemeClr val="bg1">
                    <a:lumMod val="50000"/>
                  </a:schemeClr>
                </a:solidFill>
                <a:latin typeface="Arial" panose="020B0604020202020204" pitchFamily="34" charset="0"/>
                <a:cs typeface="Arial" panose="020B0604020202020204" pitchFamily="34" charset="0"/>
              </a:rPr>
              <a:t>2024</a:t>
            </a:r>
            <a:endParaRPr lang="en-US" sz="800" b="1" spc="300">
              <a:solidFill>
                <a:schemeClr val="bg1">
                  <a:lumMod val="50000"/>
                </a:schemeClr>
              </a:solidFill>
              <a:latin typeface="Arial" panose="020B0604020202020204" pitchFamily="34" charset="0"/>
              <a:cs typeface="Arial" panose="020B0604020202020204" pitchFamily="34" charset="0"/>
            </a:endParaRPr>
          </a:p>
        </p:txBody>
      </p:sp>
      <p:sp>
        <p:nvSpPr>
          <p:cNvPr id="5" name="Slide Number Placeholder 5">
            <a:extLst>
              <a:ext uri="{FF2B5EF4-FFF2-40B4-BE49-F238E27FC236}">
                <a16:creationId xmlns:a16="http://schemas.microsoft.com/office/drawing/2014/main" id="{600A20AB-6AEC-17C8-1BE0-F329D1199802}"/>
              </a:ext>
            </a:extLst>
          </p:cNvPr>
          <p:cNvSpPr>
            <a:spLocks noGrp="1"/>
          </p:cNvSpPr>
          <p:nvPr>
            <p:ph type="sldNum" sz="quarter" idx="4"/>
          </p:nvPr>
        </p:nvSpPr>
        <p:spPr>
          <a:xfrm>
            <a:off x="104758" y="6321680"/>
            <a:ext cx="308809" cy="365125"/>
          </a:xfrm>
          <a:prstGeom prst="rect">
            <a:avLst/>
          </a:prstGeom>
        </p:spPr>
        <p:txBody>
          <a:bodyPr/>
          <a:lstStyle>
            <a:lvl1pPr>
              <a:defRPr sz="800" b="0" i="0">
                <a:solidFill>
                  <a:schemeClr val="bg1">
                    <a:lumMod val="50000"/>
                  </a:schemeClr>
                </a:solidFill>
                <a:latin typeface="Arial Narrow" panose="020B0604020202020204" pitchFamily="34" charset="0"/>
                <a:cs typeface="Arial Narrow" panose="020B0604020202020204" pitchFamily="34" charset="0"/>
              </a:defRPr>
            </a:lvl1pPr>
          </a:lstStyle>
          <a:p>
            <a:fld id="{159CFD9E-D13B-ED4A-AA77-814FACBB522E}" type="slidenum">
              <a:rPr lang="en-US" smtClean="0"/>
              <a:pPr/>
              <a:t>‹#›</a:t>
            </a:fld>
            <a:endParaRPr lang="en-US"/>
          </a:p>
        </p:txBody>
      </p:sp>
      <p:cxnSp>
        <p:nvCxnSpPr>
          <p:cNvPr id="6" name="Straight Connector 5">
            <a:extLst>
              <a:ext uri="{FF2B5EF4-FFF2-40B4-BE49-F238E27FC236}">
                <a16:creationId xmlns:a16="http://schemas.microsoft.com/office/drawing/2014/main" id="{72AC2847-F925-F9F4-4138-4FC0DC24B905}"/>
              </a:ext>
            </a:extLst>
          </p:cNvPr>
          <p:cNvCxnSpPr/>
          <p:nvPr userDrawn="1"/>
        </p:nvCxnSpPr>
        <p:spPr>
          <a:xfrm>
            <a:off x="-51371" y="6040423"/>
            <a:ext cx="12274193" cy="0"/>
          </a:xfrm>
          <a:prstGeom prst="line">
            <a:avLst/>
          </a:prstGeom>
          <a:ln w="9525">
            <a:solidFill>
              <a:srgbClr val="00B0F0">
                <a:alpha val="64332"/>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0749279"/>
      </p:ext>
    </p:extLst>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emf"/><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1.emf"/><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emf"/><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1.emf"/></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10.emf"/><Relationship Id="rId7" Type="http://schemas.microsoft.com/office/2007/relationships/hdphoto" Target="../media/hdphoto2.wdp"/><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emf"/></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1.emf"/></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1.emf"/><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image" Target="../media/image1.emf"/><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61.gif"/><Relationship Id="rId11" Type="http://schemas.openxmlformats.org/officeDocument/2006/relationships/image" Target="../media/image66.jpeg"/><Relationship Id="rId5" Type="http://schemas.openxmlformats.org/officeDocument/2006/relationships/image" Target="../media/image60.jpeg"/><Relationship Id="rId15" Type="http://schemas.openxmlformats.org/officeDocument/2006/relationships/image" Target="../media/image70.pn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png"/><Relationship Id="rId1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1.emf"/></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emf"/></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E304D"/>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0BBF125-D703-4183-FB34-FBB47B53DC66}"/>
              </a:ext>
            </a:extLst>
          </p:cNvPr>
          <p:cNvCxnSpPr>
            <a:cxnSpLocks/>
          </p:cNvCxnSpPr>
          <p:nvPr/>
        </p:nvCxnSpPr>
        <p:spPr>
          <a:xfrm>
            <a:off x="-51371" y="5855034"/>
            <a:ext cx="3580017"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969DB152-7682-C91B-9568-B5BE49A0A8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461" y="6074481"/>
            <a:ext cx="1777282" cy="487483"/>
          </a:xfrm>
          <a:prstGeom prst="rect">
            <a:avLst/>
          </a:prstGeom>
        </p:spPr>
      </p:pic>
      <p:sp>
        <p:nvSpPr>
          <p:cNvPr id="9" name="TextBox 8">
            <a:extLst>
              <a:ext uri="{FF2B5EF4-FFF2-40B4-BE49-F238E27FC236}">
                <a16:creationId xmlns:a16="http://schemas.microsoft.com/office/drawing/2014/main" id="{DCBAB082-9161-A110-293A-BE172E6F8DA0}"/>
              </a:ext>
            </a:extLst>
          </p:cNvPr>
          <p:cNvSpPr txBox="1"/>
          <p:nvPr/>
        </p:nvSpPr>
        <p:spPr>
          <a:xfrm>
            <a:off x="6717323" y="6226139"/>
            <a:ext cx="521519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11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11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2024</a:t>
            </a:r>
            <a:endParaRPr kumimoji="0" lang="en-US" sz="1100" b="1"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A2CC6CFE-0844-62CC-F28E-E4E6C05C52CE}"/>
              </a:ext>
            </a:extLst>
          </p:cNvPr>
          <p:cNvCxnSpPr>
            <a:cxnSpLocks/>
          </p:cNvCxnSpPr>
          <p:nvPr/>
        </p:nvCxnSpPr>
        <p:spPr>
          <a:xfrm>
            <a:off x="4157213" y="5855034"/>
            <a:ext cx="1493310"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D23AF8F9-0E5B-AE1E-2D9F-9E2A8A136812}"/>
              </a:ext>
            </a:extLst>
          </p:cNvPr>
          <p:cNvCxnSpPr>
            <a:cxnSpLocks/>
          </p:cNvCxnSpPr>
          <p:nvPr/>
        </p:nvCxnSpPr>
        <p:spPr>
          <a:xfrm>
            <a:off x="7099705" y="5855034"/>
            <a:ext cx="5123117"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FD3517F4-427C-30E8-039C-CB12E29E7C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00288" y="-240506"/>
            <a:ext cx="7339012" cy="7339012"/>
          </a:xfrm>
          <a:prstGeom prst="rect">
            <a:avLst/>
          </a:prstGeom>
          <a:effectLst>
            <a:outerShdw blurRad="419100" dist="38100" dir="2700000" algn="tl" rotWithShape="0">
              <a:prstClr val="black">
                <a:alpha val="40000"/>
              </a:prstClr>
            </a:outerShdw>
          </a:effectLst>
        </p:spPr>
      </p:pic>
    </p:spTree>
    <p:extLst>
      <p:ext uri="{BB962C8B-B14F-4D97-AF65-F5344CB8AC3E}">
        <p14:creationId xmlns:p14="http://schemas.microsoft.com/office/powerpoint/2010/main" val="2017039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98DFA56-B647-20CE-F4A1-9DCC51F22688}"/>
              </a:ext>
            </a:extLst>
          </p:cNvPr>
          <p:cNvPicPr>
            <a:picLocks noChangeAspect="1"/>
          </p:cNvPicPr>
          <p:nvPr/>
        </p:nvPicPr>
        <p:blipFill>
          <a:blip r:embed="rId3">
            <a:alphaModFix amt="8000"/>
          </a:blip>
          <a:stretch>
            <a:fillRect/>
          </a:stretch>
        </p:blipFill>
        <p:spPr>
          <a:xfrm>
            <a:off x="5832410" y="-298386"/>
            <a:ext cx="6441782" cy="6699453"/>
          </a:xfrm>
          <a:prstGeom prst="rect">
            <a:avLst/>
          </a:prstGeom>
        </p:spPr>
      </p:pic>
      <p:pic>
        <p:nvPicPr>
          <p:cNvPr id="4" name="Google Shape;329;p43">
            <a:extLst>
              <a:ext uri="{FF2B5EF4-FFF2-40B4-BE49-F238E27FC236}">
                <a16:creationId xmlns:a16="http://schemas.microsoft.com/office/drawing/2014/main" id="{EFD42B00-3D81-83EE-E301-2A03CAB6CD65}"/>
              </a:ext>
            </a:extLst>
          </p:cNvPr>
          <p:cNvPicPr preferRelativeResize="0">
            <a:picLocks/>
          </p:cNvPicPr>
          <p:nvPr/>
        </p:nvPicPr>
        <p:blipFill rotWithShape="1">
          <a:blip r:embed="rId4" cstate="email">
            <a:alphaModFix/>
            <a:extLst>
              <a:ext uri="{28A0092B-C50C-407E-A947-70E740481C1C}">
                <a14:useLocalDpi xmlns:a14="http://schemas.microsoft.com/office/drawing/2010/main"/>
              </a:ext>
            </a:extLst>
          </a:blip>
          <a:srcRect/>
          <a:stretch/>
        </p:blipFill>
        <p:spPr>
          <a:xfrm>
            <a:off x="0" y="-1"/>
            <a:ext cx="6075452" cy="6047057"/>
          </a:xfrm>
          <a:prstGeom prst="rect">
            <a:avLst/>
          </a:prstGeom>
          <a:solidFill>
            <a:schemeClr val="lt2"/>
          </a:solidFill>
          <a:ln>
            <a:noFill/>
          </a:ln>
        </p:spPr>
      </p:pic>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17" name="Google Shape;330;p43">
            <a:extLst>
              <a:ext uri="{FF2B5EF4-FFF2-40B4-BE49-F238E27FC236}">
                <a16:creationId xmlns:a16="http://schemas.microsoft.com/office/drawing/2014/main" id="{64113D5D-ED9B-2B20-C249-F31C93269242}"/>
              </a:ext>
            </a:extLst>
          </p:cNvPr>
          <p:cNvSpPr txBox="1"/>
          <p:nvPr/>
        </p:nvSpPr>
        <p:spPr>
          <a:xfrm>
            <a:off x="6658319" y="1753550"/>
            <a:ext cx="5171440" cy="3939500"/>
          </a:xfrm>
          <a:prstGeom prst="rect">
            <a:avLst/>
          </a:prstGeom>
          <a:noFill/>
          <a:ln>
            <a:noFill/>
          </a:ln>
        </p:spPr>
        <p:txBody>
          <a:bodyPr spcFirstLastPara="1" wrap="square" lIns="91425" tIns="45700" rIns="91425" bIns="45700" anchor="t" anchorCtr="0">
            <a:spAutoFit/>
          </a:bodyPr>
          <a:lstStyle/>
          <a:p>
            <a:pPr marL="292100" marR="0" lvl="0" indent="-292100" algn="l" defTabSz="914400" rtl="0" eaLnBrk="1" fontAlgn="auto" latinLnBrk="0" hangingPunct="1">
              <a:lnSpc>
                <a:spcPct val="150000"/>
              </a:lnSpc>
              <a:spcBef>
                <a:spcPts val="0"/>
              </a:spcBef>
              <a:spcAft>
                <a:spcPts val="0"/>
              </a:spcAft>
              <a:buClr>
                <a:srgbClr val="1B374C"/>
              </a:buClr>
              <a:buSzPts val="2000"/>
              <a:buFont typeface="+mj-lt"/>
              <a:buAutoNum type="arabicPeriod"/>
              <a:tabLst/>
              <a:defRPr/>
            </a:pPr>
            <a:r>
              <a:rPr kumimoji="0" lang="en-US" sz="2000" b="1" i="0" u="none" strike="noStrike" kern="1200" cap="none" spc="0" normalizeH="0" baseline="0" noProof="0">
                <a:ln>
                  <a:noFill/>
                </a:ln>
                <a:solidFill>
                  <a:srgbClr val="1B374C"/>
                </a:solidFill>
                <a:effectLst/>
                <a:uLnTx/>
                <a:uFillTx/>
                <a:latin typeface="Arial"/>
                <a:ea typeface="Arial"/>
                <a:cs typeface="Arial"/>
                <a:sym typeface="Arial"/>
              </a:rPr>
              <a:t>Plan Ahead and Prepare</a:t>
            </a:r>
          </a:p>
          <a:p>
            <a:pPr marL="292100" marR="0" lvl="0" indent="-292100" algn="l" defTabSz="914400" rtl="0" eaLnBrk="1" fontAlgn="auto" latinLnBrk="0" hangingPunct="1">
              <a:lnSpc>
                <a:spcPct val="150000"/>
              </a:lnSpc>
              <a:spcBef>
                <a:spcPts val="0"/>
              </a:spcBef>
              <a:spcAft>
                <a:spcPts val="0"/>
              </a:spcAft>
              <a:buClr>
                <a:srgbClr val="1B374C"/>
              </a:buClr>
              <a:buSzPts val="2000"/>
              <a:buFont typeface="+mj-lt"/>
              <a:buAutoNum type="arabicPeriod"/>
              <a:tabLst/>
              <a:defRPr/>
            </a:pPr>
            <a:r>
              <a:rPr kumimoji="0" lang="en-US" sz="2000" b="1" i="0" u="none" strike="noStrike" kern="1200" cap="none" spc="0" normalizeH="0" baseline="0" noProof="0">
                <a:ln>
                  <a:noFill/>
                </a:ln>
                <a:solidFill>
                  <a:srgbClr val="1B374C"/>
                </a:solidFill>
                <a:effectLst/>
                <a:uLnTx/>
                <a:uFillTx/>
                <a:latin typeface="Arial"/>
                <a:ea typeface="Arial"/>
                <a:cs typeface="Arial"/>
                <a:sym typeface="Arial"/>
              </a:rPr>
              <a:t>Travel and Camp on Durable Surfaces</a:t>
            </a:r>
          </a:p>
          <a:p>
            <a:pPr marL="292100" marR="0" lvl="0" indent="-292100" algn="l" defTabSz="914400" rtl="0" eaLnBrk="1" fontAlgn="auto" latinLnBrk="0" hangingPunct="1">
              <a:lnSpc>
                <a:spcPct val="150000"/>
              </a:lnSpc>
              <a:spcBef>
                <a:spcPts val="0"/>
              </a:spcBef>
              <a:spcAft>
                <a:spcPts val="0"/>
              </a:spcAft>
              <a:buClr>
                <a:srgbClr val="1B374C"/>
              </a:buClr>
              <a:buSzPts val="2000"/>
              <a:buFont typeface="+mj-lt"/>
              <a:buAutoNum type="arabicPeriod"/>
              <a:tabLst/>
              <a:defRPr/>
            </a:pPr>
            <a:r>
              <a:rPr kumimoji="0" lang="en-US" sz="2000" b="1" i="0" u="none" strike="noStrike" kern="1200" cap="none" spc="0" normalizeH="0" baseline="0" noProof="0">
                <a:ln>
                  <a:noFill/>
                </a:ln>
                <a:solidFill>
                  <a:srgbClr val="1B374C"/>
                </a:solidFill>
                <a:effectLst/>
                <a:uLnTx/>
                <a:uFillTx/>
                <a:latin typeface="Arial"/>
                <a:ea typeface="Arial"/>
                <a:cs typeface="Arial"/>
                <a:sym typeface="Arial"/>
              </a:rPr>
              <a:t>Dispose of Waste Properly</a:t>
            </a:r>
          </a:p>
          <a:p>
            <a:pPr marL="292100" marR="0" lvl="0" indent="-292100" algn="l" defTabSz="914400" rtl="0" eaLnBrk="1" fontAlgn="auto" latinLnBrk="0" hangingPunct="1">
              <a:lnSpc>
                <a:spcPct val="150000"/>
              </a:lnSpc>
              <a:spcBef>
                <a:spcPts val="0"/>
              </a:spcBef>
              <a:spcAft>
                <a:spcPts val="0"/>
              </a:spcAft>
              <a:buClr>
                <a:srgbClr val="1B374C"/>
              </a:buClr>
              <a:buSzPts val="2000"/>
              <a:buFont typeface="+mj-lt"/>
              <a:buAutoNum type="arabicPeriod"/>
              <a:tabLst/>
              <a:defRPr/>
            </a:pPr>
            <a:r>
              <a:rPr kumimoji="0" lang="en-US" sz="2000" b="1" i="0" u="none" strike="noStrike" kern="1200" cap="none" spc="0" normalizeH="0" baseline="0" noProof="0">
                <a:ln>
                  <a:noFill/>
                </a:ln>
                <a:solidFill>
                  <a:srgbClr val="1B374C"/>
                </a:solidFill>
                <a:effectLst/>
                <a:uLnTx/>
                <a:uFillTx/>
                <a:latin typeface="Arial"/>
                <a:ea typeface="Arial"/>
                <a:cs typeface="Arial"/>
                <a:sym typeface="Arial"/>
              </a:rPr>
              <a:t>Leave What You Find</a:t>
            </a:r>
          </a:p>
          <a:p>
            <a:pPr marL="292100" marR="0" lvl="0" indent="-292100" algn="l" defTabSz="914400" rtl="0" eaLnBrk="1" fontAlgn="auto" latinLnBrk="0" hangingPunct="1">
              <a:lnSpc>
                <a:spcPct val="150000"/>
              </a:lnSpc>
              <a:spcBef>
                <a:spcPts val="0"/>
              </a:spcBef>
              <a:spcAft>
                <a:spcPts val="0"/>
              </a:spcAft>
              <a:buClr>
                <a:srgbClr val="1B374C"/>
              </a:buClr>
              <a:buSzPts val="2000"/>
              <a:buFont typeface="+mj-lt"/>
              <a:buAutoNum type="arabicPeriod"/>
              <a:tabLst/>
              <a:defRPr/>
            </a:pPr>
            <a:r>
              <a:rPr kumimoji="0" lang="en-US" sz="2000" b="1" i="0" u="none" strike="noStrike" kern="1200" cap="none" spc="0" normalizeH="0" baseline="0" noProof="0">
                <a:ln>
                  <a:noFill/>
                </a:ln>
                <a:solidFill>
                  <a:srgbClr val="1B374C"/>
                </a:solidFill>
                <a:effectLst/>
                <a:uLnTx/>
                <a:uFillTx/>
                <a:latin typeface="Arial"/>
                <a:ea typeface="Arial"/>
                <a:cs typeface="Arial"/>
                <a:sym typeface="Arial"/>
              </a:rPr>
              <a:t>Minimize Campfire Impacts</a:t>
            </a:r>
          </a:p>
          <a:p>
            <a:pPr marL="292100" marR="0" lvl="0" indent="-292100" algn="l" defTabSz="914400" rtl="0" eaLnBrk="1" fontAlgn="auto" latinLnBrk="0" hangingPunct="1">
              <a:lnSpc>
                <a:spcPct val="150000"/>
              </a:lnSpc>
              <a:spcBef>
                <a:spcPts val="0"/>
              </a:spcBef>
              <a:spcAft>
                <a:spcPts val="0"/>
              </a:spcAft>
              <a:buClr>
                <a:srgbClr val="1B374C"/>
              </a:buClr>
              <a:buSzPts val="2000"/>
              <a:buFont typeface="+mj-lt"/>
              <a:buAutoNum type="arabicPeriod"/>
              <a:tabLst/>
              <a:defRPr/>
            </a:pPr>
            <a:r>
              <a:rPr kumimoji="0" lang="en-US" sz="2000" b="1" i="0" u="none" strike="noStrike" kern="1200" cap="none" spc="0" normalizeH="0" baseline="0" noProof="0">
                <a:ln>
                  <a:noFill/>
                </a:ln>
                <a:solidFill>
                  <a:srgbClr val="1B374C"/>
                </a:solidFill>
                <a:effectLst/>
                <a:uLnTx/>
                <a:uFillTx/>
                <a:latin typeface="Arial"/>
                <a:ea typeface="Arial"/>
                <a:cs typeface="Arial"/>
                <a:sym typeface="Arial"/>
              </a:rPr>
              <a:t>Respect Wildlife</a:t>
            </a:r>
          </a:p>
          <a:p>
            <a:pPr marL="292100" marR="0" lvl="0" indent="-292100" algn="l" defTabSz="914400" rtl="0" eaLnBrk="1" fontAlgn="auto" latinLnBrk="0" hangingPunct="1">
              <a:lnSpc>
                <a:spcPct val="150000"/>
              </a:lnSpc>
              <a:spcBef>
                <a:spcPts val="0"/>
              </a:spcBef>
              <a:spcAft>
                <a:spcPts val="0"/>
              </a:spcAft>
              <a:buClr>
                <a:srgbClr val="1B374C"/>
              </a:buClr>
              <a:buSzPts val="2000"/>
              <a:buFont typeface="+mj-lt"/>
              <a:buAutoNum type="arabicPeriod"/>
              <a:tabLst/>
              <a:defRPr/>
            </a:pPr>
            <a:r>
              <a:rPr kumimoji="0" lang="en-US" sz="2000" b="1" i="0" u="none" strike="noStrike" kern="1200" cap="none" spc="0" normalizeH="0" baseline="0" noProof="0">
                <a:ln>
                  <a:noFill/>
                </a:ln>
                <a:solidFill>
                  <a:srgbClr val="1B374C"/>
                </a:solidFill>
                <a:effectLst/>
                <a:uLnTx/>
                <a:uFillTx/>
                <a:latin typeface="Arial"/>
                <a:ea typeface="Arial"/>
                <a:cs typeface="Arial"/>
                <a:sym typeface="Arial"/>
              </a:rPr>
              <a:t>Be Considerate of Others</a:t>
            </a:r>
          </a:p>
          <a:p>
            <a:pPr marL="292100" marR="0" lvl="0" indent="-292100" algn="l" defTabSz="914400" rtl="0" eaLnBrk="1" fontAlgn="auto" latinLnBrk="0" hangingPunct="1">
              <a:lnSpc>
                <a:spcPct val="100000"/>
              </a:lnSpc>
              <a:spcBef>
                <a:spcPts val="0"/>
              </a:spcBef>
              <a:spcAft>
                <a:spcPts val="0"/>
              </a:spcAft>
              <a:buClr>
                <a:srgbClr val="1B374C"/>
              </a:buClr>
              <a:buSzPts val="2000"/>
              <a:buFont typeface="+mj-lt"/>
              <a:buAutoNum type="arabicPeriod"/>
              <a:tabLst/>
              <a:defRPr/>
            </a:pPr>
            <a:endParaRPr kumimoji="0" lang="en-US" sz="2000" b="0" i="0" u="none" strike="noStrike" kern="1200" cap="none" spc="0" normalizeH="0" baseline="0" noProof="0">
              <a:ln>
                <a:noFill/>
              </a:ln>
              <a:solidFill>
                <a:srgbClr val="1B374C"/>
              </a:solidFill>
              <a:effectLst/>
              <a:uLnTx/>
              <a:uFillTx/>
              <a:latin typeface="Arial"/>
              <a:ea typeface="Arial"/>
              <a:cs typeface="Arial"/>
              <a:sym typeface="Arial"/>
            </a:endParaRPr>
          </a:p>
          <a:p>
            <a:pPr marL="292100" marR="0" lvl="0" indent="-292100" algn="l" defTabSz="914400" rtl="0" eaLnBrk="1" fontAlgn="auto" latinLnBrk="0" hangingPunct="1">
              <a:lnSpc>
                <a:spcPct val="100000"/>
              </a:lnSpc>
              <a:spcBef>
                <a:spcPts val="0"/>
              </a:spcBef>
              <a:spcAft>
                <a:spcPts val="0"/>
              </a:spcAft>
              <a:buClr>
                <a:srgbClr val="1B374C"/>
              </a:buClr>
              <a:buSzPts val="2000"/>
              <a:buFont typeface="+mj-lt"/>
              <a:buAutoNum type="arabicPeriod"/>
              <a:tabLst/>
              <a:defRPr/>
            </a:pPr>
            <a:endParaRPr kumimoji="0" sz="2000" b="0" i="0" u="none" strike="noStrike" kern="1200" cap="none" spc="0" normalizeH="0" baseline="0" noProof="0">
              <a:ln>
                <a:noFill/>
              </a:ln>
              <a:solidFill>
                <a:srgbClr val="1B374C"/>
              </a:solidFill>
              <a:effectLst/>
              <a:uLnTx/>
              <a:uFillTx/>
              <a:latin typeface="Arial"/>
              <a:ea typeface="Arial"/>
              <a:cs typeface="Arial"/>
              <a:sym typeface="Arial"/>
            </a:endParaRPr>
          </a:p>
        </p:txBody>
      </p:sp>
      <p:sp>
        <p:nvSpPr>
          <p:cNvPr id="7" name="Rectangle 6">
            <a:extLst>
              <a:ext uri="{FF2B5EF4-FFF2-40B4-BE49-F238E27FC236}">
                <a16:creationId xmlns:a16="http://schemas.microsoft.com/office/drawing/2014/main" id="{1754F8B2-E7EF-BA1D-324B-CD79495EE922}"/>
              </a:ext>
            </a:extLst>
          </p:cNvPr>
          <p:cNvSpPr/>
          <p:nvPr/>
        </p:nvSpPr>
        <p:spPr>
          <a:xfrm>
            <a:off x="-51371" y="6047058"/>
            <a:ext cx="12274193" cy="81094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2AEF6A3-C2BA-888B-8784-57E0766E13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10" name="TextBox 9">
            <a:extLst>
              <a:ext uri="{FF2B5EF4-FFF2-40B4-BE49-F238E27FC236}">
                <a16:creationId xmlns:a16="http://schemas.microsoft.com/office/drawing/2014/main" id="{C8312AF3-62E3-11E5-2D9F-613885BEAD62}"/>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911FF1BB-8F44-130D-6960-3FE5A4D6FD34}"/>
              </a:ext>
            </a:extLst>
          </p:cNvPr>
          <p:cNvSpPr txBox="1"/>
          <p:nvPr/>
        </p:nvSpPr>
        <p:spPr>
          <a:xfrm>
            <a:off x="6658319" y="1278874"/>
            <a:ext cx="41994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srgbClr val="0D2F4D"/>
                </a:solidFill>
                <a:effectLst/>
                <a:uLnTx/>
                <a:uFillTx/>
                <a:latin typeface="Arial Black" panose="020B0604020202020204" pitchFamily="34" charset="0"/>
                <a:ea typeface="+mn-ea"/>
                <a:cs typeface="Arial Black" panose="020B0604020202020204" pitchFamily="34" charset="0"/>
              </a:rPr>
              <a:t>THE 7 PRINCIPLES</a:t>
            </a:r>
          </a:p>
        </p:txBody>
      </p:sp>
    </p:spTree>
    <p:extLst>
      <p:ext uri="{BB962C8B-B14F-4D97-AF65-F5344CB8AC3E}">
        <p14:creationId xmlns:p14="http://schemas.microsoft.com/office/powerpoint/2010/main" val="113677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90B3DE-115F-D4A0-0AB7-47EB1BE9F6F0}"/>
              </a:ext>
            </a:extLst>
          </p:cNvPr>
          <p:cNvPicPr>
            <a:picLocks noChangeAspect="1"/>
          </p:cNvPicPr>
          <p:nvPr/>
        </p:nvPicPr>
        <p:blipFill>
          <a:blip r:embed="rId3">
            <a:alphaModFix amt="11000"/>
          </a:blip>
          <a:stretch>
            <a:fillRect/>
          </a:stretch>
        </p:blipFill>
        <p:spPr>
          <a:xfrm>
            <a:off x="9855407" y="-562521"/>
            <a:ext cx="2793916" cy="2905672"/>
          </a:xfrm>
          <a:prstGeom prst="rect">
            <a:avLst/>
          </a:prstGeom>
        </p:spPr>
      </p:pic>
      <p:sp>
        <p:nvSpPr>
          <p:cNvPr id="2" name="Rectangle 1">
            <a:extLst>
              <a:ext uri="{FF2B5EF4-FFF2-40B4-BE49-F238E27FC236}">
                <a16:creationId xmlns:a16="http://schemas.microsoft.com/office/drawing/2014/main" id="{389FD343-C730-25AA-11C3-06B6A9C42309}"/>
              </a:ext>
            </a:extLst>
          </p:cNvPr>
          <p:cNvSpPr/>
          <p:nvPr/>
        </p:nvSpPr>
        <p:spPr>
          <a:xfrm>
            <a:off x="-51371" y="6047058"/>
            <a:ext cx="12274193" cy="81094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D203A8C4-11BF-75F7-73DF-E36FA90D06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15" name="TextBox 14">
            <a:extLst>
              <a:ext uri="{FF2B5EF4-FFF2-40B4-BE49-F238E27FC236}">
                <a16:creationId xmlns:a16="http://schemas.microsoft.com/office/drawing/2014/main" id="{FA654844-C2BC-E99B-EE8A-2DD425D52DB1}"/>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13" name="Google Shape;331;p43">
            <a:extLst>
              <a:ext uri="{FF2B5EF4-FFF2-40B4-BE49-F238E27FC236}">
                <a16:creationId xmlns:a16="http://schemas.microsoft.com/office/drawing/2014/main" id="{CD8A0631-1379-F29B-801A-CA4F897A7330}"/>
              </a:ext>
            </a:extLst>
          </p:cNvPr>
          <p:cNvSpPr txBox="1"/>
          <p:nvPr/>
        </p:nvSpPr>
        <p:spPr>
          <a:xfrm>
            <a:off x="4457700" y="1852205"/>
            <a:ext cx="7021397" cy="4955162"/>
          </a:xfrm>
          <a:prstGeom prst="rect">
            <a:avLst/>
          </a:prstGeom>
          <a:noFill/>
          <a:ln>
            <a:noFill/>
          </a:ln>
        </p:spPr>
        <p:txBody>
          <a:bodyPr spcFirstLastPara="1" wrap="square" lIns="91425" tIns="45700" rIns="91425" bIns="45700" anchor="t" anchorCtr="0">
            <a:spAutoFit/>
          </a:bodyPr>
          <a:lstStyle/>
          <a:p>
            <a:pPr>
              <a:defRPr/>
            </a:pPr>
            <a:r>
              <a:rPr kumimoji="0" lang="en-US" sz="2000" b="0" i="0" u="none" strike="noStrike" kern="0" cap="none" spc="0" normalizeH="0" baseline="0" noProof="0">
                <a:ln>
                  <a:noFill/>
                </a:ln>
                <a:solidFill>
                  <a:srgbClr val="1B374C"/>
                </a:solidFill>
                <a:effectLst/>
                <a:uLnTx/>
                <a:uFillTx/>
                <a:latin typeface="Arial"/>
                <a:cs typeface="Arial"/>
                <a:sym typeface="Arial"/>
              </a:rPr>
              <a:t>Be prepared! Remember </a:t>
            </a:r>
            <a:r>
              <a:rPr lang="en-US" sz="2000" kern="0">
                <a:solidFill>
                  <a:srgbClr val="1B374C"/>
                </a:solidFill>
                <a:latin typeface="Arial"/>
                <a:cs typeface="Arial"/>
                <a:sym typeface="Arial"/>
              </a:rPr>
              <a:t>to bring enough </a:t>
            </a:r>
            <a:r>
              <a:rPr kumimoji="0" lang="en-US" sz="2000" b="0" i="0" u="none" strike="noStrike" kern="0" cap="none" spc="0" normalizeH="0" baseline="0" noProof="0">
                <a:ln>
                  <a:noFill/>
                </a:ln>
                <a:solidFill>
                  <a:srgbClr val="1B374C"/>
                </a:solidFill>
                <a:effectLst/>
                <a:uLnTx/>
                <a:uFillTx/>
                <a:latin typeface="Arial"/>
                <a:cs typeface="Arial"/>
                <a:sym typeface="Arial"/>
              </a:rPr>
              <a:t>food and water, and clothes to protect you from cold, heat and rain.</a:t>
            </a:r>
            <a:endParaRPr lang="en-US">
              <a:latin typeface="Arial"/>
              <a:cs typeface="Arial"/>
            </a:endParaRPr>
          </a:p>
          <a:p>
            <a:pPr>
              <a:defRPr/>
            </a:pPr>
            <a:endParaRPr lang="en-US" sz="2000" kern="0">
              <a:solidFill>
                <a:srgbClr val="1B374C"/>
              </a:solidFill>
              <a:latin typeface="Arial"/>
              <a:cs typeface="Arial"/>
              <a:sym typeface="Arial"/>
            </a:endParaRPr>
          </a:p>
          <a:p>
            <a:pPr>
              <a:defRPr/>
            </a:pPr>
            <a:r>
              <a:rPr kumimoji="0" lang="en-US" sz="2000" b="0" i="0" u="none" strike="noStrike" kern="0" cap="none" spc="0" normalizeH="0" baseline="0" noProof="0">
                <a:ln>
                  <a:noFill/>
                </a:ln>
                <a:solidFill>
                  <a:srgbClr val="1B374C"/>
                </a:solidFill>
                <a:effectLst/>
                <a:uLnTx/>
                <a:uFillTx/>
                <a:latin typeface="Arial"/>
                <a:cs typeface="Arial"/>
                <a:sym typeface="Arial"/>
              </a:rPr>
              <a:t>Use maps to plan where you’re going</a:t>
            </a:r>
            <a:r>
              <a:rPr lang="en-US" sz="2000" kern="0">
                <a:solidFill>
                  <a:srgbClr val="1B374C"/>
                </a:solidFill>
                <a:latin typeface="Arial"/>
                <a:cs typeface="Arial"/>
                <a:sym typeface="Arial"/>
              </a:rPr>
              <a:t> and consult them often on the trails</a:t>
            </a:r>
            <a:r>
              <a:rPr kumimoji="0" lang="en-US" sz="2000" b="0" i="0" u="none" strike="noStrike" kern="0" cap="none" spc="0" normalizeH="0" baseline="0" noProof="0">
                <a:ln>
                  <a:noFill/>
                </a:ln>
                <a:solidFill>
                  <a:srgbClr val="1B374C"/>
                </a:solidFill>
                <a:effectLst/>
                <a:uLnTx/>
                <a:uFillTx/>
                <a:latin typeface="Arial"/>
                <a:cs typeface="Arial"/>
                <a:sym typeface="Arial"/>
              </a:rPr>
              <a:t>. Check the </a:t>
            </a:r>
            <a:r>
              <a:rPr lang="en-US" sz="2000" kern="0">
                <a:solidFill>
                  <a:srgbClr val="1B374C"/>
                </a:solidFill>
                <a:latin typeface="Arial"/>
                <a:cs typeface="Arial"/>
                <a:sym typeface="Arial"/>
              </a:rPr>
              <a:t>forecast before you leave, </a:t>
            </a:r>
            <a:r>
              <a:rPr kumimoji="0" lang="en-US" sz="2000" b="0" i="0" u="none" strike="noStrike" kern="0" cap="none" spc="0" normalizeH="0" baseline="0" noProof="0">
                <a:ln>
                  <a:noFill/>
                </a:ln>
                <a:solidFill>
                  <a:srgbClr val="1B374C"/>
                </a:solidFill>
                <a:effectLst/>
                <a:uLnTx/>
                <a:uFillTx/>
                <a:latin typeface="Arial"/>
                <a:cs typeface="Arial"/>
                <a:sym typeface="Arial"/>
              </a:rPr>
              <a:t>and </a:t>
            </a:r>
            <a:r>
              <a:rPr lang="en-US" sz="2000" kern="0">
                <a:solidFill>
                  <a:srgbClr val="1B374C"/>
                </a:solidFill>
                <a:latin typeface="Arial"/>
                <a:cs typeface="Arial"/>
                <a:sym typeface="Arial"/>
              </a:rPr>
              <a:t>be aware of changing conditions</a:t>
            </a:r>
            <a:r>
              <a:rPr kumimoji="0" lang="en-US" sz="2000" b="0" i="0" u="none" strike="noStrike" kern="0" cap="none" spc="0" normalizeH="0" baseline="0" noProof="0">
                <a:ln>
                  <a:noFill/>
                </a:ln>
                <a:solidFill>
                  <a:srgbClr val="1B374C"/>
                </a:solidFill>
                <a:effectLst/>
                <a:uLnTx/>
                <a:uFillTx/>
                <a:latin typeface="Arial"/>
                <a:cs typeface="Arial"/>
                <a:sym typeface="Arial"/>
              </a:rPr>
              <a:t>.</a:t>
            </a:r>
            <a:r>
              <a:rPr lang="en-US" sz="2000" kern="0">
                <a:solidFill>
                  <a:srgbClr val="1B374C"/>
                </a:solidFill>
                <a:latin typeface="Arial"/>
                <a:cs typeface="Arial"/>
                <a:sym typeface="Arial"/>
              </a:rPr>
              <a:t> </a:t>
            </a:r>
            <a:endParaRPr lang="en-US"/>
          </a:p>
          <a:p>
            <a:pPr>
              <a:defRPr/>
            </a:pPr>
            <a:endParaRPr lang="en-US" sz="2000" kern="0">
              <a:solidFill>
                <a:srgbClr val="1B374C"/>
              </a:solidFill>
              <a:latin typeface="Arial"/>
              <a:cs typeface="Arial"/>
              <a:sym typeface="Arial"/>
            </a:endParaRPr>
          </a:p>
          <a:p>
            <a:pPr lvl="0" algn="l" defTabSz="914400">
              <a:lnSpc>
                <a:spcPct val="100000"/>
              </a:lnSpc>
              <a:spcBef>
                <a:spcPts val="0"/>
              </a:spcBef>
              <a:tabLst/>
              <a:defRPr/>
            </a:pPr>
            <a:r>
              <a:rPr kumimoji="0" lang="en-US" sz="2000" b="0" i="0" u="none" strike="noStrike" kern="0" cap="none" spc="0" normalizeH="0" baseline="0" noProof="0">
                <a:ln>
                  <a:noFill/>
                </a:ln>
                <a:solidFill>
                  <a:srgbClr val="1B374C"/>
                </a:solidFill>
                <a:effectLst/>
                <a:uLnTx/>
                <a:uFillTx/>
                <a:latin typeface="Arial"/>
                <a:cs typeface="Arial"/>
                <a:sym typeface="Arial"/>
              </a:rPr>
              <a:t>Remember to bring a leash for your pet and plastic bags to pick up your pet’s waste.</a:t>
            </a:r>
            <a:endParaRPr lang="en-US">
              <a:latin typeface="Arial"/>
              <a:cs typeface="Arial"/>
            </a:endParaRPr>
          </a:p>
          <a:p>
            <a:pPr>
              <a:defRPr/>
            </a:pPr>
            <a:endParaRPr lang="en-US" sz="2000" kern="0">
              <a:solidFill>
                <a:srgbClr val="1B374C"/>
              </a:solidFill>
              <a:latin typeface="Arial"/>
              <a:cs typeface="Arial"/>
              <a:sym typeface="Arial"/>
            </a:endParaRPr>
          </a:p>
          <a:p>
            <a:pPr>
              <a:defRPr/>
            </a:pPr>
            <a:r>
              <a:rPr kumimoji="0" lang="en-US" sz="2000" b="0" i="0" u="none" strike="noStrike" kern="0" cap="none" spc="0" normalizeH="0" baseline="0" noProof="0">
                <a:ln>
                  <a:noFill/>
                </a:ln>
                <a:solidFill>
                  <a:srgbClr val="1B374C"/>
                </a:solidFill>
                <a:effectLst/>
                <a:uLnTx/>
                <a:uFillTx/>
                <a:latin typeface="Arial"/>
                <a:cs typeface="Arial"/>
                <a:sym typeface="Arial"/>
              </a:rPr>
              <a:t>Learn about the areas you plan to visit. Read </a:t>
            </a:r>
            <a:r>
              <a:rPr lang="en-US" sz="2000" kern="0">
                <a:solidFill>
                  <a:srgbClr val="1B374C"/>
                </a:solidFill>
                <a:latin typeface="Arial"/>
                <a:cs typeface="Arial"/>
                <a:sym typeface="Arial"/>
              </a:rPr>
              <a:t>guidebooks</a:t>
            </a:r>
            <a:r>
              <a:rPr kumimoji="0" lang="en-US" sz="2000" b="0" i="0" u="none" strike="noStrike" kern="0" cap="none" spc="0" normalizeH="0" baseline="0" noProof="0">
                <a:ln>
                  <a:noFill/>
                </a:ln>
                <a:solidFill>
                  <a:srgbClr val="1B374C"/>
                </a:solidFill>
                <a:effectLst/>
                <a:uLnTx/>
                <a:uFillTx/>
                <a:latin typeface="Arial"/>
                <a:cs typeface="Arial"/>
                <a:sym typeface="Arial"/>
              </a:rPr>
              <a:t>, check online </a:t>
            </a:r>
            <a:r>
              <a:rPr lang="en-US" sz="2000" kern="0">
                <a:solidFill>
                  <a:srgbClr val="1B374C"/>
                </a:solidFill>
                <a:latin typeface="Arial"/>
                <a:cs typeface="Arial"/>
                <a:sym typeface="Arial"/>
              </a:rPr>
              <a:t>sources </a:t>
            </a:r>
            <a:r>
              <a:rPr kumimoji="0" lang="en-US" sz="2000" b="0" i="0" u="none" strike="noStrike" kern="0" cap="none" spc="0" normalizeH="0" baseline="0" noProof="0">
                <a:ln>
                  <a:noFill/>
                </a:ln>
                <a:solidFill>
                  <a:srgbClr val="1B374C"/>
                </a:solidFill>
                <a:effectLst/>
                <a:uLnTx/>
                <a:uFillTx/>
                <a:latin typeface="Arial"/>
                <a:cs typeface="Arial"/>
                <a:sym typeface="Arial"/>
              </a:rPr>
              <a:t>and talk to </a:t>
            </a:r>
            <a:r>
              <a:rPr lang="en-US" sz="2000" kern="0">
                <a:solidFill>
                  <a:srgbClr val="1B374C"/>
                </a:solidFill>
                <a:latin typeface="Arial"/>
                <a:cs typeface="Arial"/>
                <a:sym typeface="Arial"/>
              </a:rPr>
              <a:t>experienced </a:t>
            </a:r>
            <a:r>
              <a:rPr kumimoji="0" lang="en-US" sz="2000" b="0" i="0" u="none" strike="noStrike" kern="0" cap="none" spc="0" normalizeH="0" baseline="0" noProof="0">
                <a:ln>
                  <a:noFill/>
                </a:ln>
                <a:solidFill>
                  <a:srgbClr val="1B374C"/>
                </a:solidFill>
                <a:effectLst/>
                <a:uLnTx/>
                <a:uFillTx/>
                <a:latin typeface="Arial"/>
                <a:cs typeface="Arial"/>
                <a:sym typeface="Arial"/>
              </a:rPr>
              <a:t>people before you go. The more you know, the more fun you’ll have.</a:t>
            </a:r>
            <a:endParaRPr lang="en-US">
              <a:latin typeface="Arial"/>
              <a:cs typeface="Arial"/>
              <a:sym typeface="Arial"/>
            </a:endParaRPr>
          </a:p>
          <a:p>
            <a:pPr>
              <a:spcAft>
                <a:spcPts val="2400"/>
              </a:spcAft>
              <a:defRPr/>
            </a:pPr>
            <a:br>
              <a:rPr lang="en-US">
                <a:sym typeface="Arial"/>
              </a:rPr>
            </a:br>
            <a:endParaRPr lang="en-US"/>
          </a:p>
        </p:txBody>
      </p:sp>
      <p:sp>
        <p:nvSpPr>
          <p:cNvPr id="30" name="TextBox 29">
            <a:extLst>
              <a:ext uri="{FF2B5EF4-FFF2-40B4-BE49-F238E27FC236}">
                <a16:creationId xmlns:a16="http://schemas.microsoft.com/office/drawing/2014/main" id="{A42AB9A3-1C7B-4859-F879-6478DDD3F400}"/>
              </a:ext>
            </a:extLst>
          </p:cNvPr>
          <p:cNvSpPr txBox="1"/>
          <p:nvPr/>
        </p:nvSpPr>
        <p:spPr>
          <a:xfrm>
            <a:off x="652194" y="308684"/>
            <a:ext cx="4465808" cy="215444"/>
          </a:xfrm>
          <a:prstGeom prst="rect">
            <a:avLst/>
          </a:prstGeom>
          <a:noFill/>
        </p:spPr>
        <p:txBody>
          <a:bodyPr wrap="square" rtlCol="0">
            <a:spAutoFit/>
          </a:bodyPr>
          <a:lstStyle/>
          <a:p>
            <a:r>
              <a:rPr lang="en-US" sz="800" b="1" spc="300">
                <a:solidFill>
                  <a:srgbClr val="1B374C"/>
                </a:solidFill>
                <a:latin typeface="Arial" panose="020B0604020202020204" pitchFamily="34" charset="0"/>
                <a:cs typeface="Arial" panose="020B0604020202020204" pitchFamily="34" charset="0"/>
              </a:rPr>
              <a:t>PRINCIPLE 1</a:t>
            </a:r>
          </a:p>
        </p:txBody>
      </p:sp>
      <p:pic>
        <p:nvPicPr>
          <p:cNvPr id="5" name="Picture 4">
            <a:extLst>
              <a:ext uri="{FF2B5EF4-FFF2-40B4-BE49-F238E27FC236}">
                <a16:creationId xmlns:a16="http://schemas.microsoft.com/office/drawing/2014/main" id="{6044F271-5F1C-081F-6958-E3B2821D39E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85738" y="-113220"/>
            <a:ext cx="4088185" cy="6150203"/>
          </a:xfrm>
          <a:prstGeom prst="rect">
            <a:avLst/>
          </a:prstGeom>
        </p:spPr>
      </p:pic>
      <p:sp>
        <p:nvSpPr>
          <p:cNvPr id="8" name="TextBox 7">
            <a:extLst>
              <a:ext uri="{FF2B5EF4-FFF2-40B4-BE49-F238E27FC236}">
                <a16:creationId xmlns:a16="http://schemas.microsoft.com/office/drawing/2014/main" id="{25DC30A5-C944-87FA-9F18-34C9FDB0D24F}"/>
              </a:ext>
            </a:extLst>
          </p:cNvPr>
          <p:cNvSpPr txBox="1"/>
          <p:nvPr/>
        </p:nvSpPr>
        <p:spPr>
          <a:xfrm>
            <a:off x="5519858" y="736810"/>
            <a:ext cx="53267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srgbClr val="0D2F4D"/>
                </a:solidFill>
                <a:effectLst/>
                <a:uLnTx/>
                <a:uFillTx/>
                <a:latin typeface="Arial Black" panose="020B0604020202020204" pitchFamily="34" charset="0"/>
                <a:ea typeface="+mn-ea"/>
                <a:cs typeface="Arial Black" panose="020B0604020202020204" pitchFamily="34" charset="0"/>
              </a:rPr>
              <a:t>PLAN AHEAD AND PREPARE</a:t>
            </a:r>
          </a:p>
        </p:txBody>
      </p:sp>
      <p:cxnSp>
        <p:nvCxnSpPr>
          <p:cNvPr id="9" name="Straight Connector 8">
            <a:extLst>
              <a:ext uri="{FF2B5EF4-FFF2-40B4-BE49-F238E27FC236}">
                <a16:creationId xmlns:a16="http://schemas.microsoft.com/office/drawing/2014/main" id="{2BCBEAF3-8950-BA1F-51C9-1DE5374B3F4B}"/>
              </a:ext>
            </a:extLst>
          </p:cNvPr>
          <p:cNvCxnSpPr>
            <a:cxnSpLocks/>
          </p:cNvCxnSpPr>
          <p:nvPr/>
        </p:nvCxnSpPr>
        <p:spPr>
          <a:xfrm>
            <a:off x="4517233" y="1558055"/>
            <a:ext cx="667226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5B85424-6F07-83A4-BF42-789BA0EA381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10089" y="500288"/>
            <a:ext cx="909756" cy="909756"/>
          </a:xfrm>
          <a:prstGeom prst="rect">
            <a:avLst/>
          </a:prstGeom>
        </p:spPr>
      </p:pic>
    </p:spTree>
    <p:extLst>
      <p:ext uri="{BB962C8B-B14F-4D97-AF65-F5344CB8AC3E}">
        <p14:creationId xmlns:p14="http://schemas.microsoft.com/office/powerpoint/2010/main" val="52633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90B3DE-115F-D4A0-0AB7-47EB1BE9F6F0}"/>
              </a:ext>
            </a:extLst>
          </p:cNvPr>
          <p:cNvPicPr>
            <a:picLocks noChangeAspect="1"/>
          </p:cNvPicPr>
          <p:nvPr/>
        </p:nvPicPr>
        <p:blipFill>
          <a:blip r:embed="rId3">
            <a:alphaModFix amt="11000"/>
          </a:blip>
          <a:stretch>
            <a:fillRect/>
          </a:stretch>
        </p:blipFill>
        <p:spPr>
          <a:xfrm>
            <a:off x="9855407" y="-562521"/>
            <a:ext cx="2793916" cy="2905672"/>
          </a:xfrm>
          <a:prstGeom prst="rect">
            <a:avLst/>
          </a:prstGeom>
        </p:spPr>
      </p:pic>
      <p:sp>
        <p:nvSpPr>
          <p:cNvPr id="2" name="Rectangle 1">
            <a:extLst>
              <a:ext uri="{FF2B5EF4-FFF2-40B4-BE49-F238E27FC236}">
                <a16:creationId xmlns:a16="http://schemas.microsoft.com/office/drawing/2014/main" id="{389FD343-C730-25AA-11C3-06B6A9C42309}"/>
              </a:ext>
            </a:extLst>
          </p:cNvPr>
          <p:cNvSpPr/>
          <p:nvPr/>
        </p:nvSpPr>
        <p:spPr>
          <a:xfrm>
            <a:off x="-51371" y="6047058"/>
            <a:ext cx="12274193" cy="81094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D203A8C4-11BF-75F7-73DF-E36FA90D06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15" name="TextBox 14">
            <a:extLst>
              <a:ext uri="{FF2B5EF4-FFF2-40B4-BE49-F238E27FC236}">
                <a16:creationId xmlns:a16="http://schemas.microsoft.com/office/drawing/2014/main" id="{FA654844-C2BC-E99B-EE8A-2DD425D52DB1}"/>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A42AB9A3-1C7B-4859-F879-6478DDD3F400}"/>
              </a:ext>
            </a:extLst>
          </p:cNvPr>
          <p:cNvSpPr txBox="1"/>
          <p:nvPr/>
        </p:nvSpPr>
        <p:spPr>
          <a:xfrm>
            <a:off x="652194" y="308684"/>
            <a:ext cx="4465808" cy="215444"/>
          </a:xfrm>
          <a:prstGeom prst="rect">
            <a:avLst/>
          </a:prstGeom>
          <a:noFill/>
        </p:spPr>
        <p:txBody>
          <a:bodyPr wrap="square" rtlCol="0">
            <a:spAutoFit/>
          </a:bodyPr>
          <a:lstStyle/>
          <a:p>
            <a:r>
              <a:rPr lang="en-US" sz="800" b="1" spc="300">
                <a:solidFill>
                  <a:srgbClr val="1B374C"/>
                </a:solidFill>
                <a:latin typeface="Arial" panose="020B0604020202020204" pitchFamily="34" charset="0"/>
                <a:cs typeface="Arial" panose="020B0604020202020204" pitchFamily="34" charset="0"/>
              </a:rPr>
              <a:t>PRINCIPLE 1</a:t>
            </a:r>
          </a:p>
        </p:txBody>
      </p:sp>
      <p:cxnSp>
        <p:nvCxnSpPr>
          <p:cNvPr id="9" name="Straight Connector 8">
            <a:extLst>
              <a:ext uri="{FF2B5EF4-FFF2-40B4-BE49-F238E27FC236}">
                <a16:creationId xmlns:a16="http://schemas.microsoft.com/office/drawing/2014/main" id="{2BCBEAF3-8950-BA1F-51C9-1DE5374B3F4B}"/>
              </a:ext>
            </a:extLst>
          </p:cNvPr>
          <p:cNvCxnSpPr>
            <a:cxnSpLocks/>
          </p:cNvCxnSpPr>
          <p:nvPr/>
        </p:nvCxnSpPr>
        <p:spPr>
          <a:xfrm>
            <a:off x="4517233" y="1558055"/>
            <a:ext cx="667226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pic>
        <p:nvPicPr>
          <p:cNvPr id="4" name="Picture Placeholder 5" descr="A group of people hiking&#10;&#10;Description automatically generated with medium confidence">
            <a:extLst>
              <a:ext uri="{FF2B5EF4-FFF2-40B4-BE49-F238E27FC236}">
                <a16:creationId xmlns:a16="http://schemas.microsoft.com/office/drawing/2014/main" id="{DFEA78A9-C1F9-CDD9-C834-D5C181E0184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85738" y="-113220"/>
            <a:ext cx="4088185" cy="6150203"/>
          </a:xfrm>
          <a:prstGeom prst="rect">
            <a:avLst/>
          </a:prstGeom>
        </p:spPr>
      </p:pic>
      <p:sp>
        <p:nvSpPr>
          <p:cNvPr id="14" name="TextBox 13">
            <a:extLst>
              <a:ext uri="{FF2B5EF4-FFF2-40B4-BE49-F238E27FC236}">
                <a16:creationId xmlns:a16="http://schemas.microsoft.com/office/drawing/2014/main" id="{7C659EC2-BFDA-DA1D-8295-910B73BFCA87}"/>
              </a:ext>
            </a:extLst>
          </p:cNvPr>
          <p:cNvSpPr txBox="1"/>
          <p:nvPr/>
        </p:nvSpPr>
        <p:spPr>
          <a:xfrm>
            <a:off x="5426989" y="630727"/>
            <a:ext cx="5762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srgbClr val="0D2F4D"/>
                </a:solidFill>
                <a:effectLst/>
                <a:uLnTx/>
                <a:uFillTx/>
                <a:latin typeface="Arial Black" panose="020B0604020202020204" pitchFamily="34" charset="0"/>
                <a:ea typeface="+mn-ea"/>
                <a:cs typeface="Arial Black" panose="020B0604020202020204" pitchFamily="34" charset="0"/>
              </a:rPr>
              <a:t>TRAVEL AND CAMP ON DURABLE SURFACES</a:t>
            </a:r>
          </a:p>
        </p:txBody>
      </p:sp>
      <p:pic>
        <p:nvPicPr>
          <p:cNvPr id="17" name="Picture 16">
            <a:extLst>
              <a:ext uri="{FF2B5EF4-FFF2-40B4-BE49-F238E27FC236}">
                <a16:creationId xmlns:a16="http://schemas.microsoft.com/office/drawing/2014/main" id="{3AEEBD68-431A-CCFC-231B-460DE2EB9A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17233" y="510363"/>
            <a:ext cx="909756" cy="909756"/>
          </a:xfrm>
          <a:prstGeom prst="rect">
            <a:avLst/>
          </a:prstGeom>
        </p:spPr>
      </p:pic>
      <p:sp>
        <p:nvSpPr>
          <p:cNvPr id="19" name="Google Shape;331;p43">
            <a:extLst>
              <a:ext uri="{FF2B5EF4-FFF2-40B4-BE49-F238E27FC236}">
                <a16:creationId xmlns:a16="http://schemas.microsoft.com/office/drawing/2014/main" id="{41C64CAF-C24F-8479-1B6B-614F7BCA247A}"/>
              </a:ext>
            </a:extLst>
          </p:cNvPr>
          <p:cNvSpPr txBox="1"/>
          <p:nvPr/>
        </p:nvSpPr>
        <p:spPr>
          <a:xfrm>
            <a:off x="4517233" y="1852205"/>
            <a:ext cx="7069930" cy="4647386"/>
          </a:xfrm>
          <a:prstGeom prst="rect">
            <a:avLst/>
          </a:prstGeom>
          <a:noFill/>
          <a:ln>
            <a:noFill/>
          </a:ln>
        </p:spPr>
        <p:txBody>
          <a:bodyPr spcFirstLastPara="1" wrap="square" lIns="91425" tIns="45700" rIns="91425" bIns="45700" anchor="t" anchorCtr="0">
            <a:spAutoFit/>
          </a:bodyPr>
          <a:lstStyle/>
          <a:p>
            <a:pPr lvl="0" algn="l" defTabSz="914400">
              <a:lnSpc>
                <a:spcPct val="100000"/>
              </a:lnSpc>
              <a:spcBef>
                <a:spcPts val="0"/>
              </a:spcBef>
              <a:tabLst/>
              <a:defRPr/>
            </a:pPr>
            <a:r>
              <a:rPr kumimoji="0" lang="en-US" sz="2000" b="0" i="0" u="none" strike="noStrike" kern="0" cap="none" spc="0" normalizeH="0" baseline="0" noProof="0">
                <a:ln>
                  <a:noFill/>
                </a:ln>
                <a:solidFill>
                  <a:srgbClr val="1B374C"/>
                </a:solidFill>
                <a:effectLst/>
                <a:uLnTx/>
                <a:uFillTx/>
                <a:latin typeface="Arial"/>
                <a:cs typeface="Arial"/>
                <a:sym typeface="Arial"/>
              </a:rPr>
              <a:t>Walk and ride on designated trails to protect trailside plants.</a:t>
            </a:r>
            <a:endParaRPr lang="en-US">
              <a:latin typeface="Arial"/>
              <a:cs typeface="Arial"/>
            </a:endParaRPr>
          </a:p>
          <a:p>
            <a:pPr>
              <a:defRPr/>
            </a:pPr>
            <a:endParaRPr lang="en-US" sz="2000" kern="0">
              <a:solidFill>
                <a:srgbClr val="1B374C"/>
              </a:solidFill>
              <a:latin typeface="Arial"/>
              <a:cs typeface="Arial"/>
              <a:sym typeface="Arial"/>
            </a:endParaRPr>
          </a:p>
          <a:p>
            <a:pPr lvl="0" algn="l" defTabSz="914400">
              <a:lnSpc>
                <a:spcPct val="100000"/>
              </a:lnSpc>
              <a:spcBef>
                <a:spcPts val="0"/>
              </a:spcBef>
              <a:tabLst/>
              <a:defRPr/>
            </a:pPr>
            <a:r>
              <a:rPr kumimoji="0" lang="en-US" sz="2000" b="0" i="0" u="none" strike="noStrike" kern="0" cap="none" spc="0" normalizeH="0" baseline="0" noProof="0">
                <a:ln>
                  <a:noFill/>
                </a:ln>
                <a:solidFill>
                  <a:srgbClr val="1B374C"/>
                </a:solidFill>
                <a:effectLst/>
                <a:uLnTx/>
                <a:uFillTx/>
                <a:latin typeface="Arial"/>
                <a:cs typeface="Arial"/>
                <a:sym typeface="Arial"/>
              </a:rPr>
              <a:t>Do not step on flowers or small trees. Once damaged, they may not grow back.</a:t>
            </a:r>
            <a:endParaRPr lang="en-US">
              <a:latin typeface="Arial"/>
              <a:cs typeface="Arial"/>
            </a:endParaRPr>
          </a:p>
          <a:p>
            <a:pPr>
              <a:defRPr/>
            </a:pPr>
            <a:endParaRPr lang="en-US" sz="2000" kern="0">
              <a:solidFill>
                <a:srgbClr val="1B374C"/>
              </a:solidFill>
              <a:latin typeface="Arial"/>
              <a:cs typeface="Arial"/>
              <a:sym typeface="Arial"/>
            </a:endParaRPr>
          </a:p>
          <a:p>
            <a:pPr lvl="0" algn="l" defTabSz="914400">
              <a:lnSpc>
                <a:spcPct val="100000"/>
              </a:lnSpc>
              <a:spcBef>
                <a:spcPts val="0"/>
              </a:spcBef>
              <a:tabLst/>
              <a:defRPr/>
            </a:pPr>
            <a:r>
              <a:rPr kumimoji="0" lang="en-US" sz="2000" b="0" i="0" u="none" strike="noStrike" kern="0" cap="none" spc="0" normalizeH="0" baseline="0" noProof="0">
                <a:ln>
                  <a:noFill/>
                </a:ln>
                <a:solidFill>
                  <a:srgbClr val="1B374C"/>
                </a:solidFill>
                <a:effectLst/>
                <a:uLnTx/>
                <a:uFillTx/>
                <a:latin typeface="Arial"/>
                <a:cs typeface="Arial"/>
                <a:sym typeface="Arial"/>
              </a:rPr>
              <a:t>Respect private property by staying on designated trails.</a:t>
            </a:r>
            <a:endParaRPr lang="en-US">
              <a:latin typeface="Arial"/>
              <a:cs typeface="Arial"/>
            </a:endParaRPr>
          </a:p>
          <a:p>
            <a:pPr>
              <a:defRPr/>
            </a:pPr>
            <a:endParaRPr lang="en-US" sz="2000" kern="0">
              <a:solidFill>
                <a:srgbClr val="1B374C"/>
              </a:solidFill>
              <a:latin typeface="Arial"/>
              <a:cs typeface="Arial"/>
              <a:sym typeface="Arial"/>
            </a:endParaRPr>
          </a:p>
          <a:p>
            <a:pPr>
              <a:defRPr/>
            </a:pPr>
            <a:r>
              <a:rPr kumimoji="0" lang="en-US" sz="2000" b="0" i="0" u="none" strike="noStrike" kern="0" cap="none" spc="0" normalizeH="0" baseline="0" noProof="0">
                <a:ln>
                  <a:noFill/>
                </a:ln>
                <a:solidFill>
                  <a:srgbClr val="1B374C"/>
                </a:solidFill>
                <a:effectLst/>
                <a:uLnTx/>
                <a:uFillTx/>
                <a:latin typeface="Arial"/>
                <a:cs typeface="Arial"/>
                <a:sym typeface="Arial"/>
              </a:rPr>
              <a:t>Camp on existing or designated campsites to avoid damaging vegetation</a:t>
            </a:r>
            <a:r>
              <a:rPr lang="en-US" sz="2000" kern="0">
                <a:solidFill>
                  <a:srgbClr val="1B374C"/>
                </a:solidFill>
                <a:latin typeface="Arial"/>
                <a:cs typeface="Arial"/>
                <a:sym typeface="Arial"/>
              </a:rPr>
              <a:t> and to minimize your impacts</a:t>
            </a:r>
            <a:r>
              <a:rPr kumimoji="0" lang="en-US" sz="2000" b="0" i="0" u="none" strike="noStrike" kern="0" cap="none" spc="0" normalizeH="0" baseline="0" noProof="0">
                <a:ln>
                  <a:noFill/>
                </a:ln>
                <a:solidFill>
                  <a:srgbClr val="1B374C"/>
                </a:solidFill>
                <a:effectLst/>
                <a:uLnTx/>
                <a:uFillTx/>
                <a:latin typeface="Arial"/>
                <a:cs typeface="Arial"/>
                <a:sym typeface="Arial"/>
              </a:rPr>
              <a:t>.</a:t>
            </a:r>
            <a:r>
              <a:rPr lang="en-US" sz="2000" kern="0">
                <a:solidFill>
                  <a:srgbClr val="1B374C"/>
                </a:solidFill>
                <a:latin typeface="Arial"/>
                <a:cs typeface="Arial"/>
                <a:sym typeface="Arial"/>
              </a:rPr>
              <a:t> </a:t>
            </a:r>
            <a:endParaRPr lang="en-US"/>
          </a:p>
          <a:p>
            <a:pPr>
              <a:defRPr/>
            </a:pPr>
            <a:endParaRPr lang="en-US" sz="2000" kern="0">
              <a:solidFill>
                <a:srgbClr val="1B374C"/>
              </a:solidFill>
              <a:latin typeface="Arial"/>
              <a:cs typeface="Arial"/>
              <a:sym typeface="Arial"/>
            </a:endParaRPr>
          </a:p>
          <a:p>
            <a:pPr>
              <a:defRPr/>
            </a:pPr>
            <a:r>
              <a:rPr kumimoji="0" lang="en-US" sz="2000" b="0" i="0" u="none" strike="noStrike" kern="0" cap="none" spc="0" normalizeH="0" baseline="0" noProof="0">
                <a:ln>
                  <a:noFill/>
                </a:ln>
                <a:solidFill>
                  <a:srgbClr val="1B374C"/>
                </a:solidFill>
                <a:effectLst/>
                <a:uLnTx/>
                <a:uFillTx/>
                <a:latin typeface="Arial"/>
                <a:cs typeface="Arial"/>
                <a:sym typeface="Arial"/>
              </a:rPr>
              <a:t>Good campsites are found, not made. Don’t dig trenches or build structures in your campsite.</a:t>
            </a:r>
            <a:endParaRPr lang="en-US">
              <a:latin typeface="Arial"/>
              <a:cs typeface="Arial"/>
              <a:sym typeface="Arial"/>
            </a:endParaRPr>
          </a:p>
          <a:p>
            <a:pPr>
              <a:spcAft>
                <a:spcPts val="2400"/>
              </a:spcAft>
              <a:defRPr/>
            </a:pPr>
            <a:br>
              <a:rPr lang="en-US">
                <a:sym typeface="Arial"/>
              </a:rPr>
            </a:br>
            <a:endParaRPr lang="en-US"/>
          </a:p>
        </p:txBody>
      </p:sp>
    </p:spTree>
    <p:extLst>
      <p:ext uri="{BB962C8B-B14F-4D97-AF65-F5344CB8AC3E}">
        <p14:creationId xmlns:p14="http://schemas.microsoft.com/office/powerpoint/2010/main" val="3157976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90B3DE-115F-D4A0-0AB7-47EB1BE9F6F0}"/>
              </a:ext>
            </a:extLst>
          </p:cNvPr>
          <p:cNvPicPr>
            <a:picLocks noChangeAspect="1"/>
          </p:cNvPicPr>
          <p:nvPr/>
        </p:nvPicPr>
        <p:blipFill>
          <a:blip r:embed="rId3">
            <a:alphaModFix amt="11000"/>
          </a:blip>
          <a:stretch>
            <a:fillRect/>
          </a:stretch>
        </p:blipFill>
        <p:spPr>
          <a:xfrm>
            <a:off x="9855407" y="-562521"/>
            <a:ext cx="2793916" cy="2905672"/>
          </a:xfrm>
          <a:prstGeom prst="rect">
            <a:avLst/>
          </a:prstGeom>
        </p:spPr>
      </p:pic>
      <p:sp>
        <p:nvSpPr>
          <p:cNvPr id="2" name="Rectangle 1">
            <a:extLst>
              <a:ext uri="{FF2B5EF4-FFF2-40B4-BE49-F238E27FC236}">
                <a16:creationId xmlns:a16="http://schemas.microsoft.com/office/drawing/2014/main" id="{389FD343-C730-25AA-11C3-06B6A9C42309}"/>
              </a:ext>
            </a:extLst>
          </p:cNvPr>
          <p:cNvSpPr/>
          <p:nvPr/>
        </p:nvSpPr>
        <p:spPr>
          <a:xfrm>
            <a:off x="-51371" y="6047058"/>
            <a:ext cx="12274193" cy="81094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D203A8C4-11BF-75F7-73DF-E36FA90D06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15" name="TextBox 14">
            <a:extLst>
              <a:ext uri="{FF2B5EF4-FFF2-40B4-BE49-F238E27FC236}">
                <a16:creationId xmlns:a16="http://schemas.microsoft.com/office/drawing/2014/main" id="{FA654844-C2BC-E99B-EE8A-2DD425D52DB1}"/>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A42AB9A3-1C7B-4859-F879-6478DDD3F400}"/>
              </a:ext>
            </a:extLst>
          </p:cNvPr>
          <p:cNvSpPr txBox="1"/>
          <p:nvPr/>
        </p:nvSpPr>
        <p:spPr>
          <a:xfrm>
            <a:off x="652194" y="308684"/>
            <a:ext cx="4465808" cy="215444"/>
          </a:xfrm>
          <a:prstGeom prst="rect">
            <a:avLst/>
          </a:prstGeom>
          <a:noFill/>
        </p:spPr>
        <p:txBody>
          <a:bodyPr wrap="square" rtlCol="0">
            <a:spAutoFit/>
          </a:bodyPr>
          <a:lstStyle/>
          <a:p>
            <a:r>
              <a:rPr lang="en-US" sz="800" b="1" spc="300">
                <a:solidFill>
                  <a:srgbClr val="1B374C"/>
                </a:solidFill>
                <a:latin typeface="Arial" panose="020B0604020202020204" pitchFamily="34" charset="0"/>
                <a:cs typeface="Arial" panose="020B0604020202020204" pitchFamily="34" charset="0"/>
              </a:rPr>
              <a:t>PRINCIPLE 1</a:t>
            </a:r>
          </a:p>
        </p:txBody>
      </p:sp>
      <p:cxnSp>
        <p:nvCxnSpPr>
          <p:cNvPr id="9" name="Straight Connector 8">
            <a:extLst>
              <a:ext uri="{FF2B5EF4-FFF2-40B4-BE49-F238E27FC236}">
                <a16:creationId xmlns:a16="http://schemas.microsoft.com/office/drawing/2014/main" id="{2BCBEAF3-8950-BA1F-51C9-1DE5374B3F4B}"/>
              </a:ext>
            </a:extLst>
          </p:cNvPr>
          <p:cNvCxnSpPr>
            <a:cxnSpLocks/>
          </p:cNvCxnSpPr>
          <p:nvPr/>
        </p:nvCxnSpPr>
        <p:spPr>
          <a:xfrm>
            <a:off x="4517233" y="1558055"/>
            <a:ext cx="667226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pic>
        <p:nvPicPr>
          <p:cNvPr id="21" name="Picture Placeholder 10" descr="A picture containing person, grass, holding, outdoor&#10;&#10;Description automatically generated">
            <a:extLst>
              <a:ext uri="{FF2B5EF4-FFF2-40B4-BE49-F238E27FC236}">
                <a16:creationId xmlns:a16="http://schemas.microsoft.com/office/drawing/2014/main" id="{73F51992-4763-7BB3-6E3E-FFBC9B526A8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85738" y="-113220"/>
            <a:ext cx="4088185" cy="6150203"/>
          </a:xfrm>
          <a:prstGeom prst="rect">
            <a:avLst/>
          </a:prstGeom>
        </p:spPr>
      </p:pic>
      <p:sp>
        <p:nvSpPr>
          <p:cNvPr id="24" name="TextBox 23">
            <a:extLst>
              <a:ext uri="{FF2B5EF4-FFF2-40B4-BE49-F238E27FC236}">
                <a16:creationId xmlns:a16="http://schemas.microsoft.com/office/drawing/2014/main" id="{5BB968BE-E360-B9BC-3827-D08F3A9A65B2}"/>
              </a:ext>
            </a:extLst>
          </p:cNvPr>
          <p:cNvSpPr txBox="1"/>
          <p:nvPr/>
        </p:nvSpPr>
        <p:spPr>
          <a:xfrm>
            <a:off x="5476088" y="766085"/>
            <a:ext cx="56110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srgbClr val="0D2F4D"/>
                </a:solidFill>
                <a:effectLst/>
                <a:uLnTx/>
                <a:uFillTx/>
                <a:latin typeface="Arial Black" panose="020B0604020202020204" pitchFamily="34" charset="0"/>
                <a:ea typeface="+mn-ea"/>
                <a:cs typeface="Arial Black" panose="020B0604020202020204" pitchFamily="34" charset="0"/>
              </a:rPr>
              <a:t>DISPOSE OF WASTE PROPERLY</a:t>
            </a:r>
          </a:p>
        </p:txBody>
      </p:sp>
      <p:pic>
        <p:nvPicPr>
          <p:cNvPr id="25" name="Picture 24">
            <a:extLst>
              <a:ext uri="{FF2B5EF4-FFF2-40B4-BE49-F238E27FC236}">
                <a16:creationId xmlns:a16="http://schemas.microsoft.com/office/drawing/2014/main" id="{1B249F3C-9376-F9F3-6FBE-49022F9C148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17233" y="501225"/>
            <a:ext cx="909756" cy="909756"/>
          </a:xfrm>
          <a:prstGeom prst="rect">
            <a:avLst/>
          </a:prstGeom>
        </p:spPr>
      </p:pic>
      <p:sp>
        <p:nvSpPr>
          <p:cNvPr id="27" name="Google Shape;331;p43">
            <a:extLst>
              <a:ext uri="{FF2B5EF4-FFF2-40B4-BE49-F238E27FC236}">
                <a16:creationId xmlns:a16="http://schemas.microsoft.com/office/drawing/2014/main" id="{293E603B-C9B1-2B53-E2B9-116CAD868D9C}"/>
              </a:ext>
            </a:extLst>
          </p:cNvPr>
          <p:cNvSpPr txBox="1"/>
          <p:nvPr/>
        </p:nvSpPr>
        <p:spPr>
          <a:xfrm>
            <a:off x="4517233" y="1852205"/>
            <a:ext cx="6941341" cy="4093388"/>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2400"/>
              </a:spcAft>
              <a:buClr>
                <a:srgbClr val="FFFFFF"/>
              </a:buClr>
              <a:buSzTx/>
              <a:tabLst/>
              <a:defRPr/>
            </a:pPr>
            <a:r>
              <a:rPr kumimoji="0" lang="en-US" sz="2000" b="0" i="0" u="none" strike="noStrike" kern="0" cap="none" spc="0" normalizeH="0" baseline="0" noProof="0">
                <a:ln>
                  <a:noFill/>
                </a:ln>
                <a:solidFill>
                  <a:srgbClr val="1B374C"/>
                </a:solidFill>
                <a:effectLst/>
                <a:uLnTx/>
                <a:uFillTx/>
                <a:latin typeface="Arial" panose="020B0604020202020204" pitchFamily="34" charset="0"/>
                <a:cs typeface="Arial" panose="020B0604020202020204" pitchFamily="34" charset="0"/>
                <a:sym typeface="Arial"/>
              </a:rPr>
              <a:t>Pack it in, Pack it out. Put litter–even crumbs, peels and cores–in garbage bags and carry it home.</a:t>
            </a:r>
          </a:p>
          <a:p>
            <a:pPr marR="0" lvl="0" algn="l" defTabSz="914400" rtl="0" eaLnBrk="1" fontAlgn="auto" latinLnBrk="0" hangingPunct="1">
              <a:lnSpc>
                <a:spcPct val="100000"/>
              </a:lnSpc>
              <a:spcBef>
                <a:spcPts val="0"/>
              </a:spcBef>
              <a:spcAft>
                <a:spcPts val="2400"/>
              </a:spcAft>
              <a:buClr>
                <a:srgbClr val="FFFFFF"/>
              </a:buClr>
              <a:buSzTx/>
              <a:tabLst/>
              <a:defRPr/>
            </a:pPr>
            <a:r>
              <a:rPr kumimoji="0" lang="en-US" sz="2000" b="0" i="0" u="none" strike="noStrike" kern="0" cap="none" spc="0" normalizeH="0" baseline="0" noProof="0">
                <a:ln>
                  <a:noFill/>
                </a:ln>
                <a:solidFill>
                  <a:srgbClr val="1B374C"/>
                </a:solidFill>
                <a:effectLst/>
                <a:uLnTx/>
                <a:uFillTx/>
                <a:latin typeface="Arial" panose="020B0604020202020204" pitchFamily="34" charset="0"/>
                <a:cs typeface="Arial" panose="020B0604020202020204" pitchFamily="34" charset="0"/>
                <a:sym typeface="Arial"/>
              </a:rPr>
              <a:t>Use bathrooms or outhouses when available. If not available, bury human waste in a small hole 6-8 inches deep and 200 feet or 70 big steps from water.</a:t>
            </a:r>
          </a:p>
          <a:p>
            <a:pPr marR="0" lvl="0" algn="l" defTabSz="914400" rtl="0" eaLnBrk="1" fontAlgn="auto" latinLnBrk="0" hangingPunct="1">
              <a:lnSpc>
                <a:spcPct val="100000"/>
              </a:lnSpc>
              <a:spcBef>
                <a:spcPts val="0"/>
              </a:spcBef>
              <a:spcAft>
                <a:spcPts val="2400"/>
              </a:spcAft>
              <a:buClr>
                <a:srgbClr val="FFFFFF"/>
              </a:buClr>
              <a:buSzTx/>
              <a:tabLst/>
              <a:defRPr/>
            </a:pPr>
            <a:r>
              <a:rPr kumimoji="0" lang="en-US" sz="2000" b="0" i="0" u="none" strike="noStrike" kern="0" cap="none" spc="0" normalizeH="0" baseline="0" noProof="0">
                <a:ln>
                  <a:noFill/>
                </a:ln>
                <a:solidFill>
                  <a:srgbClr val="1B374C"/>
                </a:solidFill>
                <a:effectLst/>
                <a:uLnTx/>
                <a:uFillTx/>
                <a:latin typeface="Arial" panose="020B0604020202020204" pitchFamily="34" charset="0"/>
                <a:cs typeface="Arial" panose="020B0604020202020204" pitchFamily="34" charset="0"/>
                <a:sym typeface="Arial"/>
              </a:rPr>
              <a:t>Use a plastic bag to pack out your pet’s poop to a garbage can.</a:t>
            </a:r>
          </a:p>
          <a:p>
            <a:pPr marR="0" lvl="0" algn="l" defTabSz="914400" rtl="0" eaLnBrk="1" fontAlgn="auto" latinLnBrk="0" hangingPunct="1">
              <a:lnSpc>
                <a:spcPct val="100000"/>
              </a:lnSpc>
              <a:spcBef>
                <a:spcPts val="0"/>
              </a:spcBef>
              <a:spcAft>
                <a:spcPts val="2400"/>
              </a:spcAft>
              <a:buClr>
                <a:srgbClr val="FFFFFF"/>
              </a:buClr>
              <a:buSzTx/>
              <a:tabLst/>
              <a:defRPr/>
            </a:pPr>
            <a:r>
              <a:rPr kumimoji="0" lang="en-US" sz="2000" b="0" i="0" u="none" strike="noStrike" kern="0" cap="none" spc="0" normalizeH="0" baseline="0" noProof="0">
                <a:ln>
                  <a:noFill/>
                </a:ln>
                <a:solidFill>
                  <a:srgbClr val="1B374C"/>
                </a:solidFill>
                <a:effectLst/>
                <a:uLnTx/>
                <a:uFillTx/>
                <a:latin typeface="Arial" panose="020B0604020202020204" pitchFamily="34" charset="0"/>
                <a:cs typeface="Arial" panose="020B0604020202020204" pitchFamily="34" charset="0"/>
                <a:sym typeface="Arial"/>
              </a:rPr>
              <a:t>Keep water clean. Do not put soap, food, or human or pet waste in lakes or streams.</a:t>
            </a:r>
          </a:p>
        </p:txBody>
      </p:sp>
    </p:spTree>
    <p:extLst>
      <p:ext uri="{BB962C8B-B14F-4D97-AF65-F5344CB8AC3E}">
        <p14:creationId xmlns:p14="http://schemas.microsoft.com/office/powerpoint/2010/main" val="1604600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90B3DE-115F-D4A0-0AB7-47EB1BE9F6F0}"/>
              </a:ext>
            </a:extLst>
          </p:cNvPr>
          <p:cNvPicPr>
            <a:picLocks noChangeAspect="1"/>
          </p:cNvPicPr>
          <p:nvPr/>
        </p:nvPicPr>
        <p:blipFill>
          <a:blip r:embed="rId3">
            <a:alphaModFix amt="11000"/>
          </a:blip>
          <a:stretch>
            <a:fillRect/>
          </a:stretch>
        </p:blipFill>
        <p:spPr>
          <a:xfrm>
            <a:off x="9855407" y="-562521"/>
            <a:ext cx="2793916" cy="2905672"/>
          </a:xfrm>
          <a:prstGeom prst="rect">
            <a:avLst/>
          </a:prstGeom>
        </p:spPr>
      </p:pic>
      <p:sp>
        <p:nvSpPr>
          <p:cNvPr id="2" name="Rectangle 1">
            <a:extLst>
              <a:ext uri="{FF2B5EF4-FFF2-40B4-BE49-F238E27FC236}">
                <a16:creationId xmlns:a16="http://schemas.microsoft.com/office/drawing/2014/main" id="{389FD343-C730-25AA-11C3-06B6A9C42309}"/>
              </a:ext>
            </a:extLst>
          </p:cNvPr>
          <p:cNvSpPr/>
          <p:nvPr/>
        </p:nvSpPr>
        <p:spPr>
          <a:xfrm>
            <a:off x="-51371" y="6047058"/>
            <a:ext cx="12274193" cy="81094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D203A8C4-11BF-75F7-73DF-E36FA90D06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15" name="TextBox 14">
            <a:extLst>
              <a:ext uri="{FF2B5EF4-FFF2-40B4-BE49-F238E27FC236}">
                <a16:creationId xmlns:a16="http://schemas.microsoft.com/office/drawing/2014/main" id="{FA654844-C2BC-E99B-EE8A-2DD425D52DB1}"/>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A42AB9A3-1C7B-4859-F879-6478DDD3F400}"/>
              </a:ext>
            </a:extLst>
          </p:cNvPr>
          <p:cNvSpPr txBox="1"/>
          <p:nvPr/>
        </p:nvSpPr>
        <p:spPr>
          <a:xfrm>
            <a:off x="652194" y="308684"/>
            <a:ext cx="4465808" cy="215444"/>
          </a:xfrm>
          <a:prstGeom prst="rect">
            <a:avLst/>
          </a:prstGeom>
          <a:noFill/>
        </p:spPr>
        <p:txBody>
          <a:bodyPr wrap="square" rtlCol="0">
            <a:spAutoFit/>
          </a:bodyPr>
          <a:lstStyle/>
          <a:p>
            <a:r>
              <a:rPr lang="en-US" sz="800" b="1" spc="300">
                <a:solidFill>
                  <a:srgbClr val="1B374C"/>
                </a:solidFill>
                <a:latin typeface="Arial" panose="020B0604020202020204" pitchFamily="34" charset="0"/>
                <a:cs typeface="Arial" panose="020B0604020202020204" pitchFamily="34" charset="0"/>
              </a:rPr>
              <a:t>PRINCIPLE 1</a:t>
            </a:r>
          </a:p>
        </p:txBody>
      </p:sp>
      <p:cxnSp>
        <p:nvCxnSpPr>
          <p:cNvPr id="9" name="Straight Connector 8">
            <a:extLst>
              <a:ext uri="{FF2B5EF4-FFF2-40B4-BE49-F238E27FC236}">
                <a16:creationId xmlns:a16="http://schemas.microsoft.com/office/drawing/2014/main" id="{2BCBEAF3-8950-BA1F-51C9-1DE5374B3F4B}"/>
              </a:ext>
            </a:extLst>
          </p:cNvPr>
          <p:cNvCxnSpPr>
            <a:cxnSpLocks/>
          </p:cNvCxnSpPr>
          <p:nvPr/>
        </p:nvCxnSpPr>
        <p:spPr>
          <a:xfrm>
            <a:off x="4517233" y="1558055"/>
            <a:ext cx="667226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pic>
        <p:nvPicPr>
          <p:cNvPr id="4" name="Picture Placeholder 12">
            <a:extLst>
              <a:ext uri="{FF2B5EF4-FFF2-40B4-BE49-F238E27FC236}">
                <a16:creationId xmlns:a16="http://schemas.microsoft.com/office/drawing/2014/main" id="{203631CD-7606-BF55-CB20-E90303C2456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85739" y="-113220"/>
            <a:ext cx="4088186" cy="6150203"/>
          </a:xfrm>
          <a:prstGeom prst="rect">
            <a:avLst/>
          </a:prstGeom>
        </p:spPr>
      </p:pic>
      <p:sp>
        <p:nvSpPr>
          <p:cNvPr id="7" name="TextBox 6">
            <a:extLst>
              <a:ext uri="{FF2B5EF4-FFF2-40B4-BE49-F238E27FC236}">
                <a16:creationId xmlns:a16="http://schemas.microsoft.com/office/drawing/2014/main" id="{959009E9-500D-E335-5556-A13AB71098CC}"/>
              </a:ext>
            </a:extLst>
          </p:cNvPr>
          <p:cNvSpPr txBox="1"/>
          <p:nvPr/>
        </p:nvSpPr>
        <p:spPr>
          <a:xfrm>
            <a:off x="5418936" y="794966"/>
            <a:ext cx="41994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srgbClr val="0D2F4D"/>
                </a:solidFill>
                <a:effectLst/>
                <a:uLnTx/>
                <a:uFillTx/>
                <a:latin typeface="Arial Black" panose="020B0604020202020204" pitchFamily="34" charset="0"/>
                <a:ea typeface="+mn-ea"/>
                <a:cs typeface="Arial Black" panose="020B0604020202020204" pitchFamily="34" charset="0"/>
              </a:rPr>
              <a:t>LEAVE WHAT YOU FIND</a:t>
            </a:r>
          </a:p>
        </p:txBody>
      </p:sp>
      <p:pic>
        <p:nvPicPr>
          <p:cNvPr id="8" name="Picture 7">
            <a:extLst>
              <a:ext uri="{FF2B5EF4-FFF2-40B4-BE49-F238E27FC236}">
                <a16:creationId xmlns:a16="http://schemas.microsoft.com/office/drawing/2014/main" id="{AF6782B8-6C93-C77F-09FC-696EBDE4BFC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17234" y="505487"/>
            <a:ext cx="909755" cy="909755"/>
          </a:xfrm>
          <a:prstGeom prst="rect">
            <a:avLst/>
          </a:prstGeom>
        </p:spPr>
      </p:pic>
      <p:sp>
        <p:nvSpPr>
          <p:cNvPr id="14" name="Google Shape;331;p43">
            <a:extLst>
              <a:ext uri="{FF2B5EF4-FFF2-40B4-BE49-F238E27FC236}">
                <a16:creationId xmlns:a16="http://schemas.microsoft.com/office/drawing/2014/main" id="{26EAA947-B0E1-2C5D-1313-47E55FD3F4A3}"/>
              </a:ext>
            </a:extLst>
          </p:cNvPr>
          <p:cNvSpPr txBox="1"/>
          <p:nvPr/>
        </p:nvSpPr>
        <p:spPr>
          <a:xfrm>
            <a:off x="4517233" y="1852204"/>
            <a:ext cx="6672262" cy="4647386"/>
          </a:xfrm>
          <a:prstGeom prst="rect">
            <a:avLst/>
          </a:prstGeom>
          <a:noFill/>
          <a:ln>
            <a:noFill/>
          </a:ln>
        </p:spPr>
        <p:txBody>
          <a:bodyPr spcFirstLastPara="1" wrap="square" lIns="91425" tIns="45700" rIns="91425" bIns="45700" anchor="t" anchorCtr="0">
            <a:spAutoFit/>
          </a:bodyPr>
          <a:lstStyle/>
          <a:p>
            <a:pPr>
              <a:defRPr/>
            </a:pPr>
            <a:r>
              <a:rPr kumimoji="0" lang="en-US" sz="2000" b="0" i="0" u="none" strike="noStrike" kern="0" cap="none" spc="0" normalizeH="0" baseline="0" noProof="0">
                <a:ln>
                  <a:noFill/>
                </a:ln>
                <a:solidFill>
                  <a:srgbClr val="1B374C"/>
                </a:solidFill>
                <a:effectLst/>
                <a:uLnTx/>
                <a:uFillTx/>
                <a:latin typeface="Arial"/>
                <a:cs typeface="Arial"/>
                <a:sym typeface="Arial"/>
              </a:rPr>
              <a:t>Leave plants, rocks and historical items as you find them so others can enjoy them.</a:t>
            </a:r>
            <a:br>
              <a:rPr lang="en-US" sz="2000" kern="0">
                <a:solidFill>
                  <a:srgbClr val="1B374C"/>
                </a:solidFill>
                <a:latin typeface="Arial"/>
                <a:cs typeface="Arial"/>
                <a:sym typeface="Arial"/>
              </a:rPr>
            </a:br>
            <a:br>
              <a:rPr lang="en-US" sz="2000" kern="0">
                <a:solidFill>
                  <a:srgbClr val="1B374C"/>
                </a:solidFill>
                <a:latin typeface="Arial"/>
                <a:cs typeface="Arial"/>
                <a:sym typeface="Arial"/>
              </a:rPr>
            </a:br>
            <a:r>
              <a:rPr lang="en-US" sz="2000" kern="0">
                <a:solidFill>
                  <a:srgbClr val="1B374C"/>
                </a:solidFill>
                <a:latin typeface="Arial"/>
                <a:cs typeface="Arial"/>
                <a:sym typeface="Arial"/>
              </a:rPr>
              <a:t>Photographs allow you to share the interesting things you find while leaving them undisturbed. </a:t>
            </a:r>
            <a:endParaRPr lang="en-US"/>
          </a:p>
          <a:p>
            <a:pPr>
              <a:defRPr/>
            </a:pPr>
            <a:endParaRPr lang="en-US" sz="2000" kern="0">
              <a:solidFill>
                <a:srgbClr val="1B374C"/>
              </a:solidFill>
              <a:latin typeface="Arial"/>
              <a:cs typeface="Arial"/>
              <a:sym typeface="Arial"/>
            </a:endParaRPr>
          </a:p>
          <a:p>
            <a:pPr>
              <a:defRPr/>
            </a:pPr>
            <a:r>
              <a:rPr kumimoji="0" lang="en-US" sz="2000" b="0" i="0" u="none" strike="noStrike" kern="0" cap="none" spc="0" normalizeH="0" baseline="0" noProof="0">
                <a:ln>
                  <a:noFill/>
                </a:ln>
                <a:solidFill>
                  <a:srgbClr val="1B374C"/>
                </a:solidFill>
                <a:effectLst/>
                <a:uLnTx/>
                <a:uFillTx/>
                <a:latin typeface="Arial"/>
                <a:cs typeface="Arial"/>
                <a:sym typeface="Arial"/>
              </a:rPr>
              <a:t>Treat living plants with respect. Carving, hacking or peeling plants may kill them.</a:t>
            </a:r>
            <a:r>
              <a:rPr lang="en-US" sz="2000" kern="0">
                <a:solidFill>
                  <a:srgbClr val="1B374C"/>
                </a:solidFill>
                <a:latin typeface="Arial"/>
                <a:cs typeface="Arial"/>
                <a:sym typeface="Arial"/>
              </a:rPr>
              <a:t> </a:t>
            </a:r>
            <a:br>
              <a:rPr lang="en-US" sz="2000" kern="0">
                <a:solidFill>
                  <a:srgbClr val="1B374C"/>
                </a:solidFill>
                <a:latin typeface="Arial"/>
                <a:cs typeface="Arial"/>
                <a:sym typeface="Arial"/>
              </a:rPr>
            </a:br>
            <a:br>
              <a:rPr lang="en-US" sz="2000" kern="0">
                <a:solidFill>
                  <a:srgbClr val="1B374C"/>
                </a:solidFill>
                <a:latin typeface="Arial"/>
                <a:cs typeface="Arial"/>
                <a:sym typeface="Arial"/>
              </a:rPr>
            </a:br>
            <a:r>
              <a:rPr lang="en-US" sz="2000" kern="0">
                <a:solidFill>
                  <a:srgbClr val="1B374C"/>
                </a:solidFill>
                <a:latin typeface="Arial"/>
                <a:cs typeface="Arial"/>
                <a:sym typeface="Arial"/>
              </a:rPr>
              <a:t>Foraging for small quantities of wild food items is allowed in some places but be sure to consult with land managers first. </a:t>
            </a:r>
            <a:endParaRPr lang="en-US">
              <a:sym typeface="Arial"/>
            </a:endParaRPr>
          </a:p>
          <a:p>
            <a:pPr>
              <a:spcAft>
                <a:spcPts val="2400"/>
              </a:spcAft>
              <a:defRPr/>
            </a:pPr>
            <a:br>
              <a:rPr lang="en-US">
                <a:sym typeface="Arial"/>
              </a:rPr>
            </a:br>
            <a:endParaRPr lang="en-US"/>
          </a:p>
        </p:txBody>
      </p:sp>
    </p:spTree>
    <p:extLst>
      <p:ext uri="{BB962C8B-B14F-4D97-AF65-F5344CB8AC3E}">
        <p14:creationId xmlns:p14="http://schemas.microsoft.com/office/powerpoint/2010/main" val="381059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90B3DE-115F-D4A0-0AB7-47EB1BE9F6F0}"/>
              </a:ext>
            </a:extLst>
          </p:cNvPr>
          <p:cNvPicPr>
            <a:picLocks noChangeAspect="1"/>
          </p:cNvPicPr>
          <p:nvPr/>
        </p:nvPicPr>
        <p:blipFill>
          <a:blip r:embed="rId3">
            <a:alphaModFix amt="11000"/>
          </a:blip>
          <a:stretch>
            <a:fillRect/>
          </a:stretch>
        </p:blipFill>
        <p:spPr>
          <a:xfrm>
            <a:off x="9855407" y="-562521"/>
            <a:ext cx="2793916" cy="2905672"/>
          </a:xfrm>
          <a:prstGeom prst="rect">
            <a:avLst/>
          </a:prstGeom>
        </p:spPr>
      </p:pic>
      <p:sp>
        <p:nvSpPr>
          <p:cNvPr id="2" name="Rectangle 1">
            <a:extLst>
              <a:ext uri="{FF2B5EF4-FFF2-40B4-BE49-F238E27FC236}">
                <a16:creationId xmlns:a16="http://schemas.microsoft.com/office/drawing/2014/main" id="{389FD343-C730-25AA-11C3-06B6A9C42309}"/>
              </a:ext>
            </a:extLst>
          </p:cNvPr>
          <p:cNvSpPr/>
          <p:nvPr/>
        </p:nvSpPr>
        <p:spPr>
          <a:xfrm>
            <a:off x="-51371" y="6047058"/>
            <a:ext cx="12274193" cy="81094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D203A8C4-11BF-75F7-73DF-E36FA90D06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15" name="TextBox 14">
            <a:extLst>
              <a:ext uri="{FF2B5EF4-FFF2-40B4-BE49-F238E27FC236}">
                <a16:creationId xmlns:a16="http://schemas.microsoft.com/office/drawing/2014/main" id="{FA654844-C2BC-E99B-EE8A-2DD425D52DB1}"/>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A42AB9A3-1C7B-4859-F879-6478DDD3F400}"/>
              </a:ext>
            </a:extLst>
          </p:cNvPr>
          <p:cNvSpPr txBox="1"/>
          <p:nvPr/>
        </p:nvSpPr>
        <p:spPr>
          <a:xfrm>
            <a:off x="652194" y="308684"/>
            <a:ext cx="4465808" cy="215444"/>
          </a:xfrm>
          <a:prstGeom prst="rect">
            <a:avLst/>
          </a:prstGeom>
          <a:noFill/>
        </p:spPr>
        <p:txBody>
          <a:bodyPr wrap="square" rtlCol="0">
            <a:spAutoFit/>
          </a:bodyPr>
          <a:lstStyle/>
          <a:p>
            <a:r>
              <a:rPr lang="en-US" sz="800" b="1" spc="300">
                <a:solidFill>
                  <a:srgbClr val="1B374C"/>
                </a:solidFill>
                <a:latin typeface="Arial" panose="020B0604020202020204" pitchFamily="34" charset="0"/>
                <a:cs typeface="Arial" panose="020B0604020202020204" pitchFamily="34" charset="0"/>
              </a:rPr>
              <a:t>PRINCIPLE 1</a:t>
            </a:r>
          </a:p>
        </p:txBody>
      </p:sp>
      <p:cxnSp>
        <p:nvCxnSpPr>
          <p:cNvPr id="9" name="Straight Connector 8">
            <a:extLst>
              <a:ext uri="{FF2B5EF4-FFF2-40B4-BE49-F238E27FC236}">
                <a16:creationId xmlns:a16="http://schemas.microsoft.com/office/drawing/2014/main" id="{2BCBEAF3-8950-BA1F-51C9-1DE5374B3F4B}"/>
              </a:ext>
            </a:extLst>
          </p:cNvPr>
          <p:cNvCxnSpPr>
            <a:cxnSpLocks/>
          </p:cNvCxnSpPr>
          <p:nvPr/>
        </p:nvCxnSpPr>
        <p:spPr>
          <a:xfrm>
            <a:off x="4517233" y="1313859"/>
            <a:ext cx="667226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FFC633C-A972-B07F-C37E-67AA6BAA2911}"/>
              </a:ext>
            </a:extLst>
          </p:cNvPr>
          <p:cNvSpPr txBox="1"/>
          <p:nvPr/>
        </p:nvSpPr>
        <p:spPr>
          <a:xfrm>
            <a:off x="5427248" y="517797"/>
            <a:ext cx="5674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srgbClr val="0D2F4D"/>
                </a:solidFill>
                <a:effectLst/>
                <a:uLnTx/>
                <a:uFillTx/>
                <a:latin typeface="Arial Black" panose="020B0604020202020204" pitchFamily="34" charset="0"/>
                <a:ea typeface="+mn-ea"/>
                <a:cs typeface="Arial Black" panose="020B0604020202020204" pitchFamily="34" charset="0"/>
              </a:rPr>
              <a:t>MINIMIZE CAMPFIRE IMPACTS</a:t>
            </a:r>
          </a:p>
        </p:txBody>
      </p:sp>
      <p:pic>
        <p:nvPicPr>
          <p:cNvPr id="17" name="Picture 16">
            <a:extLst>
              <a:ext uri="{FF2B5EF4-FFF2-40B4-BE49-F238E27FC236}">
                <a16:creationId xmlns:a16="http://schemas.microsoft.com/office/drawing/2014/main" id="{10C76C50-C852-F277-2307-3078E625CA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17492" y="262974"/>
            <a:ext cx="909756" cy="909756"/>
          </a:xfrm>
          <a:prstGeom prst="rect">
            <a:avLst/>
          </a:prstGeom>
        </p:spPr>
      </p:pic>
      <p:sp>
        <p:nvSpPr>
          <p:cNvPr id="18" name="Google Shape;331;p43">
            <a:extLst>
              <a:ext uri="{FF2B5EF4-FFF2-40B4-BE49-F238E27FC236}">
                <a16:creationId xmlns:a16="http://schemas.microsoft.com/office/drawing/2014/main" id="{EBEF664E-B00E-9BBB-071C-8384481C8419}"/>
              </a:ext>
            </a:extLst>
          </p:cNvPr>
          <p:cNvSpPr txBox="1"/>
          <p:nvPr/>
        </p:nvSpPr>
        <p:spPr>
          <a:xfrm>
            <a:off x="4517232" y="1597258"/>
            <a:ext cx="7216884" cy="4570442"/>
          </a:xfrm>
          <a:prstGeom prst="rect">
            <a:avLst/>
          </a:prstGeom>
          <a:noFill/>
          <a:ln>
            <a:noFill/>
          </a:ln>
        </p:spPr>
        <p:txBody>
          <a:bodyPr spcFirstLastPara="1" wrap="square" lIns="91425" tIns="45700" rIns="91425" bIns="45700" anchor="t" anchorCtr="0">
            <a:spAutoFit/>
          </a:bodyPr>
          <a:lstStyle/>
          <a:p>
            <a:pPr>
              <a:defRPr/>
            </a:pPr>
            <a:r>
              <a:rPr lang="en-US" sz="1600" kern="0">
                <a:solidFill>
                  <a:srgbClr val="1B374C"/>
                </a:solidFill>
                <a:latin typeface="Arial"/>
                <a:cs typeface="Arial"/>
                <a:sym typeface="Arial"/>
              </a:rPr>
              <a:t>Consider </a:t>
            </a:r>
            <a:r>
              <a:rPr kumimoji="0" lang="en-US" sz="1600" b="0" i="0" u="none" strike="noStrike" kern="0" cap="none" spc="0" normalizeH="0" baseline="0" noProof="0">
                <a:ln>
                  <a:noFill/>
                </a:ln>
                <a:solidFill>
                  <a:srgbClr val="1B374C"/>
                </a:solidFill>
                <a:effectLst/>
                <a:uLnTx/>
                <a:uFillTx/>
                <a:latin typeface="Arial"/>
                <a:cs typeface="Arial"/>
                <a:sym typeface="Arial"/>
              </a:rPr>
              <a:t>a camp stove</a:t>
            </a:r>
            <a:r>
              <a:rPr lang="en-US" sz="1600" kern="0">
                <a:solidFill>
                  <a:srgbClr val="1B374C"/>
                </a:solidFill>
                <a:latin typeface="Arial"/>
                <a:cs typeface="Arial"/>
                <a:sym typeface="Arial"/>
              </a:rPr>
              <a:t>—stoves</a:t>
            </a:r>
            <a:r>
              <a:rPr kumimoji="0" lang="en-US" sz="1600" b="0" i="0" u="none" strike="noStrike" kern="0" cap="none" spc="0" normalizeH="0" baseline="0" noProof="0">
                <a:ln>
                  <a:noFill/>
                </a:ln>
                <a:solidFill>
                  <a:srgbClr val="1B374C"/>
                </a:solidFill>
                <a:effectLst/>
                <a:uLnTx/>
                <a:uFillTx/>
                <a:latin typeface="Arial"/>
                <a:cs typeface="Arial"/>
                <a:sym typeface="Arial"/>
              </a:rPr>
              <a:t> are easier to cook </a:t>
            </a:r>
            <a:r>
              <a:rPr lang="en-US" sz="1600" kern="0">
                <a:solidFill>
                  <a:srgbClr val="1B374C"/>
                </a:solidFill>
                <a:latin typeface="Arial"/>
                <a:cs typeface="Arial"/>
                <a:sym typeface="Arial"/>
              </a:rPr>
              <a:t>with </a:t>
            </a:r>
            <a:r>
              <a:rPr kumimoji="0" lang="en-US" sz="1600" b="0" i="0" u="none" strike="noStrike" kern="0" cap="none" spc="0" normalizeH="0" baseline="0" noProof="0">
                <a:ln>
                  <a:noFill/>
                </a:ln>
                <a:solidFill>
                  <a:srgbClr val="1B374C"/>
                </a:solidFill>
                <a:effectLst/>
                <a:uLnTx/>
                <a:uFillTx/>
                <a:latin typeface="Arial"/>
                <a:cs typeface="Arial"/>
                <a:sym typeface="Arial"/>
              </a:rPr>
              <a:t>and create less impact than </a:t>
            </a:r>
            <a:r>
              <a:rPr lang="en-US" sz="1600" kern="0">
                <a:solidFill>
                  <a:srgbClr val="1B374C"/>
                </a:solidFill>
                <a:latin typeface="Arial"/>
                <a:cs typeface="Arial"/>
                <a:sym typeface="Arial"/>
              </a:rPr>
              <a:t>campfires</a:t>
            </a:r>
            <a:r>
              <a:rPr kumimoji="0" lang="en-US" sz="1600" b="0" i="0" u="none" strike="noStrike" kern="0" cap="none" spc="0" normalizeH="0" baseline="0" noProof="0">
                <a:ln>
                  <a:noFill/>
                </a:ln>
                <a:solidFill>
                  <a:srgbClr val="1B374C"/>
                </a:solidFill>
                <a:effectLst/>
                <a:uLnTx/>
                <a:uFillTx/>
                <a:latin typeface="Arial"/>
                <a:cs typeface="Arial"/>
                <a:sym typeface="Arial"/>
              </a:rPr>
              <a:t>.</a:t>
            </a:r>
            <a:endParaRPr lang="en-US">
              <a:latin typeface="Arial"/>
              <a:cs typeface="Arial"/>
            </a:endParaRPr>
          </a:p>
          <a:p>
            <a:pPr>
              <a:defRPr/>
            </a:pPr>
            <a:endParaRPr lang="en-US" sz="1600" kern="0">
              <a:solidFill>
                <a:srgbClr val="1B374C"/>
              </a:solidFill>
              <a:latin typeface="Arial"/>
              <a:cs typeface="Arial"/>
              <a:sym typeface="Arial"/>
            </a:endParaRPr>
          </a:p>
          <a:p>
            <a:pPr lvl="0" algn="l" defTabSz="914400">
              <a:lnSpc>
                <a:spcPct val="100000"/>
              </a:lnSpc>
              <a:spcBef>
                <a:spcPts val="0"/>
              </a:spcBef>
              <a:tabLst/>
              <a:defRPr/>
            </a:pPr>
            <a:r>
              <a:rPr kumimoji="0" lang="en-US" sz="1600" b="0" i="0" u="none" strike="noStrike" kern="0" cap="none" spc="0" normalizeH="0" baseline="0" noProof="0">
                <a:ln>
                  <a:noFill/>
                </a:ln>
                <a:solidFill>
                  <a:srgbClr val="1B374C"/>
                </a:solidFill>
                <a:effectLst/>
                <a:uLnTx/>
                <a:uFillTx/>
                <a:latin typeface="Arial"/>
                <a:cs typeface="Arial"/>
                <a:sym typeface="Arial"/>
              </a:rPr>
              <a:t>If you want to have a campfire, be sure it’s permitted and safe to build a fire in the area you’re visiting. Use only existing fire rings to protect the ground from heat. Keep your fire small.</a:t>
            </a:r>
            <a:endParaRPr lang="en-US">
              <a:latin typeface="Arial"/>
              <a:cs typeface="Arial"/>
            </a:endParaRPr>
          </a:p>
          <a:p>
            <a:pPr>
              <a:defRPr/>
            </a:pPr>
            <a:endParaRPr lang="en-US" sz="1600" kern="0">
              <a:solidFill>
                <a:srgbClr val="1B374C"/>
              </a:solidFill>
              <a:latin typeface="Arial"/>
              <a:cs typeface="Arial"/>
              <a:sym typeface="Arial"/>
            </a:endParaRPr>
          </a:p>
          <a:p>
            <a:pPr>
              <a:defRPr/>
            </a:pPr>
            <a:r>
              <a:rPr lang="en-US" sz="1600" kern="0">
                <a:solidFill>
                  <a:srgbClr val="1B374C"/>
                </a:solidFill>
                <a:latin typeface="Arial"/>
                <a:cs typeface="Arial"/>
                <a:sym typeface="Arial"/>
              </a:rPr>
              <a:t>A </a:t>
            </a:r>
            <a:r>
              <a:rPr kumimoji="0" lang="en-US" sz="1600" b="0" i="0" u="none" strike="noStrike" kern="0" cap="none" spc="0" normalizeH="0" baseline="0" noProof="0">
                <a:ln>
                  <a:noFill/>
                </a:ln>
                <a:solidFill>
                  <a:srgbClr val="1B374C"/>
                </a:solidFill>
                <a:effectLst/>
                <a:uLnTx/>
                <a:uFillTx/>
                <a:latin typeface="Arial"/>
                <a:cs typeface="Arial"/>
                <a:sym typeface="Arial"/>
              </a:rPr>
              <a:t>campfire isn’t a garbage can. Pack out all trash and food.</a:t>
            </a:r>
            <a:endParaRPr lang="en-US">
              <a:latin typeface="Arial"/>
              <a:cs typeface="Arial"/>
            </a:endParaRPr>
          </a:p>
          <a:p>
            <a:pPr>
              <a:defRPr/>
            </a:pPr>
            <a:endParaRPr lang="en-US" sz="1600" kern="0">
              <a:solidFill>
                <a:srgbClr val="1B374C"/>
              </a:solidFill>
              <a:latin typeface="Arial"/>
              <a:cs typeface="Arial"/>
              <a:sym typeface="Arial"/>
            </a:endParaRPr>
          </a:p>
          <a:p>
            <a:pPr>
              <a:defRPr/>
            </a:pPr>
            <a:r>
              <a:rPr kumimoji="0" lang="en-US" sz="1600" b="0" i="0" u="none" strike="noStrike" kern="0" cap="none" spc="0" normalizeH="0" baseline="0" noProof="0">
                <a:ln>
                  <a:noFill/>
                </a:ln>
                <a:solidFill>
                  <a:srgbClr val="1B374C"/>
                </a:solidFill>
                <a:effectLst/>
                <a:uLnTx/>
                <a:uFillTx/>
                <a:latin typeface="Arial"/>
                <a:cs typeface="Arial"/>
                <a:sym typeface="Arial"/>
              </a:rPr>
              <a:t>Firewood should be either bought from a local vendor or gathered on site if allowed. </a:t>
            </a:r>
            <a:r>
              <a:rPr lang="en-US" sz="1600" kern="0">
                <a:solidFill>
                  <a:srgbClr val="1B374C"/>
                </a:solidFill>
                <a:latin typeface="Arial"/>
                <a:cs typeface="Arial"/>
                <a:sym typeface="Arial"/>
              </a:rPr>
              <a:t>Do not </a:t>
            </a:r>
            <a:r>
              <a:rPr kumimoji="0" lang="en-US" sz="1600" b="0" i="0" u="none" strike="noStrike" kern="0" cap="none" spc="0" normalizeH="0" baseline="0" noProof="0">
                <a:ln>
                  <a:noFill/>
                </a:ln>
                <a:solidFill>
                  <a:srgbClr val="1B374C"/>
                </a:solidFill>
                <a:effectLst/>
                <a:uLnTx/>
                <a:uFillTx/>
                <a:latin typeface="Arial"/>
                <a:cs typeface="Arial"/>
                <a:sym typeface="Arial"/>
              </a:rPr>
              <a:t>bring firewood from home</a:t>
            </a:r>
            <a:r>
              <a:rPr lang="en-US" sz="1600" kern="0">
                <a:solidFill>
                  <a:srgbClr val="1B374C"/>
                </a:solidFill>
                <a:latin typeface="Arial"/>
                <a:cs typeface="Arial"/>
                <a:sym typeface="Arial"/>
              </a:rPr>
              <a:t>—</a:t>
            </a:r>
            <a:r>
              <a:rPr kumimoji="0" lang="en-US" sz="1600" b="0" i="0" u="none" strike="noStrike" kern="0" cap="none" spc="0" normalizeH="0" baseline="0" noProof="0">
                <a:ln>
                  <a:noFill/>
                </a:ln>
                <a:solidFill>
                  <a:srgbClr val="1B374C"/>
                </a:solidFill>
                <a:effectLst/>
                <a:uLnTx/>
                <a:uFillTx/>
                <a:latin typeface="Arial"/>
                <a:cs typeface="Arial"/>
                <a:sym typeface="Arial"/>
              </a:rPr>
              <a:t>it can harbor </a:t>
            </a:r>
            <a:r>
              <a:rPr lang="en-US" sz="1600" kern="0">
                <a:solidFill>
                  <a:srgbClr val="1B374C"/>
                </a:solidFill>
                <a:latin typeface="Arial"/>
                <a:cs typeface="Arial"/>
                <a:sym typeface="Arial"/>
              </a:rPr>
              <a:t>tree-killing </a:t>
            </a:r>
            <a:r>
              <a:rPr kumimoji="0" lang="en-US" sz="1600" b="0" i="0" u="none" strike="noStrike" kern="0" cap="none" spc="0" normalizeH="0" baseline="0" noProof="0">
                <a:ln>
                  <a:noFill/>
                </a:ln>
                <a:solidFill>
                  <a:srgbClr val="1B374C"/>
                </a:solidFill>
                <a:effectLst/>
                <a:uLnTx/>
                <a:uFillTx/>
                <a:latin typeface="Arial"/>
                <a:cs typeface="Arial"/>
                <a:sym typeface="Arial"/>
              </a:rPr>
              <a:t>insects and diseases. Many states regulate the movement of untreated firewood.</a:t>
            </a:r>
            <a:endParaRPr lang="en-US">
              <a:latin typeface="Arial"/>
              <a:cs typeface="Arial"/>
            </a:endParaRPr>
          </a:p>
          <a:p>
            <a:pPr>
              <a:defRPr/>
            </a:pPr>
            <a:r>
              <a:rPr kumimoji="0" lang="en-US" sz="1600" b="0" i="0" u="none" strike="noStrike" kern="0" cap="none" spc="0" normalizeH="0" baseline="0" noProof="0">
                <a:ln>
                  <a:noFill/>
                </a:ln>
                <a:solidFill>
                  <a:srgbClr val="1B374C"/>
                </a:solidFill>
                <a:effectLst/>
                <a:uLnTx/>
                <a:uFillTx/>
                <a:latin typeface="Arial"/>
                <a:cs typeface="Arial"/>
                <a:sym typeface="Arial"/>
              </a:rPr>
              <a:t>Before gathering any firewood</a:t>
            </a:r>
            <a:r>
              <a:rPr lang="en-US" sz="1600" kern="0">
                <a:solidFill>
                  <a:srgbClr val="1B374C"/>
                </a:solidFill>
                <a:latin typeface="Arial"/>
                <a:cs typeface="Arial"/>
                <a:sym typeface="Arial"/>
              </a:rPr>
              <a:t> on site</a:t>
            </a:r>
            <a:r>
              <a:rPr kumimoji="0" lang="en-US" sz="1600" b="0" i="0" u="none" strike="noStrike" kern="0" cap="none" spc="0" normalizeH="0" baseline="0" noProof="0">
                <a:ln>
                  <a:noFill/>
                </a:ln>
                <a:solidFill>
                  <a:srgbClr val="1B374C"/>
                </a:solidFill>
                <a:effectLst/>
                <a:uLnTx/>
                <a:uFillTx/>
                <a:latin typeface="Arial"/>
                <a:cs typeface="Arial"/>
                <a:sym typeface="Arial"/>
              </a:rPr>
              <a:t>, check local regulations.</a:t>
            </a:r>
            <a:endParaRPr lang="en-US">
              <a:latin typeface="Arial"/>
              <a:cs typeface="Arial"/>
            </a:endParaRPr>
          </a:p>
          <a:p>
            <a:pPr>
              <a:defRPr/>
            </a:pPr>
            <a:endParaRPr lang="en-US" sz="1600" kern="0">
              <a:solidFill>
                <a:srgbClr val="1B374C"/>
              </a:solidFill>
              <a:latin typeface="Arial"/>
              <a:cs typeface="Arial"/>
              <a:sym typeface="Arial"/>
            </a:endParaRPr>
          </a:p>
          <a:p>
            <a:pPr>
              <a:defRPr/>
            </a:pPr>
            <a:r>
              <a:rPr kumimoji="0" lang="en-US" sz="1600" b="0" i="0" u="none" strike="noStrike" kern="0" cap="none" spc="0" normalizeH="0" baseline="0" noProof="0">
                <a:ln>
                  <a:noFill/>
                </a:ln>
                <a:solidFill>
                  <a:srgbClr val="1B374C"/>
                </a:solidFill>
                <a:effectLst/>
                <a:uLnTx/>
                <a:uFillTx/>
                <a:latin typeface="Arial"/>
                <a:cs typeface="Arial"/>
                <a:sym typeface="Arial"/>
              </a:rPr>
              <a:t>Burn all wood to ash and be sure the fire is completely cold before you leave.</a:t>
            </a:r>
            <a:r>
              <a:rPr lang="en-US" sz="1600" kern="0">
                <a:solidFill>
                  <a:srgbClr val="1B374C"/>
                </a:solidFill>
                <a:latin typeface="Arial"/>
                <a:cs typeface="Arial"/>
                <a:sym typeface="Arial"/>
              </a:rPr>
              <a:t> </a:t>
            </a:r>
            <a:endParaRPr lang="en-US">
              <a:sym typeface="Arial"/>
            </a:endParaRPr>
          </a:p>
          <a:p>
            <a:pPr>
              <a:spcAft>
                <a:spcPts val="1800"/>
              </a:spcAft>
              <a:defRPr/>
            </a:pPr>
            <a:br>
              <a:rPr lang="en-US">
                <a:sym typeface="Arial"/>
              </a:rPr>
            </a:br>
            <a:endParaRPr lang="en-US"/>
          </a:p>
        </p:txBody>
      </p:sp>
      <p:pic>
        <p:nvPicPr>
          <p:cNvPr id="19" name="Picture Placeholder 9">
            <a:extLst>
              <a:ext uri="{FF2B5EF4-FFF2-40B4-BE49-F238E27FC236}">
                <a16:creationId xmlns:a16="http://schemas.microsoft.com/office/drawing/2014/main" id="{42DA068E-DA1F-1CB0-3D93-8F95A10A9BC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85738" y="-113221"/>
            <a:ext cx="4088186" cy="6150204"/>
          </a:xfrm>
          <a:prstGeom prst="rect">
            <a:avLst/>
          </a:prstGeom>
        </p:spPr>
      </p:pic>
    </p:spTree>
    <p:extLst>
      <p:ext uri="{BB962C8B-B14F-4D97-AF65-F5344CB8AC3E}">
        <p14:creationId xmlns:p14="http://schemas.microsoft.com/office/powerpoint/2010/main" val="164713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90B3DE-115F-D4A0-0AB7-47EB1BE9F6F0}"/>
              </a:ext>
            </a:extLst>
          </p:cNvPr>
          <p:cNvPicPr>
            <a:picLocks noChangeAspect="1"/>
          </p:cNvPicPr>
          <p:nvPr/>
        </p:nvPicPr>
        <p:blipFill>
          <a:blip r:embed="rId3">
            <a:alphaModFix amt="11000"/>
          </a:blip>
          <a:stretch>
            <a:fillRect/>
          </a:stretch>
        </p:blipFill>
        <p:spPr>
          <a:xfrm>
            <a:off x="9855407" y="-562521"/>
            <a:ext cx="2793916" cy="2905672"/>
          </a:xfrm>
          <a:prstGeom prst="rect">
            <a:avLst/>
          </a:prstGeom>
        </p:spPr>
      </p:pic>
      <p:sp>
        <p:nvSpPr>
          <p:cNvPr id="2" name="Rectangle 1">
            <a:extLst>
              <a:ext uri="{FF2B5EF4-FFF2-40B4-BE49-F238E27FC236}">
                <a16:creationId xmlns:a16="http://schemas.microsoft.com/office/drawing/2014/main" id="{389FD343-C730-25AA-11C3-06B6A9C42309}"/>
              </a:ext>
            </a:extLst>
          </p:cNvPr>
          <p:cNvSpPr/>
          <p:nvPr/>
        </p:nvSpPr>
        <p:spPr>
          <a:xfrm>
            <a:off x="-51371" y="6047058"/>
            <a:ext cx="12274193" cy="81094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D203A8C4-11BF-75F7-73DF-E36FA90D06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15" name="TextBox 14">
            <a:extLst>
              <a:ext uri="{FF2B5EF4-FFF2-40B4-BE49-F238E27FC236}">
                <a16:creationId xmlns:a16="http://schemas.microsoft.com/office/drawing/2014/main" id="{FA654844-C2BC-E99B-EE8A-2DD425D52DB1}"/>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A42AB9A3-1C7B-4859-F879-6478DDD3F400}"/>
              </a:ext>
            </a:extLst>
          </p:cNvPr>
          <p:cNvSpPr txBox="1"/>
          <p:nvPr/>
        </p:nvSpPr>
        <p:spPr>
          <a:xfrm>
            <a:off x="652194" y="308684"/>
            <a:ext cx="4465808" cy="215444"/>
          </a:xfrm>
          <a:prstGeom prst="rect">
            <a:avLst/>
          </a:prstGeom>
          <a:noFill/>
        </p:spPr>
        <p:txBody>
          <a:bodyPr wrap="square" rtlCol="0">
            <a:spAutoFit/>
          </a:bodyPr>
          <a:lstStyle/>
          <a:p>
            <a:r>
              <a:rPr lang="en-US" sz="800" b="1" spc="300">
                <a:solidFill>
                  <a:srgbClr val="1B374C"/>
                </a:solidFill>
                <a:latin typeface="Arial" panose="020B0604020202020204" pitchFamily="34" charset="0"/>
                <a:cs typeface="Arial" panose="020B0604020202020204" pitchFamily="34" charset="0"/>
              </a:rPr>
              <a:t>PRINCIPLE 1</a:t>
            </a:r>
          </a:p>
        </p:txBody>
      </p:sp>
      <p:cxnSp>
        <p:nvCxnSpPr>
          <p:cNvPr id="9" name="Straight Connector 8">
            <a:extLst>
              <a:ext uri="{FF2B5EF4-FFF2-40B4-BE49-F238E27FC236}">
                <a16:creationId xmlns:a16="http://schemas.microsoft.com/office/drawing/2014/main" id="{2BCBEAF3-8950-BA1F-51C9-1DE5374B3F4B}"/>
              </a:ext>
            </a:extLst>
          </p:cNvPr>
          <p:cNvCxnSpPr>
            <a:cxnSpLocks/>
          </p:cNvCxnSpPr>
          <p:nvPr/>
        </p:nvCxnSpPr>
        <p:spPr>
          <a:xfrm>
            <a:off x="4517233" y="1558055"/>
            <a:ext cx="667226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65B2137-B2C4-AB43-5D80-37657654B499}"/>
              </a:ext>
            </a:extLst>
          </p:cNvPr>
          <p:cNvSpPr txBox="1"/>
          <p:nvPr/>
        </p:nvSpPr>
        <p:spPr>
          <a:xfrm>
            <a:off x="5426989" y="794966"/>
            <a:ext cx="41994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srgbClr val="0D2F4D"/>
                </a:solidFill>
                <a:effectLst/>
                <a:uLnTx/>
                <a:uFillTx/>
                <a:latin typeface="Arial Black" panose="020B0604020202020204" pitchFamily="34" charset="0"/>
                <a:ea typeface="+mn-ea"/>
                <a:cs typeface="Arial Black" panose="020B0604020202020204" pitchFamily="34" charset="0"/>
              </a:rPr>
              <a:t>RESPECT WILDLIFE</a:t>
            </a:r>
          </a:p>
        </p:txBody>
      </p:sp>
      <p:pic>
        <p:nvPicPr>
          <p:cNvPr id="17" name="Picture 16">
            <a:extLst>
              <a:ext uri="{FF2B5EF4-FFF2-40B4-BE49-F238E27FC236}">
                <a16:creationId xmlns:a16="http://schemas.microsoft.com/office/drawing/2014/main" id="{8DC64D73-436D-2247-ACD6-919E50C1CA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3493" y="497068"/>
            <a:ext cx="909756" cy="909756"/>
          </a:xfrm>
          <a:prstGeom prst="rect">
            <a:avLst/>
          </a:prstGeom>
        </p:spPr>
      </p:pic>
      <p:sp>
        <p:nvSpPr>
          <p:cNvPr id="18" name="Google Shape;331;p43">
            <a:extLst>
              <a:ext uri="{FF2B5EF4-FFF2-40B4-BE49-F238E27FC236}">
                <a16:creationId xmlns:a16="http://schemas.microsoft.com/office/drawing/2014/main" id="{B06AEEFA-4315-D254-CA78-158827EA1E0F}"/>
              </a:ext>
            </a:extLst>
          </p:cNvPr>
          <p:cNvSpPr txBox="1"/>
          <p:nvPr/>
        </p:nvSpPr>
        <p:spPr>
          <a:xfrm>
            <a:off x="4517232" y="1852203"/>
            <a:ext cx="6947836" cy="4955162"/>
          </a:xfrm>
          <a:prstGeom prst="rect">
            <a:avLst/>
          </a:prstGeom>
          <a:noFill/>
          <a:ln>
            <a:noFill/>
          </a:ln>
        </p:spPr>
        <p:txBody>
          <a:bodyPr spcFirstLastPara="1" wrap="square" lIns="91425" tIns="45700" rIns="91425" bIns="45700" anchor="t" anchorCtr="0">
            <a:spAutoFit/>
          </a:bodyPr>
          <a:lstStyle/>
          <a:p>
            <a:pPr>
              <a:defRPr/>
            </a:pPr>
            <a:r>
              <a:rPr kumimoji="0" lang="en-US" sz="2000" b="0" i="0" u="none" strike="noStrike" kern="0" cap="none" spc="0" normalizeH="0" baseline="0" noProof="0">
                <a:ln>
                  <a:noFill/>
                </a:ln>
                <a:solidFill>
                  <a:srgbClr val="1B374C"/>
                </a:solidFill>
                <a:effectLst/>
                <a:uLnTx/>
                <a:uFillTx/>
                <a:latin typeface="Arial"/>
                <a:cs typeface="Arial"/>
                <a:sym typeface="Arial"/>
              </a:rPr>
              <a:t>Observe wildlife from a </a:t>
            </a:r>
            <a:r>
              <a:rPr lang="en-US" sz="2000" kern="0">
                <a:solidFill>
                  <a:srgbClr val="1B374C"/>
                </a:solidFill>
                <a:latin typeface="Arial"/>
                <a:cs typeface="Arial"/>
                <a:sym typeface="Arial"/>
              </a:rPr>
              <a:t>safe </a:t>
            </a:r>
            <a:r>
              <a:rPr kumimoji="0" lang="en-US" sz="2000" b="0" i="0" u="none" strike="noStrike" kern="0" cap="none" spc="0" normalizeH="0" baseline="0" noProof="0">
                <a:ln>
                  <a:noFill/>
                </a:ln>
                <a:solidFill>
                  <a:srgbClr val="1B374C"/>
                </a:solidFill>
                <a:effectLst/>
                <a:uLnTx/>
                <a:uFillTx/>
                <a:latin typeface="Arial"/>
                <a:cs typeface="Arial"/>
                <a:sym typeface="Arial"/>
              </a:rPr>
              <a:t>distance and never approach, feed or follow </a:t>
            </a:r>
            <a:r>
              <a:rPr lang="en-US" sz="2000" kern="0">
                <a:solidFill>
                  <a:srgbClr val="1B374C"/>
                </a:solidFill>
                <a:latin typeface="Arial"/>
                <a:cs typeface="Arial"/>
                <a:sym typeface="Arial"/>
              </a:rPr>
              <a:t>wild animals. If you are unsure whether you are far enough away you are likely too close</a:t>
            </a:r>
            <a:r>
              <a:rPr kumimoji="0" lang="en-US" sz="2000" b="0" i="0" u="none" strike="noStrike" kern="0" cap="none" spc="0" normalizeH="0" baseline="0" noProof="0">
                <a:ln>
                  <a:noFill/>
                </a:ln>
                <a:solidFill>
                  <a:srgbClr val="1B374C"/>
                </a:solidFill>
                <a:effectLst/>
                <a:uLnTx/>
                <a:uFillTx/>
                <a:latin typeface="Arial"/>
                <a:cs typeface="Arial"/>
                <a:sym typeface="Arial"/>
              </a:rPr>
              <a:t>.</a:t>
            </a:r>
            <a:r>
              <a:rPr lang="en-US" sz="2000" kern="0">
                <a:solidFill>
                  <a:srgbClr val="1B374C"/>
                </a:solidFill>
                <a:latin typeface="Arial"/>
                <a:cs typeface="Arial"/>
                <a:sym typeface="Arial"/>
              </a:rPr>
              <a:t> </a:t>
            </a:r>
            <a:endParaRPr lang="en-US"/>
          </a:p>
          <a:p>
            <a:pPr>
              <a:defRPr/>
            </a:pPr>
            <a:endParaRPr lang="en-US" sz="2000" kern="0">
              <a:solidFill>
                <a:srgbClr val="1B374C"/>
              </a:solidFill>
              <a:latin typeface="Arial"/>
              <a:cs typeface="Arial"/>
              <a:sym typeface="Arial"/>
            </a:endParaRPr>
          </a:p>
          <a:p>
            <a:pPr>
              <a:defRPr/>
            </a:pPr>
            <a:r>
              <a:rPr kumimoji="0" lang="en-US" sz="2000" b="0" i="0" u="none" strike="noStrike" kern="0" cap="none" spc="0" normalizeH="0" baseline="0" noProof="0">
                <a:ln>
                  <a:noFill/>
                </a:ln>
                <a:solidFill>
                  <a:srgbClr val="1B374C"/>
                </a:solidFill>
                <a:effectLst/>
                <a:uLnTx/>
                <a:uFillTx/>
                <a:latin typeface="Arial"/>
                <a:cs typeface="Arial"/>
                <a:sym typeface="Arial"/>
              </a:rPr>
              <a:t>Human food is unhealthy for all wildlife and feeding them starts bad habits.</a:t>
            </a:r>
            <a:br>
              <a:rPr lang="en-US" sz="2000" kern="0">
                <a:solidFill>
                  <a:srgbClr val="1B374C"/>
                </a:solidFill>
                <a:latin typeface="Arial"/>
                <a:cs typeface="Arial"/>
                <a:sym typeface="Arial"/>
              </a:rPr>
            </a:br>
            <a:br>
              <a:rPr lang="en-US" sz="2000" kern="0">
                <a:solidFill>
                  <a:srgbClr val="1B374C"/>
                </a:solidFill>
                <a:latin typeface="Arial"/>
                <a:cs typeface="Arial"/>
                <a:sym typeface="Arial"/>
              </a:rPr>
            </a:br>
            <a:r>
              <a:rPr lang="en-US" sz="2000" kern="0">
                <a:solidFill>
                  <a:srgbClr val="1B374C"/>
                </a:solidFill>
                <a:latin typeface="Arial"/>
                <a:cs typeface="Arial"/>
                <a:sym typeface="Arial"/>
              </a:rPr>
              <a:t>When wild animals associate humans with food they develop unsafe and unhealthy behaviors. </a:t>
            </a:r>
            <a:endParaRPr lang="en-US"/>
          </a:p>
          <a:p>
            <a:pPr>
              <a:defRPr/>
            </a:pPr>
            <a:endParaRPr lang="en-US" sz="2000" kern="0">
              <a:solidFill>
                <a:srgbClr val="1B374C"/>
              </a:solidFill>
              <a:latin typeface="Arial"/>
              <a:cs typeface="Arial"/>
              <a:sym typeface="Arial"/>
            </a:endParaRPr>
          </a:p>
          <a:p>
            <a:pPr>
              <a:defRPr/>
            </a:pPr>
            <a:r>
              <a:rPr kumimoji="0" lang="en-US" sz="2000" b="0" i="0" u="none" strike="noStrike" kern="0" cap="none" spc="0" normalizeH="0" baseline="0" noProof="0">
                <a:ln>
                  <a:noFill/>
                </a:ln>
                <a:solidFill>
                  <a:srgbClr val="1B374C"/>
                </a:solidFill>
                <a:effectLst/>
                <a:uLnTx/>
                <a:uFillTx/>
                <a:latin typeface="Arial"/>
                <a:cs typeface="Arial"/>
                <a:sym typeface="Arial"/>
              </a:rPr>
              <a:t>Protect wildlife and your food by securely storing your meals and trash.</a:t>
            </a:r>
            <a:r>
              <a:rPr lang="en-US" sz="2000" kern="0">
                <a:solidFill>
                  <a:srgbClr val="1B374C"/>
                </a:solidFill>
                <a:latin typeface="Arial"/>
                <a:cs typeface="Arial"/>
                <a:sym typeface="Arial"/>
              </a:rPr>
              <a:t> If bear-proof storage units are available in your campsite be sure to use them.</a:t>
            </a:r>
            <a:endParaRPr lang="en-US">
              <a:sym typeface="Arial"/>
            </a:endParaRPr>
          </a:p>
          <a:p>
            <a:pPr>
              <a:spcAft>
                <a:spcPts val="2400"/>
              </a:spcAft>
              <a:defRPr/>
            </a:pPr>
            <a:br>
              <a:rPr lang="en-US">
                <a:sym typeface="Arial"/>
              </a:rPr>
            </a:br>
            <a:endParaRPr lang="en-US">
              <a:sym typeface="Arial"/>
            </a:endParaRPr>
          </a:p>
        </p:txBody>
      </p:sp>
      <p:pic>
        <p:nvPicPr>
          <p:cNvPr id="19" name="Picture 18">
            <a:extLst>
              <a:ext uri="{FF2B5EF4-FFF2-40B4-BE49-F238E27FC236}">
                <a16:creationId xmlns:a16="http://schemas.microsoft.com/office/drawing/2014/main" id="{8A5C0962-07DA-A004-029A-30A3C41AC6C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85738" y="-148324"/>
            <a:ext cx="4088186" cy="6185307"/>
          </a:xfrm>
          <a:prstGeom prst="rect">
            <a:avLst/>
          </a:prstGeom>
        </p:spPr>
      </p:pic>
    </p:spTree>
    <p:extLst>
      <p:ext uri="{BB962C8B-B14F-4D97-AF65-F5344CB8AC3E}">
        <p14:creationId xmlns:p14="http://schemas.microsoft.com/office/powerpoint/2010/main" val="436934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90B3DE-115F-D4A0-0AB7-47EB1BE9F6F0}"/>
              </a:ext>
            </a:extLst>
          </p:cNvPr>
          <p:cNvPicPr>
            <a:picLocks noChangeAspect="1"/>
          </p:cNvPicPr>
          <p:nvPr/>
        </p:nvPicPr>
        <p:blipFill>
          <a:blip r:embed="rId3">
            <a:alphaModFix amt="11000"/>
          </a:blip>
          <a:stretch>
            <a:fillRect/>
          </a:stretch>
        </p:blipFill>
        <p:spPr>
          <a:xfrm>
            <a:off x="9855407" y="-562521"/>
            <a:ext cx="2793916" cy="2905672"/>
          </a:xfrm>
          <a:prstGeom prst="rect">
            <a:avLst/>
          </a:prstGeom>
        </p:spPr>
      </p:pic>
      <p:sp>
        <p:nvSpPr>
          <p:cNvPr id="2" name="Rectangle 1">
            <a:extLst>
              <a:ext uri="{FF2B5EF4-FFF2-40B4-BE49-F238E27FC236}">
                <a16:creationId xmlns:a16="http://schemas.microsoft.com/office/drawing/2014/main" id="{389FD343-C730-25AA-11C3-06B6A9C42309}"/>
              </a:ext>
            </a:extLst>
          </p:cNvPr>
          <p:cNvSpPr/>
          <p:nvPr/>
        </p:nvSpPr>
        <p:spPr>
          <a:xfrm>
            <a:off x="-51371" y="6047058"/>
            <a:ext cx="12274193" cy="81094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D203A8C4-11BF-75F7-73DF-E36FA90D06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15" name="TextBox 14">
            <a:extLst>
              <a:ext uri="{FF2B5EF4-FFF2-40B4-BE49-F238E27FC236}">
                <a16:creationId xmlns:a16="http://schemas.microsoft.com/office/drawing/2014/main" id="{FA654844-C2BC-E99B-EE8A-2DD425D52DB1}"/>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A42AB9A3-1C7B-4859-F879-6478DDD3F400}"/>
              </a:ext>
            </a:extLst>
          </p:cNvPr>
          <p:cNvSpPr txBox="1"/>
          <p:nvPr/>
        </p:nvSpPr>
        <p:spPr>
          <a:xfrm>
            <a:off x="652194" y="308684"/>
            <a:ext cx="4465808" cy="215444"/>
          </a:xfrm>
          <a:prstGeom prst="rect">
            <a:avLst/>
          </a:prstGeom>
          <a:noFill/>
        </p:spPr>
        <p:txBody>
          <a:bodyPr wrap="square" rtlCol="0">
            <a:spAutoFit/>
          </a:bodyPr>
          <a:lstStyle/>
          <a:p>
            <a:r>
              <a:rPr lang="en-US" sz="800" b="1" spc="300">
                <a:solidFill>
                  <a:srgbClr val="1B374C"/>
                </a:solidFill>
                <a:latin typeface="Arial" panose="020B0604020202020204" pitchFamily="34" charset="0"/>
                <a:cs typeface="Arial" panose="020B0604020202020204" pitchFamily="34" charset="0"/>
              </a:rPr>
              <a:t>PRINCIPLE 1</a:t>
            </a:r>
          </a:p>
        </p:txBody>
      </p:sp>
      <p:cxnSp>
        <p:nvCxnSpPr>
          <p:cNvPr id="9" name="Straight Connector 8">
            <a:extLst>
              <a:ext uri="{FF2B5EF4-FFF2-40B4-BE49-F238E27FC236}">
                <a16:creationId xmlns:a16="http://schemas.microsoft.com/office/drawing/2014/main" id="{2BCBEAF3-8950-BA1F-51C9-1DE5374B3F4B}"/>
              </a:ext>
            </a:extLst>
          </p:cNvPr>
          <p:cNvCxnSpPr>
            <a:cxnSpLocks/>
          </p:cNvCxnSpPr>
          <p:nvPr/>
        </p:nvCxnSpPr>
        <p:spPr>
          <a:xfrm>
            <a:off x="4517233" y="1558055"/>
            <a:ext cx="667226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E5FA278-8A93-549C-1752-2BDF868D2A0F}"/>
              </a:ext>
            </a:extLst>
          </p:cNvPr>
          <p:cNvSpPr txBox="1"/>
          <p:nvPr/>
        </p:nvSpPr>
        <p:spPr>
          <a:xfrm>
            <a:off x="5428702" y="625672"/>
            <a:ext cx="41994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srgbClr val="0D2F4D"/>
                </a:solidFill>
                <a:effectLst/>
                <a:uLnTx/>
                <a:uFillTx/>
                <a:latin typeface="Arial Black" panose="020B0604020202020204" pitchFamily="34" charset="0"/>
                <a:ea typeface="+mn-ea"/>
                <a:cs typeface="Arial Black" panose="020B0604020202020204" pitchFamily="34" charset="0"/>
              </a:rPr>
              <a:t>BE CONSIDERATE OF OTHERS</a:t>
            </a:r>
          </a:p>
        </p:txBody>
      </p:sp>
      <p:pic>
        <p:nvPicPr>
          <p:cNvPr id="13" name="Picture 12">
            <a:extLst>
              <a:ext uri="{FF2B5EF4-FFF2-40B4-BE49-F238E27FC236}">
                <a16:creationId xmlns:a16="http://schemas.microsoft.com/office/drawing/2014/main" id="{4AD836D6-C60D-E22A-8067-11A5BDFE87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3493" y="497068"/>
            <a:ext cx="909756" cy="909756"/>
          </a:xfrm>
          <a:prstGeom prst="rect">
            <a:avLst/>
          </a:prstGeom>
        </p:spPr>
      </p:pic>
      <p:sp>
        <p:nvSpPr>
          <p:cNvPr id="14" name="Google Shape;331;p43">
            <a:extLst>
              <a:ext uri="{FF2B5EF4-FFF2-40B4-BE49-F238E27FC236}">
                <a16:creationId xmlns:a16="http://schemas.microsoft.com/office/drawing/2014/main" id="{10C807A8-97BB-4D04-4752-D1477C30E401}"/>
              </a:ext>
            </a:extLst>
          </p:cNvPr>
          <p:cNvSpPr txBox="1"/>
          <p:nvPr/>
        </p:nvSpPr>
        <p:spPr>
          <a:xfrm>
            <a:off x="4533493" y="1852204"/>
            <a:ext cx="6925082" cy="4647386"/>
          </a:xfrm>
          <a:prstGeom prst="rect">
            <a:avLst/>
          </a:prstGeom>
          <a:noFill/>
          <a:ln>
            <a:noFill/>
          </a:ln>
        </p:spPr>
        <p:txBody>
          <a:bodyPr spcFirstLastPara="1" wrap="square" lIns="91425" tIns="45700" rIns="91425" bIns="45700" anchor="t" anchorCtr="0">
            <a:spAutoFit/>
          </a:bodyPr>
          <a:lstStyle/>
          <a:p>
            <a:pPr>
              <a:defRPr/>
            </a:pPr>
            <a:r>
              <a:rPr kumimoji="0" lang="en-US" sz="2000" b="0" i="0" u="none" strike="noStrike" kern="0" cap="none" spc="0" normalizeH="0" baseline="0" noProof="0">
                <a:ln>
                  <a:noFill/>
                </a:ln>
                <a:solidFill>
                  <a:srgbClr val="1B374C"/>
                </a:solidFill>
                <a:effectLst/>
                <a:uLnTx/>
                <a:uFillTx/>
                <a:latin typeface="Arial"/>
                <a:cs typeface="Arial"/>
                <a:sym typeface="Arial"/>
              </a:rPr>
              <a:t>Be considerate </a:t>
            </a:r>
            <a:r>
              <a:rPr lang="en-US" sz="2000" kern="0">
                <a:solidFill>
                  <a:srgbClr val="1B374C"/>
                </a:solidFill>
                <a:latin typeface="Arial"/>
                <a:cs typeface="Arial"/>
                <a:sym typeface="Arial"/>
              </a:rPr>
              <a:t>and friendly </a:t>
            </a:r>
            <a:r>
              <a:rPr kumimoji="0" lang="en-US" sz="2000" b="0" i="0" u="none" strike="noStrike" kern="0" cap="none" spc="0" normalizeH="0" baseline="0" noProof="0">
                <a:ln>
                  <a:noFill/>
                </a:ln>
                <a:solidFill>
                  <a:srgbClr val="1B374C"/>
                </a:solidFill>
                <a:effectLst/>
                <a:uLnTx/>
                <a:uFillTx/>
                <a:latin typeface="Arial"/>
                <a:cs typeface="Arial"/>
                <a:sym typeface="Arial"/>
              </a:rPr>
              <a:t>when </a:t>
            </a:r>
            <a:r>
              <a:rPr lang="en-US" sz="2000" kern="0">
                <a:solidFill>
                  <a:srgbClr val="1B374C"/>
                </a:solidFill>
                <a:latin typeface="Arial"/>
                <a:cs typeface="Arial"/>
                <a:sym typeface="Arial"/>
              </a:rPr>
              <a:t>encountering </a:t>
            </a:r>
            <a:r>
              <a:rPr kumimoji="0" lang="en-US" sz="2000" b="0" i="0" u="none" strike="noStrike" kern="0" cap="none" spc="0" normalizeH="0" baseline="0" noProof="0">
                <a:ln>
                  <a:noFill/>
                </a:ln>
                <a:solidFill>
                  <a:srgbClr val="1B374C"/>
                </a:solidFill>
                <a:effectLst/>
                <a:uLnTx/>
                <a:uFillTx/>
                <a:latin typeface="Arial"/>
                <a:cs typeface="Arial"/>
                <a:sym typeface="Arial"/>
              </a:rPr>
              <a:t>others on the trail.</a:t>
            </a:r>
            <a:endParaRPr lang="en-US">
              <a:latin typeface="Arial"/>
              <a:cs typeface="Arial"/>
            </a:endParaRPr>
          </a:p>
          <a:p>
            <a:pPr>
              <a:defRPr/>
            </a:pPr>
            <a:endParaRPr lang="en-US" sz="2000" kern="0">
              <a:solidFill>
                <a:srgbClr val="1B374C"/>
              </a:solidFill>
              <a:latin typeface="Arial"/>
              <a:cs typeface="Arial"/>
              <a:sym typeface="Arial"/>
            </a:endParaRPr>
          </a:p>
          <a:p>
            <a:pPr lvl="0" algn="l" defTabSz="914400">
              <a:lnSpc>
                <a:spcPct val="100000"/>
              </a:lnSpc>
              <a:spcBef>
                <a:spcPts val="0"/>
              </a:spcBef>
              <a:tabLst/>
              <a:defRPr/>
            </a:pPr>
            <a:r>
              <a:rPr kumimoji="0" lang="en-US" sz="2000" b="0" i="0" u="none" strike="noStrike" kern="0" cap="none" spc="0" normalizeH="0" baseline="0" noProof="0">
                <a:ln>
                  <a:noFill/>
                </a:ln>
                <a:solidFill>
                  <a:srgbClr val="1B374C"/>
                </a:solidFill>
                <a:effectLst/>
                <a:uLnTx/>
                <a:uFillTx/>
                <a:latin typeface="Arial"/>
                <a:cs typeface="Arial"/>
                <a:sym typeface="Arial"/>
              </a:rPr>
              <a:t>Keep your pet under control to protect it, other visitors and wildlife.</a:t>
            </a:r>
            <a:endParaRPr lang="en-US">
              <a:latin typeface="Arial"/>
              <a:cs typeface="Arial"/>
            </a:endParaRPr>
          </a:p>
          <a:p>
            <a:pPr>
              <a:defRPr/>
            </a:pPr>
            <a:endParaRPr lang="en-US" sz="2000" kern="0">
              <a:solidFill>
                <a:srgbClr val="1B374C"/>
              </a:solidFill>
              <a:latin typeface="Arial"/>
              <a:cs typeface="Arial"/>
              <a:sym typeface="Arial"/>
            </a:endParaRPr>
          </a:p>
          <a:p>
            <a:pPr lvl="0" algn="l" defTabSz="914400">
              <a:lnSpc>
                <a:spcPct val="100000"/>
              </a:lnSpc>
              <a:spcBef>
                <a:spcPts val="0"/>
              </a:spcBef>
              <a:tabLst/>
              <a:defRPr/>
            </a:pPr>
            <a:r>
              <a:rPr kumimoji="0" lang="en-US" sz="2000" b="0" i="0" u="none" strike="noStrike" kern="0" cap="none" spc="0" normalizeH="0" baseline="0" noProof="0">
                <a:ln>
                  <a:noFill/>
                </a:ln>
                <a:solidFill>
                  <a:srgbClr val="1B374C"/>
                </a:solidFill>
                <a:effectLst/>
                <a:uLnTx/>
                <a:uFillTx/>
                <a:latin typeface="Arial"/>
                <a:cs typeface="Arial"/>
                <a:sym typeface="Arial"/>
              </a:rPr>
              <a:t>Listen to nature. Avoid making loud noises or yelling. You will see more wildlife if you are quiet.</a:t>
            </a:r>
            <a:endParaRPr lang="en-US">
              <a:latin typeface="Arial"/>
              <a:cs typeface="Arial"/>
            </a:endParaRPr>
          </a:p>
          <a:p>
            <a:pPr>
              <a:defRPr/>
            </a:pPr>
            <a:endParaRPr lang="en-US" sz="2000" kern="0">
              <a:solidFill>
                <a:srgbClr val="1B374C"/>
              </a:solidFill>
              <a:latin typeface="Arial"/>
              <a:cs typeface="Arial"/>
              <a:sym typeface="Arial"/>
            </a:endParaRPr>
          </a:p>
          <a:p>
            <a:pPr>
              <a:defRPr/>
            </a:pPr>
            <a:r>
              <a:rPr kumimoji="0" lang="en-US" sz="2000" b="0" i="0" u="none" strike="noStrike" kern="0" cap="none" spc="0" normalizeH="0" baseline="0" noProof="0">
                <a:ln>
                  <a:noFill/>
                </a:ln>
                <a:solidFill>
                  <a:srgbClr val="1B374C"/>
                </a:solidFill>
                <a:effectLst/>
                <a:uLnTx/>
                <a:uFillTx/>
                <a:latin typeface="Arial"/>
                <a:cs typeface="Arial"/>
                <a:sym typeface="Arial"/>
              </a:rPr>
              <a:t>Be sure the fun you have outdoors does not bother anyone else. Remember, other visitors are there to enjoy the outdoors too.</a:t>
            </a:r>
            <a:endParaRPr lang="en-US">
              <a:latin typeface="Arial"/>
              <a:cs typeface="Arial"/>
              <a:sym typeface="Arial"/>
            </a:endParaRPr>
          </a:p>
          <a:p>
            <a:pPr>
              <a:spcAft>
                <a:spcPts val="2400"/>
              </a:spcAft>
              <a:defRPr/>
            </a:pPr>
            <a:br>
              <a:rPr lang="en-US">
                <a:sym typeface="Arial"/>
              </a:rPr>
            </a:br>
            <a:endParaRPr lang="en-US"/>
          </a:p>
        </p:txBody>
      </p:sp>
      <p:pic>
        <p:nvPicPr>
          <p:cNvPr id="24" name="Picture 23">
            <a:extLst>
              <a:ext uri="{FF2B5EF4-FFF2-40B4-BE49-F238E27FC236}">
                <a16:creationId xmlns:a16="http://schemas.microsoft.com/office/drawing/2014/main" id="{91C93F36-547A-C8AE-717A-35640DE5D7F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32487" y="-99713"/>
            <a:ext cx="4106359" cy="6146771"/>
          </a:xfrm>
          <a:prstGeom prst="rect">
            <a:avLst/>
          </a:prstGeom>
        </p:spPr>
      </p:pic>
    </p:spTree>
    <p:extLst>
      <p:ext uri="{BB962C8B-B14F-4D97-AF65-F5344CB8AC3E}">
        <p14:creationId xmlns:p14="http://schemas.microsoft.com/office/powerpoint/2010/main" val="552596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848FB4-B4F7-78F1-61D9-7E4C9ED33E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68" y="-1336443"/>
            <a:ext cx="12284590" cy="8194443"/>
          </a:xfrm>
          <a:prstGeom prst="rect">
            <a:avLst/>
          </a:prstGeom>
        </p:spPr>
      </p:pic>
      <p:sp>
        <p:nvSpPr>
          <p:cNvPr id="18" name="Rectangle 17">
            <a:extLst>
              <a:ext uri="{FF2B5EF4-FFF2-40B4-BE49-F238E27FC236}">
                <a16:creationId xmlns:a16="http://schemas.microsoft.com/office/drawing/2014/main" id="{D017FE59-525D-D261-F7DB-47ED99EC65A4}"/>
              </a:ext>
            </a:extLst>
          </p:cNvPr>
          <p:cNvSpPr/>
          <p:nvPr/>
        </p:nvSpPr>
        <p:spPr>
          <a:xfrm>
            <a:off x="-191729" y="-1336443"/>
            <a:ext cx="12654116" cy="7383501"/>
          </a:xfrm>
          <a:prstGeom prst="rect">
            <a:avLst/>
          </a:prstGeom>
          <a:solidFill>
            <a:schemeClr val="tx1">
              <a:lumMod val="65000"/>
              <a:lumOff val="35000"/>
              <a:alpha val="3545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BCA41804-61DA-F42C-E8C8-C6E45808FEF2}"/>
              </a:ext>
            </a:extLst>
          </p:cNvPr>
          <p:cNvSpPr/>
          <p:nvPr/>
        </p:nvSpPr>
        <p:spPr>
          <a:xfrm>
            <a:off x="7046512" y="257933"/>
            <a:ext cx="4485699" cy="773833"/>
          </a:xfrm>
          <a:prstGeom prst="roundRect">
            <a:avLst>
              <a:gd name="adj" fmla="val 43241"/>
            </a:avLst>
          </a:prstGeom>
          <a:solidFill>
            <a:srgbClr val="0E294D"/>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02FC86C5-5A98-5567-FAC4-2E90C7BA5511}"/>
              </a:ext>
            </a:extLst>
          </p:cNvPr>
          <p:cNvGrpSpPr/>
          <p:nvPr/>
        </p:nvGrpSpPr>
        <p:grpSpPr>
          <a:xfrm>
            <a:off x="940220" y="1607143"/>
            <a:ext cx="4327950" cy="2937129"/>
            <a:chOff x="1310527" y="2218173"/>
            <a:chExt cx="3639681" cy="2437181"/>
          </a:xfrm>
        </p:grpSpPr>
        <p:sp>
          <p:nvSpPr>
            <p:cNvPr id="13" name="TextBox 12">
              <a:extLst>
                <a:ext uri="{FF2B5EF4-FFF2-40B4-BE49-F238E27FC236}">
                  <a16:creationId xmlns:a16="http://schemas.microsoft.com/office/drawing/2014/main" id="{4F8AAD67-22B2-CCDC-F5E2-33F72E8DD94F}"/>
                </a:ext>
              </a:extLst>
            </p:cNvPr>
            <p:cNvSpPr txBox="1"/>
            <p:nvPr/>
          </p:nvSpPr>
          <p:spPr>
            <a:xfrm>
              <a:off x="2521924" y="3641826"/>
              <a:ext cx="2428284" cy="684919"/>
            </a:xfrm>
            <a:prstGeom prst="rect">
              <a:avLst/>
            </a:prstGeom>
            <a:noFill/>
          </p:spPr>
          <p:txBody>
            <a:bodyPr wrap="square" rtlCol="0" anchor="ctr">
              <a:spAutoFit/>
            </a:bodyPr>
            <a:lstStyle/>
            <a:p>
              <a:pPr marL="0" marR="0" lvl="0" indent="0" algn="l" defTabSz="914400" rtl="0" eaLnBrk="1" fontAlgn="auto" latinLnBrk="0" hangingPunct="1">
                <a:lnSpc>
                  <a:spcPts val="3060"/>
                </a:lnSpc>
                <a:spcBef>
                  <a:spcPts val="0"/>
                </a:spcBef>
                <a:spcAft>
                  <a:spcPts val="0"/>
                </a:spcAft>
                <a:buClr>
                  <a:prstClr val="black"/>
                </a:buClr>
                <a:buSzPts val="1400"/>
                <a:buFont typeface="Arial"/>
                <a:buNone/>
                <a:tabLst/>
                <a:defRPr/>
              </a:pPr>
              <a:r>
                <a:rPr kumimoji="0" lang="en-US" sz="14900" b="1"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5</a:t>
              </a:r>
              <a:endParaRPr kumimoji="0" lang="en-US" sz="25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Oval 13">
              <a:extLst>
                <a:ext uri="{FF2B5EF4-FFF2-40B4-BE49-F238E27FC236}">
                  <a16:creationId xmlns:a16="http://schemas.microsoft.com/office/drawing/2014/main" id="{AA30055A-5F61-B3B5-939D-291371A46861}"/>
                </a:ext>
              </a:extLst>
            </p:cNvPr>
            <p:cNvSpPr/>
            <p:nvPr/>
          </p:nvSpPr>
          <p:spPr>
            <a:xfrm>
              <a:off x="1956773" y="2218173"/>
              <a:ext cx="2163483" cy="2163483"/>
            </a:xfrm>
            <a:prstGeom prst="ellipse">
              <a:avLst/>
            </a:prstGeom>
            <a:solidFill>
              <a:schemeClr val="tx1">
                <a:lumMod val="95000"/>
                <a:lumOff val="5000"/>
                <a:alpha val="29722"/>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F6BF76A-6C0E-921C-8D85-1E629971050E}"/>
                </a:ext>
              </a:extLst>
            </p:cNvPr>
            <p:cNvSpPr txBox="1"/>
            <p:nvPr/>
          </p:nvSpPr>
          <p:spPr>
            <a:xfrm>
              <a:off x="1310527" y="3812574"/>
              <a:ext cx="3455974" cy="842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rPr>
                <a:t>STEPS OF</a:t>
              </a:r>
              <a:br>
                <a:rPr kumimoji="0" lang="en-US" sz="2000" b="1" i="0" u="none" strike="noStrike" kern="1200" cap="none" spc="30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rPr>
              </a:br>
              <a:r>
                <a:rPr kumimoji="0" lang="en-US" sz="2000" b="1" i="0" u="none" strike="noStrike" kern="1200" cap="none" spc="30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rPr>
                <a:t>RECREATIONAL </a:t>
              </a:r>
              <a:br>
                <a:rPr kumimoji="0" lang="en-US" sz="2000" b="1" i="0" u="none" strike="noStrike" kern="1200" cap="none" spc="30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rPr>
              </a:br>
              <a:r>
                <a:rPr kumimoji="0" lang="en-US" sz="2000" b="1" i="0" u="none" strike="noStrike" kern="1200" cap="none" spc="30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rPr>
                <a:t>EXPERIENCE</a:t>
              </a:r>
              <a:endParaRPr kumimoji="0" lang="en-US" sz="700" b="1" i="0" u="none" strike="noStrike" kern="1200" cap="none" spc="30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endParaRPr>
            </a:p>
          </p:txBody>
        </p:sp>
      </p:grpSp>
      <p:sp>
        <p:nvSpPr>
          <p:cNvPr id="17" name="Google Shape;330;p43">
            <a:extLst>
              <a:ext uri="{FF2B5EF4-FFF2-40B4-BE49-F238E27FC236}">
                <a16:creationId xmlns:a16="http://schemas.microsoft.com/office/drawing/2014/main" id="{64113D5D-ED9B-2B20-C249-F31C93269242}"/>
              </a:ext>
            </a:extLst>
          </p:cNvPr>
          <p:cNvSpPr txBox="1"/>
          <p:nvPr/>
        </p:nvSpPr>
        <p:spPr>
          <a:xfrm>
            <a:off x="7770885" y="331727"/>
            <a:ext cx="2896542" cy="64629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spcBef>
                <a:spcPts val="0"/>
              </a:spcBef>
              <a:spcAft>
                <a:spcPts val="0"/>
              </a:spcAft>
              <a:buClr>
                <a:srgbClr val="1B374C"/>
              </a:buClr>
              <a:buSzPts val="2000"/>
              <a:buFontTx/>
              <a:buNone/>
              <a:tabLst/>
              <a:defRPr/>
            </a:pPr>
            <a:r>
              <a:rPr kumimoji="0" lang="en-US" sz="1800" b="1" i="0" u="none" strike="noStrike" kern="1200" cap="none" spc="300" normalizeH="0" baseline="0" noProof="0">
                <a:ln>
                  <a:noFill/>
                </a:ln>
                <a:solidFill>
                  <a:prstClr val="white"/>
                </a:solidFill>
                <a:effectLst/>
                <a:uLnTx/>
                <a:uFillTx/>
                <a:latin typeface="Arial"/>
                <a:ea typeface="Arial"/>
                <a:cs typeface="Arial"/>
                <a:sym typeface="Arial"/>
              </a:rPr>
              <a:t>ANTICIPATION</a:t>
            </a:r>
          </a:p>
          <a:p>
            <a:pPr marL="0" marR="0" lvl="0" indent="0" defTabSz="914400" rtl="0" eaLnBrk="1" fontAlgn="auto" latinLnBrk="0" hangingPunct="1">
              <a:spcBef>
                <a:spcPts val="0"/>
              </a:spcBef>
              <a:spcAft>
                <a:spcPts val="0"/>
              </a:spcAft>
              <a:buClr>
                <a:srgbClr val="1B374C"/>
              </a:buClr>
              <a:buSzPts val="2000"/>
              <a:buFontTx/>
              <a:buNone/>
              <a:tabLst/>
              <a:defRPr/>
            </a:pPr>
            <a:r>
              <a:rPr lang="en-US">
                <a:solidFill>
                  <a:prstClr val="white"/>
                </a:solidFill>
                <a:latin typeface="Arial"/>
                <a:ea typeface="Arial"/>
                <a:cs typeface="Arial"/>
                <a:sym typeface="Arial"/>
              </a:rPr>
              <a:t>Planning for the outing</a:t>
            </a:r>
            <a:endParaRPr kumimoji="0" lang="en-US" sz="20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7" name="Rectangle 6">
            <a:extLst>
              <a:ext uri="{FF2B5EF4-FFF2-40B4-BE49-F238E27FC236}">
                <a16:creationId xmlns:a16="http://schemas.microsoft.com/office/drawing/2014/main" id="{1754F8B2-E7EF-BA1D-324B-CD79495EE922}"/>
              </a:ext>
            </a:extLst>
          </p:cNvPr>
          <p:cNvSpPr/>
          <p:nvPr/>
        </p:nvSpPr>
        <p:spPr>
          <a:xfrm>
            <a:off x="-51371" y="6047058"/>
            <a:ext cx="12274193" cy="81094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2AEF6A3-C2BA-888B-8784-57E0766E13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10" name="TextBox 9">
            <a:extLst>
              <a:ext uri="{FF2B5EF4-FFF2-40B4-BE49-F238E27FC236}">
                <a16:creationId xmlns:a16="http://schemas.microsoft.com/office/drawing/2014/main" id="{C8312AF3-62E3-11E5-2D9F-613885BEAD62}"/>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cxnSp>
        <p:nvCxnSpPr>
          <p:cNvPr id="29" name="Straight Connector 28">
            <a:extLst>
              <a:ext uri="{FF2B5EF4-FFF2-40B4-BE49-F238E27FC236}">
                <a16:creationId xmlns:a16="http://schemas.microsoft.com/office/drawing/2014/main" id="{00208ED8-0A45-061A-370C-74FDB094D1F0}"/>
              </a:ext>
            </a:extLst>
          </p:cNvPr>
          <p:cNvCxnSpPr>
            <a:cxnSpLocks/>
            <a:endCxn id="36" idx="1"/>
          </p:cNvCxnSpPr>
          <p:nvPr/>
        </p:nvCxnSpPr>
        <p:spPr>
          <a:xfrm>
            <a:off x="4220183" y="3277302"/>
            <a:ext cx="2826329" cy="759141"/>
          </a:xfrm>
          <a:prstGeom prst="line">
            <a:avLst/>
          </a:prstGeom>
          <a:ln w="158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DE19F60-431A-D59D-5C28-552F0BF5CE9E}"/>
              </a:ext>
            </a:extLst>
          </p:cNvPr>
          <p:cNvCxnSpPr>
            <a:cxnSpLocks/>
            <a:stCxn id="19" idx="1"/>
          </p:cNvCxnSpPr>
          <p:nvPr/>
        </p:nvCxnSpPr>
        <p:spPr>
          <a:xfrm flipH="1">
            <a:off x="4051755" y="644850"/>
            <a:ext cx="2994757" cy="1497865"/>
          </a:xfrm>
          <a:prstGeom prst="line">
            <a:avLst/>
          </a:prstGeom>
          <a:ln w="158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F614023-D75B-3B6D-1A4C-E2F5B44A58C3}"/>
              </a:ext>
            </a:extLst>
          </p:cNvPr>
          <p:cNvCxnSpPr>
            <a:cxnSpLocks/>
            <a:stCxn id="14" idx="6"/>
          </p:cNvCxnSpPr>
          <p:nvPr/>
        </p:nvCxnSpPr>
        <p:spPr>
          <a:xfrm>
            <a:off x="4281273" y="2910787"/>
            <a:ext cx="2760703" cy="12417"/>
          </a:xfrm>
          <a:prstGeom prst="line">
            <a:avLst/>
          </a:prstGeom>
          <a:ln w="15875">
            <a:solidFill>
              <a:srgbClr val="009AD9"/>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1602335-991C-D108-2488-C890E9CBA8D4}"/>
              </a:ext>
            </a:extLst>
          </p:cNvPr>
          <p:cNvCxnSpPr>
            <a:cxnSpLocks/>
          </p:cNvCxnSpPr>
          <p:nvPr/>
        </p:nvCxnSpPr>
        <p:spPr>
          <a:xfrm flipH="1">
            <a:off x="4220183" y="1780027"/>
            <a:ext cx="2826751" cy="700508"/>
          </a:xfrm>
          <a:prstGeom prst="line">
            <a:avLst/>
          </a:prstGeom>
          <a:ln w="158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B5E5986-B40C-F723-B6BA-17EA5EE83678}"/>
              </a:ext>
            </a:extLst>
          </p:cNvPr>
          <p:cNvCxnSpPr>
            <a:cxnSpLocks/>
            <a:endCxn id="37" idx="1"/>
          </p:cNvCxnSpPr>
          <p:nvPr/>
        </p:nvCxnSpPr>
        <p:spPr>
          <a:xfrm>
            <a:off x="4097215" y="3587621"/>
            <a:ext cx="2949297" cy="1579352"/>
          </a:xfrm>
          <a:prstGeom prst="line">
            <a:avLst/>
          </a:prstGeom>
          <a:ln w="15875">
            <a:solidFill>
              <a:srgbClr val="009AD9"/>
            </a:solidFill>
          </a:ln>
        </p:spPr>
        <p:style>
          <a:lnRef idx="1">
            <a:schemeClr val="accent1"/>
          </a:lnRef>
          <a:fillRef idx="0">
            <a:schemeClr val="accent1"/>
          </a:fillRef>
          <a:effectRef idx="0">
            <a:schemeClr val="accent1"/>
          </a:effectRef>
          <a:fontRef idx="minor">
            <a:schemeClr val="tx1"/>
          </a:fontRef>
        </p:style>
      </p:cxnSp>
      <p:sp>
        <p:nvSpPr>
          <p:cNvPr id="33" name="Google Shape;330;p43">
            <a:extLst>
              <a:ext uri="{FF2B5EF4-FFF2-40B4-BE49-F238E27FC236}">
                <a16:creationId xmlns:a16="http://schemas.microsoft.com/office/drawing/2014/main" id="{D0A681F9-933F-A3B0-6BE7-6EE706866301}"/>
              </a:ext>
            </a:extLst>
          </p:cNvPr>
          <p:cNvSpPr txBox="1"/>
          <p:nvPr/>
        </p:nvSpPr>
        <p:spPr>
          <a:xfrm>
            <a:off x="7259182" y="234030"/>
            <a:ext cx="778646" cy="830956"/>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spcBef>
                <a:spcPts val="0"/>
              </a:spcBef>
              <a:spcAft>
                <a:spcPts val="0"/>
              </a:spcAft>
              <a:buClr>
                <a:srgbClr val="1B374C"/>
              </a:buClr>
              <a:buSzPts val="2000"/>
              <a:buFontTx/>
              <a:buNone/>
              <a:tabLst/>
              <a:defRPr/>
            </a:pPr>
            <a:r>
              <a:rPr kumimoji="0" lang="en-US" sz="4800" b="1" i="0" u="none" strike="noStrike" kern="1200" cap="none" spc="300" normalizeH="0" baseline="0" noProof="0">
                <a:ln>
                  <a:noFill/>
                </a:ln>
                <a:solidFill>
                  <a:srgbClr val="009AD9"/>
                </a:solidFill>
                <a:effectLst/>
                <a:uLnTx/>
                <a:uFillTx/>
                <a:latin typeface="Arial"/>
                <a:ea typeface="Arial"/>
                <a:cs typeface="Arial"/>
                <a:sym typeface="Arial"/>
              </a:rPr>
              <a:t>1</a:t>
            </a:r>
            <a:endParaRPr kumimoji="0" lang="en-US" sz="5400" b="0" i="0" u="none" strike="noStrike" kern="1200" cap="none" spc="0" normalizeH="0" baseline="0" noProof="0">
              <a:ln>
                <a:noFill/>
              </a:ln>
              <a:solidFill>
                <a:srgbClr val="009AD9"/>
              </a:solidFill>
              <a:effectLst/>
              <a:uLnTx/>
              <a:uFillTx/>
              <a:latin typeface="Arial"/>
              <a:ea typeface="Arial"/>
              <a:cs typeface="Arial"/>
              <a:sym typeface="Arial"/>
            </a:endParaRPr>
          </a:p>
        </p:txBody>
      </p:sp>
      <p:sp>
        <p:nvSpPr>
          <p:cNvPr id="34" name="Rounded Rectangle 33">
            <a:extLst>
              <a:ext uri="{FF2B5EF4-FFF2-40B4-BE49-F238E27FC236}">
                <a16:creationId xmlns:a16="http://schemas.microsoft.com/office/drawing/2014/main" id="{57B2ECA6-F4D9-8948-EB9E-DC66AF67A9E0}"/>
              </a:ext>
            </a:extLst>
          </p:cNvPr>
          <p:cNvSpPr/>
          <p:nvPr/>
        </p:nvSpPr>
        <p:spPr>
          <a:xfrm>
            <a:off x="7046512" y="1388464"/>
            <a:ext cx="4485699" cy="773833"/>
          </a:xfrm>
          <a:prstGeom prst="roundRect">
            <a:avLst>
              <a:gd name="adj" fmla="val 43241"/>
            </a:avLst>
          </a:prstGeom>
          <a:solidFill>
            <a:srgbClr val="0E294D"/>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34">
            <a:extLst>
              <a:ext uri="{FF2B5EF4-FFF2-40B4-BE49-F238E27FC236}">
                <a16:creationId xmlns:a16="http://schemas.microsoft.com/office/drawing/2014/main" id="{2D9172CC-9D5C-3E82-BE59-F46DC1CF9971}"/>
              </a:ext>
            </a:extLst>
          </p:cNvPr>
          <p:cNvSpPr/>
          <p:nvPr/>
        </p:nvSpPr>
        <p:spPr>
          <a:xfrm>
            <a:off x="7046512" y="2518995"/>
            <a:ext cx="4485699" cy="773833"/>
          </a:xfrm>
          <a:prstGeom prst="roundRect">
            <a:avLst>
              <a:gd name="adj" fmla="val 43241"/>
            </a:avLst>
          </a:prstGeom>
          <a:solidFill>
            <a:srgbClr val="0E294D"/>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ed Rectangle 35">
            <a:extLst>
              <a:ext uri="{FF2B5EF4-FFF2-40B4-BE49-F238E27FC236}">
                <a16:creationId xmlns:a16="http://schemas.microsoft.com/office/drawing/2014/main" id="{C864EE45-3845-2491-20D5-5C1A307F39C1}"/>
              </a:ext>
            </a:extLst>
          </p:cNvPr>
          <p:cNvSpPr/>
          <p:nvPr/>
        </p:nvSpPr>
        <p:spPr>
          <a:xfrm>
            <a:off x="7046512" y="3649526"/>
            <a:ext cx="4485699" cy="773833"/>
          </a:xfrm>
          <a:prstGeom prst="roundRect">
            <a:avLst>
              <a:gd name="adj" fmla="val 43241"/>
            </a:avLst>
          </a:prstGeom>
          <a:solidFill>
            <a:srgbClr val="0E294D"/>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ounded Rectangle 36">
            <a:extLst>
              <a:ext uri="{FF2B5EF4-FFF2-40B4-BE49-F238E27FC236}">
                <a16:creationId xmlns:a16="http://schemas.microsoft.com/office/drawing/2014/main" id="{30244BEE-982F-5263-65CC-584582B564E9}"/>
              </a:ext>
            </a:extLst>
          </p:cNvPr>
          <p:cNvSpPr/>
          <p:nvPr/>
        </p:nvSpPr>
        <p:spPr>
          <a:xfrm>
            <a:off x="7046512" y="4780056"/>
            <a:ext cx="4485699" cy="773833"/>
          </a:xfrm>
          <a:prstGeom prst="roundRect">
            <a:avLst>
              <a:gd name="adj" fmla="val 43241"/>
            </a:avLst>
          </a:prstGeom>
          <a:solidFill>
            <a:srgbClr val="0E294D"/>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330;p43">
            <a:extLst>
              <a:ext uri="{FF2B5EF4-FFF2-40B4-BE49-F238E27FC236}">
                <a16:creationId xmlns:a16="http://schemas.microsoft.com/office/drawing/2014/main" id="{A1B1D918-EBB0-CE9C-64A0-545BD721CE9C}"/>
              </a:ext>
            </a:extLst>
          </p:cNvPr>
          <p:cNvSpPr txBox="1"/>
          <p:nvPr/>
        </p:nvSpPr>
        <p:spPr>
          <a:xfrm>
            <a:off x="7770885" y="2580809"/>
            <a:ext cx="3761326" cy="64629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spcBef>
                <a:spcPts val="0"/>
              </a:spcBef>
              <a:spcAft>
                <a:spcPts val="0"/>
              </a:spcAft>
              <a:buClr>
                <a:srgbClr val="1B374C"/>
              </a:buClr>
              <a:buSzPts val="2000"/>
              <a:buFontTx/>
              <a:buNone/>
              <a:tabLst/>
              <a:defRPr/>
            </a:pPr>
            <a:r>
              <a:rPr kumimoji="0" lang="en-US" sz="1800" b="1" i="0" u="none" strike="noStrike" kern="1200" cap="none" spc="300" normalizeH="0" baseline="0" noProof="0">
                <a:ln>
                  <a:noFill/>
                </a:ln>
                <a:solidFill>
                  <a:prstClr val="white"/>
                </a:solidFill>
                <a:effectLst/>
                <a:uLnTx/>
                <a:uFillTx/>
                <a:latin typeface="Arial"/>
                <a:ea typeface="Arial"/>
                <a:cs typeface="Arial"/>
                <a:sym typeface="Arial"/>
              </a:rPr>
              <a:t>ONSITE</a:t>
            </a:r>
          </a:p>
          <a:p>
            <a:pPr marL="0" marR="0" lvl="0" indent="0" defTabSz="914400" rtl="0" eaLnBrk="1" fontAlgn="auto" latinLnBrk="0" hangingPunct="1">
              <a:spcBef>
                <a:spcPts val="0"/>
              </a:spcBef>
              <a:spcAft>
                <a:spcPts val="0"/>
              </a:spcAft>
              <a:buClr>
                <a:srgbClr val="1B374C"/>
              </a:buClr>
              <a:buSzPts val="2000"/>
              <a:buFontTx/>
              <a:buNone/>
              <a:tabLst/>
              <a:defRPr/>
            </a:pPr>
            <a:r>
              <a:rPr lang="en-US">
                <a:solidFill>
                  <a:prstClr val="white"/>
                </a:solidFill>
                <a:latin typeface="Arial"/>
                <a:ea typeface="Arial"/>
                <a:cs typeface="Arial"/>
                <a:sym typeface="Arial"/>
              </a:rPr>
              <a:t>Immersed in the experience</a:t>
            </a:r>
            <a:endParaRPr kumimoji="0" lang="en-US" sz="20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5" name="Google Shape;330;p43">
            <a:extLst>
              <a:ext uri="{FF2B5EF4-FFF2-40B4-BE49-F238E27FC236}">
                <a16:creationId xmlns:a16="http://schemas.microsoft.com/office/drawing/2014/main" id="{7A746D1D-687D-2BF8-2F17-35219B98E567}"/>
              </a:ext>
            </a:extLst>
          </p:cNvPr>
          <p:cNvSpPr txBox="1"/>
          <p:nvPr/>
        </p:nvSpPr>
        <p:spPr>
          <a:xfrm>
            <a:off x="7770885" y="4832872"/>
            <a:ext cx="3225911" cy="64629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spcBef>
                <a:spcPts val="0"/>
              </a:spcBef>
              <a:spcAft>
                <a:spcPts val="0"/>
              </a:spcAft>
              <a:buClr>
                <a:srgbClr val="1B374C"/>
              </a:buClr>
              <a:buSzPts val="2000"/>
              <a:buFontTx/>
              <a:buNone/>
              <a:tabLst/>
              <a:defRPr/>
            </a:pPr>
            <a:r>
              <a:rPr kumimoji="0" lang="en-US" sz="1800" b="1" i="0" u="none" strike="noStrike" kern="1200" cap="none" spc="300" normalizeH="0" baseline="0" noProof="0">
                <a:ln>
                  <a:noFill/>
                </a:ln>
                <a:solidFill>
                  <a:prstClr val="white"/>
                </a:solidFill>
                <a:effectLst/>
                <a:uLnTx/>
                <a:uFillTx/>
                <a:latin typeface="Arial"/>
                <a:ea typeface="Arial"/>
                <a:cs typeface="Arial"/>
                <a:sym typeface="Arial"/>
              </a:rPr>
              <a:t>REFLECTION</a:t>
            </a:r>
            <a:endParaRPr lang="en-US">
              <a:solidFill>
                <a:prstClr val="white"/>
              </a:solidFill>
              <a:latin typeface="Arial"/>
              <a:ea typeface="Arial"/>
              <a:cs typeface="Arial"/>
              <a:sym typeface="Arial"/>
            </a:endParaRPr>
          </a:p>
          <a:p>
            <a:pPr marL="0" marR="0" lvl="0" indent="0" defTabSz="914400" rtl="0" eaLnBrk="1" fontAlgn="auto" latinLnBrk="0" hangingPunct="1">
              <a:spcBef>
                <a:spcPts val="0"/>
              </a:spcBef>
              <a:spcAft>
                <a:spcPts val="0"/>
              </a:spcAft>
              <a:buClr>
                <a:srgbClr val="1B374C"/>
              </a:buClr>
              <a:buSzPts val="2000"/>
              <a:buFontTx/>
              <a:buNone/>
              <a:tabLst/>
              <a:defRPr/>
            </a:pPr>
            <a:r>
              <a:rPr lang="en-US">
                <a:solidFill>
                  <a:prstClr val="white"/>
                </a:solidFill>
                <a:latin typeface="Arial"/>
                <a:ea typeface="Arial"/>
                <a:cs typeface="Arial"/>
                <a:sym typeface="Arial"/>
              </a:rPr>
              <a:t>T</a:t>
            </a:r>
            <a:r>
              <a:rPr kumimoji="0" lang="en-US" sz="1800" b="0" i="0" u="none" strike="noStrike" kern="1200" cap="none" spc="0" normalizeH="0" baseline="0" noProof="0" err="1">
                <a:ln>
                  <a:noFill/>
                </a:ln>
                <a:solidFill>
                  <a:prstClr val="white"/>
                </a:solidFill>
                <a:effectLst/>
                <a:uLnTx/>
                <a:uFillTx/>
                <a:latin typeface="Arial"/>
                <a:ea typeface="Arial"/>
                <a:cs typeface="Arial"/>
                <a:sym typeface="Arial"/>
              </a:rPr>
              <a:t>aking</a:t>
            </a:r>
            <a:r>
              <a:rPr kumimoji="0" lang="en-US" sz="1800" b="0" i="0" u="none" strike="noStrike" kern="1200" cap="none" spc="0" normalizeH="0" baseline="0" noProof="0">
                <a:ln>
                  <a:noFill/>
                </a:ln>
                <a:solidFill>
                  <a:prstClr val="white"/>
                </a:solidFill>
                <a:effectLst/>
                <a:uLnTx/>
                <a:uFillTx/>
                <a:latin typeface="Arial"/>
                <a:ea typeface="Arial"/>
                <a:cs typeface="Arial"/>
                <a:sym typeface="Arial"/>
              </a:rPr>
              <a:t> it all in</a:t>
            </a:r>
          </a:p>
        </p:txBody>
      </p:sp>
      <p:sp>
        <p:nvSpPr>
          <p:cNvPr id="16" name="Google Shape;330;p43">
            <a:extLst>
              <a:ext uri="{FF2B5EF4-FFF2-40B4-BE49-F238E27FC236}">
                <a16:creationId xmlns:a16="http://schemas.microsoft.com/office/drawing/2014/main" id="{CBE5CD4B-8CEF-8FEB-7B73-38326F1F5965}"/>
              </a:ext>
            </a:extLst>
          </p:cNvPr>
          <p:cNvSpPr txBox="1"/>
          <p:nvPr/>
        </p:nvSpPr>
        <p:spPr>
          <a:xfrm>
            <a:off x="7770885" y="3722193"/>
            <a:ext cx="3761326" cy="64629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spcBef>
                <a:spcPts val="0"/>
              </a:spcBef>
              <a:spcAft>
                <a:spcPts val="0"/>
              </a:spcAft>
              <a:buClr>
                <a:srgbClr val="1B374C"/>
              </a:buClr>
              <a:buSzPts val="2000"/>
              <a:buFontTx/>
              <a:buNone/>
              <a:tabLst/>
              <a:defRPr/>
            </a:pPr>
            <a:r>
              <a:rPr kumimoji="0" lang="en-US" sz="1800" b="1" i="0" u="none" strike="noStrike" kern="1200" cap="none" spc="300" normalizeH="0" baseline="0" noProof="0">
                <a:ln>
                  <a:noFill/>
                </a:ln>
                <a:solidFill>
                  <a:prstClr val="white"/>
                </a:solidFill>
                <a:effectLst/>
                <a:uLnTx/>
                <a:uFillTx/>
                <a:latin typeface="Arial"/>
                <a:ea typeface="Arial"/>
                <a:cs typeface="Arial"/>
                <a:sym typeface="Arial"/>
              </a:rPr>
              <a:t>TRAVEL BACK</a:t>
            </a:r>
          </a:p>
          <a:p>
            <a:pPr marL="0" marR="0" lvl="0" indent="0" defTabSz="914400" rtl="0" eaLnBrk="1" fontAlgn="auto" latinLnBrk="0" hangingPunct="1">
              <a:spcBef>
                <a:spcPts val="0"/>
              </a:spcBef>
              <a:spcAft>
                <a:spcPts val="0"/>
              </a:spcAft>
              <a:buClr>
                <a:srgbClr val="1B374C"/>
              </a:buClr>
              <a:buSzPts val="2000"/>
              <a:buFontTx/>
              <a:buNone/>
              <a:tabLst/>
              <a:defRPr/>
            </a:pPr>
            <a:r>
              <a:rPr lang="en-US">
                <a:solidFill>
                  <a:prstClr val="white"/>
                </a:solidFill>
                <a:latin typeface="Arial"/>
                <a:ea typeface="Arial"/>
                <a:cs typeface="Arial"/>
                <a:sym typeface="Arial"/>
              </a:rPr>
              <a:t>Experience is over, headed home</a:t>
            </a:r>
            <a:endParaRPr kumimoji="0" lang="en-US" sz="20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Google Shape;330;p43">
            <a:extLst>
              <a:ext uri="{FF2B5EF4-FFF2-40B4-BE49-F238E27FC236}">
                <a16:creationId xmlns:a16="http://schemas.microsoft.com/office/drawing/2014/main" id="{EA99023F-EC64-1305-C55F-659CE3AC630E}"/>
              </a:ext>
            </a:extLst>
          </p:cNvPr>
          <p:cNvSpPr txBox="1"/>
          <p:nvPr/>
        </p:nvSpPr>
        <p:spPr>
          <a:xfrm>
            <a:off x="7770885" y="1458749"/>
            <a:ext cx="4338781" cy="64629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spcBef>
                <a:spcPts val="0"/>
              </a:spcBef>
              <a:spcAft>
                <a:spcPts val="0"/>
              </a:spcAft>
              <a:buClr>
                <a:srgbClr val="1B374C"/>
              </a:buClr>
              <a:buSzPts val="2000"/>
              <a:buFontTx/>
              <a:buNone/>
              <a:tabLst/>
              <a:defRPr/>
            </a:pPr>
            <a:r>
              <a:rPr kumimoji="0" lang="en-US" sz="1800" b="1" i="0" u="none" strike="noStrike" kern="1200" cap="none" spc="300" normalizeH="0" baseline="0" noProof="0">
                <a:ln>
                  <a:noFill/>
                </a:ln>
                <a:solidFill>
                  <a:prstClr val="white"/>
                </a:solidFill>
                <a:effectLst/>
                <a:uLnTx/>
                <a:uFillTx/>
                <a:latin typeface="Arial"/>
                <a:ea typeface="Arial"/>
                <a:cs typeface="Arial"/>
                <a:sym typeface="Arial"/>
              </a:rPr>
              <a:t>TRAVEL TO</a:t>
            </a:r>
          </a:p>
          <a:p>
            <a:pPr marL="0" marR="0" lvl="0" indent="0" defTabSz="914400" rtl="0" eaLnBrk="1" fontAlgn="auto" latinLnBrk="0" hangingPunct="1">
              <a:spcBef>
                <a:spcPts val="0"/>
              </a:spcBef>
              <a:spcAft>
                <a:spcPts val="0"/>
              </a:spcAft>
              <a:buClr>
                <a:srgbClr val="1B374C"/>
              </a:buClr>
              <a:buSzPts val="2000"/>
              <a:buFontTx/>
              <a:buNone/>
              <a:tabLst/>
              <a:defRPr/>
            </a:pPr>
            <a:r>
              <a:rPr lang="en-US">
                <a:solidFill>
                  <a:prstClr val="white"/>
                </a:solidFill>
                <a:latin typeface="Arial"/>
                <a:ea typeface="Arial"/>
                <a:cs typeface="Arial"/>
                <a:sym typeface="Arial"/>
              </a:rPr>
              <a:t>Getting to where you’re going</a:t>
            </a:r>
            <a:endParaRPr kumimoji="0" lang="en-US"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9" name="Google Shape;330;p43">
            <a:extLst>
              <a:ext uri="{FF2B5EF4-FFF2-40B4-BE49-F238E27FC236}">
                <a16:creationId xmlns:a16="http://schemas.microsoft.com/office/drawing/2014/main" id="{B36F3ED2-4EAF-DD64-F588-EE1D7B1B1B54}"/>
              </a:ext>
            </a:extLst>
          </p:cNvPr>
          <p:cNvSpPr txBox="1"/>
          <p:nvPr/>
        </p:nvSpPr>
        <p:spPr>
          <a:xfrm>
            <a:off x="7259182" y="1357436"/>
            <a:ext cx="778646" cy="830956"/>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spcBef>
                <a:spcPts val="0"/>
              </a:spcBef>
              <a:spcAft>
                <a:spcPts val="0"/>
              </a:spcAft>
              <a:buClr>
                <a:srgbClr val="1B374C"/>
              </a:buClr>
              <a:buSzPts val="2000"/>
              <a:buFontTx/>
              <a:buNone/>
              <a:tabLst/>
              <a:defRPr/>
            </a:pPr>
            <a:r>
              <a:rPr kumimoji="0" lang="en-US" sz="4800" b="1" i="0" u="none" strike="noStrike" kern="1200" cap="none" spc="300" normalizeH="0" baseline="0" noProof="0">
                <a:ln>
                  <a:noFill/>
                </a:ln>
                <a:solidFill>
                  <a:srgbClr val="009AD9"/>
                </a:solidFill>
                <a:effectLst/>
                <a:uLnTx/>
                <a:uFillTx/>
                <a:latin typeface="Arial"/>
                <a:ea typeface="Arial"/>
                <a:cs typeface="Arial"/>
                <a:sym typeface="Arial"/>
              </a:rPr>
              <a:t>2</a:t>
            </a:r>
            <a:endParaRPr kumimoji="0" lang="en-US" sz="5400" b="0" i="0" u="none" strike="noStrike" kern="1200" cap="none" spc="0" normalizeH="0" baseline="0" noProof="0">
              <a:ln>
                <a:noFill/>
              </a:ln>
              <a:solidFill>
                <a:srgbClr val="009AD9"/>
              </a:solidFill>
              <a:effectLst/>
              <a:uLnTx/>
              <a:uFillTx/>
              <a:latin typeface="Arial"/>
              <a:ea typeface="Arial"/>
              <a:cs typeface="Arial"/>
              <a:sym typeface="Arial"/>
            </a:endParaRPr>
          </a:p>
        </p:txBody>
      </p:sp>
      <p:sp>
        <p:nvSpPr>
          <p:cNvPr id="40" name="Google Shape;330;p43">
            <a:extLst>
              <a:ext uri="{FF2B5EF4-FFF2-40B4-BE49-F238E27FC236}">
                <a16:creationId xmlns:a16="http://schemas.microsoft.com/office/drawing/2014/main" id="{FE01719A-4B77-A3F0-5C8E-0CA838BCCA03}"/>
              </a:ext>
            </a:extLst>
          </p:cNvPr>
          <p:cNvSpPr txBox="1"/>
          <p:nvPr/>
        </p:nvSpPr>
        <p:spPr>
          <a:xfrm>
            <a:off x="7259182" y="2485593"/>
            <a:ext cx="778646" cy="830956"/>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spcBef>
                <a:spcPts val="0"/>
              </a:spcBef>
              <a:spcAft>
                <a:spcPts val="0"/>
              </a:spcAft>
              <a:buClr>
                <a:srgbClr val="1B374C"/>
              </a:buClr>
              <a:buSzPts val="2000"/>
              <a:buFontTx/>
              <a:buNone/>
              <a:tabLst/>
              <a:defRPr/>
            </a:pPr>
            <a:r>
              <a:rPr kumimoji="0" lang="en-US" sz="4800" b="1" i="0" u="none" strike="noStrike" kern="1200" cap="none" spc="300" normalizeH="0" baseline="0" noProof="0">
                <a:ln>
                  <a:noFill/>
                </a:ln>
                <a:solidFill>
                  <a:srgbClr val="009AD9"/>
                </a:solidFill>
                <a:effectLst/>
                <a:uLnTx/>
                <a:uFillTx/>
                <a:latin typeface="Arial"/>
                <a:ea typeface="Arial"/>
                <a:cs typeface="Arial"/>
                <a:sym typeface="Arial"/>
              </a:rPr>
              <a:t>3</a:t>
            </a:r>
            <a:endParaRPr kumimoji="0" lang="en-US" sz="5400" b="0" i="0" u="none" strike="noStrike" kern="1200" cap="none" spc="0" normalizeH="0" baseline="0" noProof="0">
              <a:ln>
                <a:noFill/>
              </a:ln>
              <a:solidFill>
                <a:srgbClr val="009AD9"/>
              </a:solidFill>
              <a:effectLst/>
              <a:uLnTx/>
              <a:uFillTx/>
              <a:latin typeface="Arial"/>
              <a:ea typeface="Arial"/>
              <a:cs typeface="Arial"/>
              <a:sym typeface="Arial"/>
            </a:endParaRPr>
          </a:p>
        </p:txBody>
      </p:sp>
      <p:sp>
        <p:nvSpPr>
          <p:cNvPr id="42" name="Google Shape;330;p43">
            <a:extLst>
              <a:ext uri="{FF2B5EF4-FFF2-40B4-BE49-F238E27FC236}">
                <a16:creationId xmlns:a16="http://schemas.microsoft.com/office/drawing/2014/main" id="{FBFAA88D-3DC0-FA53-C807-5F27F67613C6}"/>
              </a:ext>
            </a:extLst>
          </p:cNvPr>
          <p:cNvSpPr txBox="1"/>
          <p:nvPr/>
        </p:nvSpPr>
        <p:spPr>
          <a:xfrm>
            <a:off x="7259182" y="3625624"/>
            <a:ext cx="778646" cy="830956"/>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spcBef>
                <a:spcPts val="0"/>
              </a:spcBef>
              <a:spcAft>
                <a:spcPts val="0"/>
              </a:spcAft>
              <a:buClr>
                <a:srgbClr val="1B374C"/>
              </a:buClr>
              <a:buSzPts val="2000"/>
              <a:buFontTx/>
              <a:buNone/>
              <a:tabLst/>
              <a:defRPr/>
            </a:pPr>
            <a:r>
              <a:rPr kumimoji="0" lang="en-US" sz="4800" b="1" i="0" u="none" strike="noStrike" kern="1200" cap="none" spc="300" normalizeH="0" baseline="0" noProof="0">
                <a:ln>
                  <a:noFill/>
                </a:ln>
                <a:solidFill>
                  <a:srgbClr val="009AD9"/>
                </a:solidFill>
                <a:effectLst/>
                <a:uLnTx/>
                <a:uFillTx/>
                <a:latin typeface="Arial"/>
                <a:ea typeface="Arial"/>
                <a:cs typeface="Arial"/>
                <a:sym typeface="Arial"/>
              </a:rPr>
              <a:t>4</a:t>
            </a:r>
            <a:endParaRPr kumimoji="0" lang="en-US" sz="5400" b="0" i="0" u="none" strike="noStrike" kern="1200" cap="none" spc="0" normalizeH="0" baseline="0" noProof="0">
              <a:ln>
                <a:noFill/>
              </a:ln>
              <a:solidFill>
                <a:srgbClr val="009AD9"/>
              </a:solidFill>
              <a:effectLst/>
              <a:uLnTx/>
              <a:uFillTx/>
              <a:latin typeface="Arial"/>
              <a:ea typeface="Arial"/>
              <a:cs typeface="Arial"/>
              <a:sym typeface="Arial"/>
            </a:endParaRPr>
          </a:p>
        </p:txBody>
      </p:sp>
      <p:sp>
        <p:nvSpPr>
          <p:cNvPr id="43" name="Google Shape;330;p43">
            <a:extLst>
              <a:ext uri="{FF2B5EF4-FFF2-40B4-BE49-F238E27FC236}">
                <a16:creationId xmlns:a16="http://schemas.microsoft.com/office/drawing/2014/main" id="{AFF0A2AB-527C-439A-F015-C14E010B0345}"/>
              </a:ext>
            </a:extLst>
          </p:cNvPr>
          <p:cNvSpPr txBox="1"/>
          <p:nvPr/>
        </p:nvSpPr>
        <p:spPr>
          <a:xfrm>
            <a:off x="7259182" y="4739529"/>
            <a:ext cx="778646" cy="830956"/>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spcBef>
                <a:spcPts val="0"/>
              </a:spcBef>
              <a:spcAft>
                <a:spcPts val="0"/>
              </a:spcAft>
              <a:buClr>
                <a:srgbClr val="1B374C"/>
              </a:buClr>
              <a:buSzPts val="2000"/>
              <a:buFontTx/>
              <a:buNone/>
              <a:tabLst/>
              <a:defRPr/>
            </a:pPr>
            <a:r>
              <a:rPr kumimoji="0" lang="en-US" sz="4800" b="1" i="0" u="none" strike="noStrike" kern="1200" cap="none" spc="300" normalizeH="0" baseline="0" noProof="0">
                <a:ln>
                  <a:noFill/>
                </a:ln>
                <a:solidFill>
                  <a:srgbClr val="009AD9"/>
                </a:solidFill>
                <a:effectLst/>
                <a:uLnTx/>
                <a:uFillTx/>
                <a:latin typeface="Arial"/>
                <a:ea typeface="Arial"/>
                <a:cs typeface="Arial"/>
                <a:sym typeface="Arial"/>
              </a:rPr>
              <a:t>5</a:t>
            </a:r>
            <a:endParaRPr kumimoji="0" lang="en-US" sz="5400" b="0" i="0" u="none" strike="noStrike" kern="1200" cap="none" spc="0" normalizeH="0" baseline="0" noProof="0">
              <a:ln>
                <a:noFill/>
              </a:ln>
              <a:solidFill>
                <a:srgbClr val="009AD9"/>
              </a:solidFill>
              <a:effectLst/>
              <a:uLnTx/>
              <a:uFillTx/>
              <a:latin typeface="Arial"/>
              <a:ea typeface="Arial"/>
              <a:cs typeface="Arial"/>
              <a:sym typeface="Arial"/>
            </a:endParaRPr>
          </a:p>
        </p:txBody>
      </p:sp>
    </p:spTree>
    <p:extLst>
      <p:ext uri="{BB962C8B-B14F-4D97-AF65-F5344CB8AC3E}">
        <p14:creationId xmlns:p14="http://schemas.microsoft.com/office/powerpoint/2010/main" val="2799508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643CDC68-2624-CBC1-8464-C13ABB0E5B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2741" y="-1"/>
            <a:ext cx="6178194" cy="6047047"/>
          </a:xfrm>
          <a:prstGeom prst="rect">
            <a:avLst/>
          </a:prstGeom>
        </p:spPr>
      </p:pic>
      <p:pic>
        <p:nvPicPr>
          <p:cNvPr id="26" name="Picture 25">
            <a:extLst>
              <a:ext uri="{FF2B5EF4-FFF2-40B4-BE49-F238E27FC236}">
                <a16:creationId xmlns:a16="http://schemas.microsoft.com/office/drawing/2014/main" id="{198DFA56-B647-20CE-F4A1-9DCC51F22688}"/>
              </a:ext>
            </a:extLst>
          </p:cNvPr>
          <p:cNvPicPr>
            <a:picLocks noChangeAspect="1"/>
          </p:cNvPicPr>
          <p:nvPr/>
        </p:nvPicPr>
        <p:blipFill>
          <a:blip r:embed="rId4">
            <a:alphaModFix amt="8000"/>
          </a:blip>
          <a:stretch>
            <a:fillRect/>
          </a:stretch>
        </p:blipFill>
        <p:spPr>
          <a:xfrm>
            <a:off x="5832410" y="-298386"/>
            <a:ext cx="6441782" cy="6699453"/>
          </a:xfrm>
          <a:prstGeom prst="rect">
            <a:avLst/>
          </a:prstGeom>
        </p:spPr>
      </p:pic>
      <p:sp>
        <p:nvSpPr>
          <p:cNvPr id="11" name="Rectangle 10">
            <a:extLst>
              <a:ext uri="{FF2B5EF4-FFF2-40B4-BE49-F238E27FC236}">
                <a16:creationId xmlns:a16="http://schemas.microsoft.com/office/drawing/2014/main" id="{3782F582-2028-B831-0D22-95F380260CBA}"/>
              </a:ext>
            </a:extLst>
          </p:cNvPr>
          <p:cNvSpPr/>
          <p:nvPr/>
        </p:nvSpPr>
        <p:spPr>
          <a:xfrm>
            <a:off x="-51370" y="320876"/>
            <a:ext cx="6126822" cy="5726181"/>
          </a:xfrm>
          <a:prstGeom prst="rect">
            <a:avLst/>
          </a:prstGeom>
          <a:gradFill>
            <a:gsLst>
              <a:gs pos="0">
                <a:schemeClr val="bg1">
                  <a:alpha val="0"/>
                </a:schemeClr>
              </a:gs>
              <a:gs pos="76000">
                <a:schemeClr val="tx1">
                  <a:lumMod val="95000"/>
                  <a:lumOff val="5000"/>
                  <a:alpha val="47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1754F8B2-E7EF-BA1D-324B-CD79495EE922}"/>
              </a:ext>
            </a:extLst>
          </p:cNvPr>
          <p:cNvSpPr/>
          <p:nvPr/>
        </p:nvSpPr>
        <p:spPr>
          <a:xfrm>
            <a:off x="-51371" y="6047058"/>
            <a:ext cx="12274193" cy="81094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2AEF6A3-C2BA-888B-8784-57E0766E13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10" name="TextBox 9">
            <a:extLst>
              <a:ext uri="{FF2B5EF4-FFF2-40B4-BE49-F238E27FC236}">
                <a16:creationId xmlns:a16="http://schemas.microsoft.com/office/drawing/2014/main" id="{C8312AF3-62E3-11E5-2D9F-613885BEAD62}"/>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5" name="Google Shape;330;p43">
            <a:extLst>
              <a:ext uri="{FF2B5EF4-FFF2-40B4-BE49-F238E27FC236}">
                <a16:creationId xmlns:a16="http://schemas.microsoft.com/office/drawing/2014/main" id="{FBF868CB-A07B-C55F-AE75-9CD551A4D387}"/>
              </a:ext>
            </a:extLst>
          </p:cNvPr>
          <p:cNvSpPr txBox="1"/>
          <p:nvPr/>
        </p:nvSpPr>
        <p:spPr>
          <a:xfrm>
            <a:off x="6650528" y="582635"/>
            <a:ext cx="3304753" cy="369291"/>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FFFFFF"/>
              </a:buClr>
              <a:buSzPts val="2000"/>
              <a:tabLst/>
              <a:defRPr/>
            </a:pPr>
            <a:r>
              <a:rPr kumimoji="0" lang="en-US" b="1" i="0" u="none" strike="noStrike" kern="0" cap="none" spc="0" normalizeH="0" baseline="0" noProof="0">
                <a:ln>
                  <a:noFill/>
                </a:ln>
                <a:solidFill>
                  <a:srgbClr val="1B374C"/>
                </a:solidFill>
                <a:effectLst/>
                <a:uLnTx/>
                <a:uFillTx/>
                <a:latin typeface="Arial"/>
                <a:ea typeface="Arial"/>
                <a:cs typeface="Arial"/>
                <a:sym typeface="Arial"/>
              </a:rPr>
              <a:t>Start </a:t>
            </a:r>
            <a:r>
              <a:rPr kumimoji="0" lang="en-US" b="1" i="0" u="none" strike="noStrike" kern="0" cap="none" spc="0" normalizeH="0" baseline="0" noProof="0">
                <a:ln>
                  <a:noFill/>
                </a:ln>
                <a:solidFill>
                  <a:srgbClr val="1B374C"/>
                </a:solidFill>
                <a:effectLst/>
                <a:uLnTx/>
                <a:uFillTx/>
                <a:latin typeface="Arial"/>
                <a:cs typeface="Arial"/>
                <a:sym typeface="Arial"/>
              </a:rPr>
              <a:t>W</a:t>
            </a:r>
            <a:r>
              <a:rPr kumimoji="0" lang="en-US" b="1" i="0" u="none" strike="noStrike" kern="0" cap="none" spc="0" normalizeH="0" baseline="0" noProof="0" err="1">
                <a:ln>
                  <a:noFill/>
                </a:ln>
                <a:solidFill>
                  <a:srgbClr val="1B374C"/>
                </a:solidFill>
                <a:effectLst/>
                <a:uLnTx/>
                <a:uFillTx/>
                <a:latin typeface="Arial"/>
                <a:ea typeface="Arial"/>
                <a:cs typeface="Arial"/>
                <a:sym typeface="Arial"/>
              </a:rPr>
              <a:t>ith</a:t>
            </a:r>
            <a:r>
              <a:rPr kumimoji="0" lang="en-US" b="1" i="0" u="none" strike="noStrike" kern="0" cap="none" spc="0" normalizeH="0" baseline="0" noProof="0">
                <a:ln>
                  <a:noFill/>
                </a:ln>
                <a:solidFill>
                  <a:srgbClr val="1B374C"/>
                </a:solidFill>
                <a:effectLst/>
                <a:uLnTx/>
                <a:uFillTx/>
                <a:latin typeface="Arial"/>
                <a:ea typeface="Arial"/>
                <a:cs typeface="Arial"/>
                <a:sym typeface="Arial"/>
              </a:rPr>
              <a:t> Your Park</a:t>
            </a:r>
            <a:endParaRPr kumimoji="0" sz="1200" b="1" i="0" u="none" strike="noStrike" kern="0" cap="none" spc="0" normalizeH="0" baseline="0" noProof="0">
              <a:ln>
                <a:noFill/>
              </a:ln>
              <a:solidFill>
                <a:srgbClr val="1B374C"/>
              </a:solidFill>
              <a:effectLst/>
              <a:uLnTx/>
              <a:uFillTx/>
              <a:latin typeface="Arial"/>
              <a:ea typeface="Arial"/>
              <a:cs typeface="Arial"/>
              <a:sym typeface="Arial"/>
            </a:endParaRPr>
          </a:p>
        </p:txBody>
      </p:sp>
      <p:sp>
        <p:nvSpPr>
          <p:cNvPr id="8" name="Google Shape;331;p43">
            <a:extLst>
              <a:ext uri="{FF2B5EF4-FFF2-40B4-BE49-F238E27FC236}">
                <a16:creationId xmlns:a16="http://schemas.microsoft.com/office/drawing/2014/main" id="{7BE7F760-2371-7592-7EDC-0731BF84FB34}"/>
              </a:ext>
            </a:extLst>
          </p:cNvPr>
          <p:cNvSpPr txBox="1"/>
          <p:nvPr/>
        </p:nvSpPr>
        <p:spPr>
          <a:xfrm>
            <a:off x="6650527" y="1622181"/>
            <a:ext cx="4585425" cy="369291"/>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FFFFFF"/>
              </a:buClr>
              <a:buSzPts val="2000"/>
              <a:tabLst/>
              <a:defRPr/>
            </a:pPr>
            <a:r>
              <a:rPr kumimoji="0" lang="en-US" b="1" i="0" u="none" strike="noStrike" kern="0" cap="none" spc="0" normalizeH="0" baseline="0" noProof="0">
                <a:ln>
                  <a:noFill/>
                </a:ln>
                <a:solidFill>
                  <a:srgbClr val="1B374C"/>
                </a:solidFill>
                <a:effectLst/>
                <a:uLnTx/>
                <a:uFillTx/>
                <a:latin typeface="Arial"/>
                <a:ea typeface="Arial"/>
                <a:cs typeface="Arial"/>
                <a:sym typeface="Arial"/>
              </a:rPr>
              <a:t>Properly Dispose of Household Waste</a:t>
            </a:r>
            <a:endParaRPr kumimoji="0" sz="1200" b="1" i="0" u="none" strike="noStrike" kern="0" cap="none" spc="0" normalizeH="0" baseline="0" noProof="0">
              <a:ln>
                <a:noFill/>
              </a:ln>
              <a:solidFill>
                <a:srgbClr val="1B374C"/>
              </a:solidFill>
              <a:effectLst/>
              <a:uLnTx/>
              <a:uFillTx/>
              <a:latin typeface="Arial"/>
              <a:ea typeface="Arial"/>
              <a:cs typeface="Arial"/>
              <a:sym typeface="Arial"/>
            </a:endParaRPr>
          </a:p>
        </p:txBody>
      </p:sp>
      <p:sp>
        <p:nvSpPr>
          <p:cNvPr id="15" name="Google Shape;332;p43">
            <a:extLst>
              <a:ext uri="{FF2B5EF4-FFF2-40B4-BE49-F238E27FC236}">
                <a16:creationId xmlns:a16="http://schemas.microsoft.com/office/drawing/2014/main" id="{7FFBD948-1FB1-49C4-A08E-37500000530C}"/>
              </a:ext>
            </a:extLst>
          </p:cNvPr>
          <p:cNvSpPr txBox="1"/>
          <p:nvPr/>
        </p:nvSpPr>
        <p:spPr>
          <a:xfrm>
            <a:off x="6650528" y="3181500"/>
            <a:ext cx="4083034" cy="369291"/>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FFFFFF"/>
              </a:buClr>
              <a:buSzPts val="2000"/>
              <a:tabLst/>
              <a:defRPr/>
            </a:pPr>
            <a:r>
              <a:rPr kumimoji="0" lang="en-US" b="1" i="0" u="none" strike="noStrike" kern="0" cap="none" spc="0" normalizeH="0" baseline="0" noProof="0">
                <a:ln>
                  <a:noFill/>
                </a:ln>
                <a:solidFill>
                  <a:srgbClr val="1B374C"/>
                </a:solidFill>
                <a:effectLst/>
                <a:uLnTx/>
                <a:uFillTx/>
                <a:latin typeface="Arial"/>
                <a:ea typeface="Arial"/>
                <a:cs typeface="Arial"/>
                <a:sym typeface="Arial"/>
              </a:rPr>
              <a:t>Minimize Energy Consumption</a:t>
            </a:r>
            <a:endParaRPr kumimoji="0" sz="1200" b="1" i="0" u="none" strike="noStrike" kern="0" cap="none" spc="0" normalizeH="0" baseline="0" noProof="0">
              <a:ln>
                <a:noFill/>
              </a:ln>
              <a:solidFill>
                <a:srgbClr val="1B374C"/>
              </a:solidFill>
              <a:effectLst/>
              <a:uLnTx/>
              <a:uFillTx/>
              <a:latin typeface="Arial"/>
              <a:ea typeface="Arial"/>
              <a:cs typeface="Arial"/>
              <a:sym typeface="Arial"/>
            </a:endParaRPr>
          </a:p>
        </p:txBody>
      </p:sp>
      <p:sp>
        <p:nvSpPr>
          <p:cNvPr id="16" name="Google Shape;333;p43">
            <a:extLst>
              <a:ext uri="{FF2B5EF4-FFF2-40B4-BE49-F238E27FC236}">
                <a16:creationId xmlns:a16="http://schemas.microsoft.com/office/drawing/2014/main" id="{0EB2F05B-04F7-10B6-AAF4-9CD9589281ED}"/>
              </a:ext>
            </a:extLst>
          </p:cNvPr>
          <p:cNvSpPr txBox="1"/>
          <p:nvPr/>
        </p:nvSpPr>
        <p:spPr>
          <a:xfrm>
            <a:off x="6650528" y="1102408"/>
            <a:ext cx="3529059" cy="369291"/>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FFFFFF"/>
              </a:buClr>
              <a:buSzPts val="2000"/>
              <a:tabLst/>
              <a:defRPr/>
            </a:pPr>
            <a:r>
              <a:rPr kumimoji="0" lang="en-US" b="1" i="0" u="none" strike="noStrike" kern="0" cap="none" spc="0" normalizeH="0" baseline="0" noProof="0">
                <a:ln>
                  <a:noFill/>
                </a:ln>
                <a:solidFill>
                  <a:srgbClr val="1B374C"/>
                </a:solidFill>
                <a:effectLst/>
                <a:uLnTx/>
                <a:uFillTx/>
                <a:latin typeface="Arial"/>
                <a:ea typeface="Arial"/>
                <a:cs typeface="Arial"/>
                <a:sym typeface="Arial"/>
              </a:rPr>
              <a:t>Minimize Single Use Items</a:t>
            </a:r>
            <a:endParaRPr kumimoji="0" sz="1200" b="1" i="0" u="none" strike="noStrike" kern="0" cap="none" spc="0" normalizeH="0" baseline="0" noProof="0">
              <a:ln>
                <a:noFill/>
              </a:ln>
              <a:solidFill>
                <a:srgbClr val="1B374C"/>
              </a:solidFill>
              <a:effectLst/>
              <a:uLnTx/>
              <a:uFillTx/>
              <a:latin typeface="Arial"/>
              <a:ea typeface="Arial"/>
              <a:cs typeface="Arial"/>
              <a:sym typeface="Arial"/>
            </a:endParaRPr>
          </a:p>
        </p:txBody>
      </p:sp>
      <p:sp>
        <p:nvSpPr>
          <p:cNvPr id="18" name="Google Shape;334;p43">
            <a:extLst>
              <a:ext uri="{FF2B5EF4-FFF2-40B4-BE49-F238E27FC236}">
                <a16:creationId xmlns:a16="http://schemas.microsoft.com/office/drawing/2014/main" id="{9D10630F-EC2A-782F-B6C7-387CE6E5E8CA}"/>
              </a:ext>
            </a:extLst>
          </p:cNvPr>
          <p:cNvSpPr txBox="1"/>
          <p:nvPr/>
        </p:nvSpPr>
        <p:spPr>
          <a:xfrm>
            <a:off x="6650528" y="2141954"/>
            <a:ext cx="2880409" cy="369291"/>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FFFFFF"/>
              </a:buClr>
              <a:buSzPts val="2000"/>
              <a:tabLst/>
              <a:defRPr/>
            </a:pPr>
            <a:r>
              <a:rPr kumimoji="0" lang="en-US" b="1" i="0" u="none" strike="noStrike" kern="0" cap="none" spc="0" normalizeH="0" baseline="0" noProof="0">
                <a:ln>
                  <a:noFill/>
                </a:ln>
                <a:solidFill>
                  <a:srgbClr val="1B374C"/>
                </a:solidFill>
                <a:effectLst/>
                <a:uLnTx/>
                <a:uFillTx/>
                <a:latin typeface="Arial"/>
                <a:ea typeface="Arial"/>
                <a:cs typeface="Arial"/>
                <a:sym typeface="Arial"/>
              </a:rPr>
              <a:t>Reuse Before Recycle</a:t>
            </a:r>
            <a:endParaRPr kumimoji="0" sz="1200" b="1" i="0" u="none" strike="noStrike" kern="0" cap="none" spc="0" normalizeH="0" baseline="0" noProof="0">
              <a:ln>
                <a:noFill/>
              </a:ln>
              <a:solidFill>
                <a:srgbClr val="1B374C"/>
              </a:solidFill>
              <a:effectLst/>
              <a:uLnTx/>
              <a:uFillTx/>
              <a:latin typeface="Arial"/>
              <a:ea typeface="Arial"/>
              <a:cs typeface="Arial"/>
              <a:sym typeface="Arial"/>
            </a:endParaRPr>
          </a:p>
        </p:txBody>
      </p:sp>
      <p:sp>
        <p:nvSpPr>
          <p:cNvPr id="19" name="Google Shape;335;p43">
            <a:extLst>
              <a:ext uri="{FF2B5EF4-FFF2-40B4-BE49-F238E27FC236}">
                <a16:creationId xmlns:a16="http://schemas.microsoft.com/office/drawing/2014/main" id="{A1E4B0DF-542C-E68E-DE79-BED289C6AE17}"/>
              </a:ext>
            </a:extLst>
          </p:cNvPr>
          <p:cNvSpPr txBox="1"/>
          <p:nvPr/>
        </p:nvSpPr>
        <p:spPr>
          <a:xfrm>
            <a:off x="6650528" y="3701273"/>
            <a:ext cx="5238652" cy="369291"/>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FFFFFF"/>
              </a:buClr>
              <a:buSzPts val="2000"/>
              <a:tabLst/>
              <a:defRPr/>
            </a:pPr>
            <a:r>
              <a:rPr kumimoji="0" lang="en-US" b="1" i="0" u="none" strike="noStrike" kern="0" cap="none" spc="0" normalizeH="0" baseline="0" noProof="0">
                <a:ln>
                  <a:noFill/>
                </a:ln>
                <a:solidFill>
                  <a:srgbClr val="1B374C"/>
                </a:solidFill>
                <a:effectLst/>
                <a:uLnTx/>
                <a:uFillTx/>
                <a:latin typeface="Arial"/>
                <a:ea typeface="Arial"/>
                <a:cs typeface="Arial"/>
                <a:sym typeface="Arial"/>
              </a:rPr>
              <a:t>Support Local Businesses &amp; Farmers Markets</a:t>
            </a:r>
            <a:endParaRPr kumimoji="0" sz="1200" b="1" i="0" u="none" strike="noStrike" kern="0" cap="none" spc="0" normalizeH="0" baseline="0" noProof="0">
              <a:ln>
                <a:noFill/>
              </a:ln>
              <a:solidFill>
                <a:srgbClr val="1B374C"/>
              </a:solidFill>
              <a:effectLst/>
              <a:uLnTx/>
              <a:uFillTx/>
              <a:latin typeface="Arial"/>
              <a:ea typeface="Arial"/>
              <a:cs typeface="Arial"/>
              <a:sym typeface="Arial"/>
            </a:endParaRPr>
          </a:p>
        </p:txBody>
      </p:sp>
      <p:sp>
        <p:nvSpPr>
          <p:cNvPr id="20" name="Google Shape;336;p43">
            <a:extLst>
              <a:ext uri="{FF2B5EF4-FFF2-40B4-BE49-F238E27FC236}">
                <a16:creationId xmlns:a16="http://schemas.microsoft.com/office/drawing/2014/main" id="{48C65ED2-E38B-88A3-04C6-36FA03A206B2}"/>
              </a:ext>
            </a:extLst>
          </p:cNvPr>
          <p:cNvSpPr txBox="1"/>
          <p:nvPr/>
        </p:nvSpPr>
        <p:spPr>
          <a:xfrm>
            <a:off x="6650527" y="2661727"/>
            <a:ext cx="4585425" cy="369291"/>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FFFFFF"/>
              </a:buClr>
              <a:buSzPts val="2000"/>
              <a:tabLst/>
              <a:defRPr/>
            </a:pPr>
            <a:r>
              <a:rPr kumimoji="0" lang="en-US" b="1" i="0" u="none" strike="noStrike" kern="0" cap="none" spc="0" normalizeH="0" baseline="0" noProof="0">
                <a:ln>
                  <a:noFill/>
                </a:ln>
                <a:solidFill>
                  <a:srgbClr val="1B374C"/>
                </a:solidFill>
                <a:effectLst/>
                <a:uLnTx/>
                <a:uFillTx/>
                <a:latin typeface="Arial"/>
                <a:ea typeface="Arial"/>
                <a:cs typeface="Arial"/>
                <a:sym typeface="Arial"/>
              </a:rPr>
              <a:t>Consider Alternative Transportation</a:t>
            </a:r>
            <a:endParaRPr kumimoji="0" sz="1200" b="1" i="0" u="none" strike="noStrike" kern="0" cap="none" spc="0" normalizeH="0" baseline="0" noProof="0">
              <a:ln>
                <a:noFill/>
              </a:ln>
              <a:solidFill>
                <a:srgbClr val="1B374C"/>
              </a:solidFill>
              <a:effectLst/>
              <a:uLnTx/>
              <a:uFillTx/>
              <a:latin typeface="Arial"/>
              <a:ea typeface="Arial"/>
              <a:cs typeface="Arial"/>
              <a:sym typeface="Arial"/>
            </a:endParaRPr>
          </a:p>
        </p:txBody>
      </p:sp>
      <p:sp>
        <p:nvSpPr>
          <p:cNvPr id="21" name="Google Shape;335;p43">
            <a:extLst>
              <a:ext uri="{FF2B5EF4-FFF2-40B4-BE49-F238E27FC236}">
                <a16:creationId xmlns:a16="http://schemas.microsoft.com/office/drawing/2014/main" id="{ADAAB150-FCA8-E95B-D311-7F6BEDEAF21F}"/>
              </a:ext>
            </a:extLst>
          </p:cNvPr>
          <p:cNvSpPr txBox="1"/>
          <p:nvPr/>
        </p:nvSpPr>
        <p:spPr>
          <a:xfrm>
            <a:off x="6650528" y="4221046"/>
            <a:ext cx="4321309" cy="369291"/>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FFFFFF"/>
              </a:buClr>
              <a:buSzPts val="2000"/>
              <a:tabLst/>
              <a:defRPr/>
            </a:pPr>
            <a:r>
              <a:rPr kumimoji="0" lang="en-US" b="1" i="0" u="none" strike="noStrike" kern="0" cap="none" spc="0" normalizeH="0" baseline="0" noProof="0">
                <a:ln>
                  <a:noFill/>
                </a:ln>
                <a:solidFill>
                  <a:srgbClr val="1B374C"/>
                </a:solidFill>
                <a:effectLst/>
                <a:uLnTx/>
                <a:uFillTx/>
                <a:latin typeface="Arial"/>
                <a:ea typeface="Arial"/>
                <a:cs typeface="Arial"/>
                <a:sym typeface="Arial"/>
              </a:rPr>
              <a:t>Consider the Impact of Your Pet</a:t>
            </a:r>
            <a:endParaRPr kumimoji="0" sz="1200" b="1" i="0" u="none" strike="noStrike" kern="0" cap="none" spc="0" normalizeH="0" baseline="0" noProof="0">
              <a:ln>
                <a:noFill/>
              </a:ln>
              <a:solidFill>
                <a:srgbClr val="1B374C"/>
              </a:solidFill>
              <a:effectLst/>
              <a:uLnTx/>
              <a:uFillTx/>
              <a:latin typeface="Arial"/>
              <a:ea typeface="Arial"/>
              <a:cs typeface="Arial"/>
              <a:sym typeface="Arial"/>
            </a:endParaRPr>
          </a:p>
        </p:txBody>
      </p:sp>
      <p:sp>
        <p:nvSpPr>
          <p:cNvPr id="22" name="Google Shape;335;p43">
            <a:extLst>
              <a:ext uri="{FF2B5EF4-FFF2-40B4-BE49-F238E27FC236}">
                <a16:creationId xmlns:a16="http://schemas.microsoft.com/office/drawing/2014/main" id="{491E0A30-1F68-AA77-7A2D-587CF4ECABBB}"/>
              </a:ext>
            </a:extLst>
          </p:cNvPr>
          <p:cNvSpPr txBox="1"/>
          <p:nvPr/>
        </p:nvSpPr>
        <p:spPr>
          <a:xfrm>
            <a:off x="6650528" y="4740819"/>
            <a:ext cx="4975062" cy="369291"/>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FFFFFF"/>
              </a:buClr>
              <a:buSzPts val="2000"/>
              <a:tabLst/>
              <a:defRPr/>
            </a:pPr>
            <a:r>
              <a:rPr kumimoji="0" lang="en-US" b="1" i="0" u="none" strike="noStrike" kern="0" cap="none" spc="0" normalizeH="0" baseline="0" noProof="0">
                <a:ln>
                  <a:noFill/>
                </a:ln>
                <a:solidFill>
                  <a:srgbClr val="1B374C"/>
                </a:solidFill>
                <a:effectLst/>
                <a:uLnTx/>
                <a:uFillTx/>
                <a:latin typeface="Arial"/>
                <a:ea typeface="Arial"/>
                <a:cs typeface="Arial"/>
                <a:sym typeface="Arial"/>
              </a:rPr>
              <a:t>Use Social Media to Educate, Not Degrade</a:t>
            </a:r>
            <a:endParaRPr kumimoji="0" sz="1200" b="1" i="0" u="none" strike="noStrike" kern="0" cap="none" spc="0" normalizeH="0" baseline="0" noProof="0">
              <a:ln>
                <a:noFill/>
              </a:ln>
              <a:solidFill>
                <a:srgbClr val="1B374C"/>
              </a:solidFill>
              <a:effectLst/>
              <a:uLnTx/>
              <a:uFillTx/>
              <a:latin typeface="Arial"/>
              <a:ea typeface="Arial"/>
              <a:cs typeface="Arial"/>
              <a:sym typeface="Arial"/>
            </a:endParaRPr>
          </a:p>
        </p:txBody>
      </p:sp>
      <p:sp>
        <p:nvSpPr>
          <p:cNvPr id="23" name="Google Shape;335;p43">
            <a:extLst>
              <a:ext uri="{FF2B5EF4-FFF2-40B4-BE49-F238E27FC236}">
                <a16:creationId xmlns:a16="http://schemas.microsoft.com/office/drawing/2014/main" id="{D4722507-2484-8E76-30D0-DDDFC15437C6}"/>
              </a:ext>
            </a:extLst>
          </p:cNvPr>
          <p:cNvSpPr txBox="1"/>
          <p:nvPr/>
        </p:nvSpPr>
        <p:spPr>
          <a:xfrm>
            <a:off x="6650528" y="5260590"/>
            <a:ext cx="3304753" cy="369291"/>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FFFFFF"/>
              </a:buClr>
              <a:buSzPts val="2000"/>
              <a:tabLst/>
              <a:defRPr/>
            </a:pPr>
            <a:r>
              <a:rPr kumimoji="0" lang="en-US" b="1" i="0" u="none" strike="noStrike" kern="0" cap="none" spc="0" normalizeH="0" baseline="0" noProof="0">
                <a:ln>
                  <a:noFill/>
                </a:ln>
                <a:solidFill>
                  <a:srgbClr val="1B374C"/>
                </a:solidFill>
                <a:effectLst/>
                <a:uLnTx/>
                <a:uFillTx/>
                <a:latin typeface="Arial"/>
                <a:ea typeface="Arial"/>
                <a:cs typeface="Arial"/>
                <a:sym typeface="Arial"/>
              </a:rPr>
              <a:t>Educate With Kindness</a:t>
            </a:r>
            <a:endParaRPr kumimoji="0" sz="1200" b="1" i="0" u="none" strike="noStrike" kern="0" cap="none" spc="0" normalizeH="0" baseline="0" noProof="0">
              <a:ln>
                <a:noFill/>
              </a:ln>
              <a:solidFill>
                <a:srgbClr val="1B374C"/>
              </a:solidFill>
              <a:effectLst/>
              <a:uLnTx/>
              <a:uFillTx/>
              <a:latin typeface="Arial"/>
              <a:ea typeface="Arial"/>
              <a:cs typeface="Arial"/>
              <a:sym typeface="Arial"/>
            </a:endParaRPr>
          </a:p>
        </p:txBody>
      </p:sp>
      <p:pic>
        <p:nvPicPr>
          <p:cNvPr id="28" name="Picture 27">
            <a:extLst>
              <a:ext uri="{FF2B5EF4-FFF2-40B4-BE49-F238E27FC236}">
                <a16:creationId xmlns:a16="http://schemas.microsoft.com/office/drawing/2014/main" id="{332927D1-2961-C610-BFFC-309242241B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741" y="638948"/>
            <a:ext cx="6458855" cy="4990933"/>
          </a:xfrm>
          <a:prstGeom prst="rect">
            <a:avLst/>
          </a:prstGeom>
        </p:spPr>
      </p:pic>
    </p:spTree>
    <p:extLst>
      <p:ext uri="{BB962C8B-B14F-4D97-AF65-F5344CB8AC3E}">
        <p14:creationId xmlns:p14="http://schemas.microsoft.com/office/powerpoint/2010/main" val="3283462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E304D"/>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CCCB83-2D58-BD28-E6DE-6A575F0F31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372" y="-4"/>
            <a:ext cx="12274193" cy="6047056"/>
          </a:xfrm>
          <a:prstGeom prst="rect">
            <a:avLst/>
          </a:prstGeom>
        </p:spPr>
      </p:pic>
      <p:sp>
        <p:nvSpPr>
          <p:cNvPr id="3" name="Rectangle 2">
            <a:extLst>
              <a:ext uri="{FF2B5EF4-FFF2-40B4-BE49-F238E27FC236}">
                <a16:creationId xmlns:a16="http://schemas.microsoft.com/office/drawing/2014/main" id="{B58E93B8-3C03-C5C8-3D74-A7B0A3158F26}"/>
              </a:ext>
            </a:extLst>
          </p:cNvPr>
          <p:cNvSpPr/>
          <p:nvPr/>
        </p:nvSpPr>
        <p:spPr>
          <a:xfrm>
            <a:off x="-326636" y="2643192"/>
            <a:ext cx="13073871" cy="3403864"/>
          </a:xfrm>
          <a:prstGeom prst="rect">
            <a:avLst/>
          </a:prstGeom>
          <a:gradFill>
            <a:gsLst>
              <a:gs pos="0">
                <a:schemeClr val="bg1">
                  <a:alpha val="0"/>
                </a:schemeClr>
              </a:gs>
              <a:gs pos="69000">
                <a:schemeClr val="tx1">
                  <a:lumMod val="95000"/>
                  <a:lumOff val="5000"/>
                  <a:alpha val="59064"/>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69DB152-7682-C91B-9568-B5BE49A0A8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9" name="TextBox 8">
            <a:extLst>
              <a:ext uri="{FF2B5EF4-FFF2-40B4-BE49-F238E27FC236}">
                <a16:creationId xmlns:a16="http://schemas.microsoft.com/office/drawing/2014/main" id="{DCBAB082-9161-A110-293A-BE172E6F8DA0}"/>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B2B8BCE6-E301-D5C6-8774-1D5669F17FB8}"/>
              </a:ext>
            </a:extLst>
          </p:cNvPr>
          <p:cNvSpPr txBox="1"/>
          <p:nvPr/>
        </p:nvSpPr>
        <p:spPr>
          <a:xfrm>
            <a:off x="3049601" y="4380407"/>
            <a:ext cx="6092799" cy="1202637"/>
          </a:xfrm>
          <a:prstGeom prst="rect">
            <a:avLst/>
          </a:prstGeom>
          <a:noFill/>
        </p:spPr>
        <p:txBody>
          <a:bodyPr wrap="square" rtlCol="0">
            <a:spAutoFit/>
          </a:bodyPr>
          <a:lstStyle/>
          <a:p>
            <a:pPr marL="0" marR="0" lvl="0" indent="0" algn="ctr" defTabSz="914400" rtl="0" eaLnBrk="1" fontAlgn="auto" latinLnBrk="0" hangingPunct="1">
              <a:lnSpc>
                <a:spcPct val="117999"/>
              </a:lnSpc>
              <a:spcBef>
                <a:spcPts val="0"/>
              </a:spcBef>
              <a:spcAft>
                <a:spcPts val="0"/>
              </a:spcAft>
              <a:buClr>
                <a:prstClr val="black"/>
              </a:buClr>
              <a:buSzPts val="1400"/>
              <a:buFont typeface="Arial"/>
              <a:buNone/>
              <a:tabLst/>
              <a:defRPr/>
            </a:pPr>
            <a:r>
              <a:rPr kumimoji="0" lang="en-US" sz="32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We love nature, yet we all have an impact. </a:t>
            </a:r>
          </a:p>
        </p:txBody>
      </p:sp>
    </p:spTree>
    <p:extLst>
      <p:ext uri="{BB962C8B-B14F-4D97-AF65-F5344CB8AC3E}">
        <p14:creationId xmlns:p14="http://schemas.microsoft.com/office/powerpoint/2010/main" val="3863567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90B3DE-115F-D4A0-0AB7-47EB1BE9F6F0}"/>
              </a:ext>
            </a:extLst>
          </p:cNvPr>
          <p:cNvPicPr>
            <a:picLocks noChangeAspect="1"/>
          </p:cNvPicPr>
          <p:nvPr/>
        </p:nvPicPr>
        <p:blipFill>
          <a:blip r:embed="rId3">
            <a:alphaModFix amt="11000"/>
          </a:blip>
          <a:stretch>
            <a:fillRect/>
          </a:stretch>
        </p:blipFill>
        <p:spPr>
          <a:xfrm>
            <a:off x="5500739" y="-723893"/>
            <a:ext cx="6775773" cy="7046803"/>
          </a:xfrm>
          <a:prstGeom prst="rect">
            <a:avLst/>
          </a:prstGeom>
        </p:spPr>
      </p:pic>
      <p:sp>
        <p:nvSpPr>
          <p:cNvPr id="2" name="Rectangle 1">
            <a:extLst>
              <a:ext uri="{FF2B5EF4-FFF2-40B4-BE49-F238E27FC236}">
                <a16:creationId xmlns:a16="http://schemas.microsoft.com/office/drawing/2014/main" id="{389FD343-C730-25AA-11C3-06B6A9C42309}"/>
              </a:ext>
            </a:extLst>
          </p:cNvPr>
          <p:cNvSpPr/>
          <p:nvPr/>
        </p:nvSpPr>
        <p:spPr>
          <a:xfrm>
            <a:off x="-51371" y="6047058"/>
            <a:ext cx="12274193" cy="81094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8F6BF76A-6C0E-921C-8D85-1E629971050E}"/>
              </a:ext>
            </a:extLst>
          </p:cNvPr>
          <p:cNvSpPr txBox="1"/>
          <p:nvPr/>
        </p:nvSpPr>
        <p:spPr>
          <a:xfrm>
            <a:off x="1233957" y="2501237"/>
            <a:ext cx="3746228"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300" normalizeH="0" baseline="0" noProof="0">
                <a:ln>
                  <a:noFill/>
                </a:ln>
                <a:solidFill>
                  <a:srgbClr val="0D2F4D"/>
                </a:solidFill>
                <a:effectLst/>
                <a:uLnTx/>
                <a:uFillTx/>
                <a:latin typeface="Arial Black" panose="020B0604020202020204" pitchFamily="34" charset="0"/>
                <a:ea typeface="+mn-ea"/>
                <a:cs typeface="Arial Black" panose="020B0604020202020204" pitchFamily="34" charset="0"/>
              </a:rPr>
              <a:t>HISTORY OF LEAVE NO TRACE</a:t>
            </a:r>
          </a:p>
        </p:txBody>
      </p:sp>
      <p:cxnSp>
        <p:nvCxnSpPr>
          <p:cNvPr id="7" name="Straight Connector 6">
            <a:extLst>
              <a:ext uri="{FF2B5EF4-FFF2-40B4-BE49-F238E27FC236}">
                <a16:creationId xmlns:a16="http://schemas.microsoft.com/office/drawing/2014/main" id="{D1560212-AEDF-6E2E-34A4-C64BDEF6C43E}"/>
              </a:ext>
            </a:extLst>
          </p:cNvPr>
          <p:cNvCxnSpPr>
            <a:cxnSpLocks/>
          </p:cNvCxnSpPr>
          <p:nvPr/>
        </p:nvCxnSpPr>
        <p:spPr>
          <a:xfrm flipV="1">
            <a:off x="1287647" y="4163230"/>
            <a:ext cx="3265303" cy="21686"/>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203A8C4-11BF-75F7-73DF-E36FA90D06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15" name="TextBox 14">
            <a:extLst>
              <a:ext uri="{FF2B5EF4-FFF2-40B4-BE49-F238E27FC236}">
                <a16:creationId xmlns:a16="http://schemas.microsoft.com/office/drawing/2014/main" id="{FA654844-C2BC-E99B-EE8A-2DD425D52DB1}"/>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3" name="Google Shape;378;p15">
            <a:extLst>
              <a:ext uri="{FF2B5EF4-FFF2-40B4-BE49-F238E27FC236}">
                <a16:creationId xmlns:a16="http://schemas.microsoft.com/office/drawing/2014/main" id="{89BAB1B8-B21B-89A0-8E31-0DF5373F4B2B}"/>
              </a:ext>
            </a:extLst>
          </p:cNvPr>
          <p:cNvSpPr txBox="1"/>
          <p:nvPr/>
        </p:nvSpPr>
        <p:spPr>
          <a:xfrm>
            <a:off x="7195959" y="480816"/>
            <a:ext cx="4553215" cy="523180"/>
          </a:xfrm>
          <a:prstGeom prst="rect">
            <a:avLst/>
          </a:prstGeom>
          <a:noFill/>
          <a:ln>
            <a:noFill/>
          </a:ln>
        </p:spPr>
        <p:txBody>
          <a:bodyPr spcFirstLastPara="1" wrap="square" lIns="91425" tIns="45700" rIns="91425" bIns="45700" anchor="t" anchorCtr="0">
            <a:spAutoFit/>
          </a:bodyPr>
          <a:lstStyle/>
          <a:p>
            <a:r>
              <a:rPr lang="en-US" sz="1400" b="0" i="0" u="none" strike="noStrike" cap="none">
                <a:solidFill>
                  <a:srgbClr val="1B374C"/>
                </a:solidFill>
                <a:latin typeface="Arial"/>
                <a:ea typeface="Arial"/>
                <a:cs typeface="Arial"/>
                <a:sym typeface="Arial"/>
              </a:rPr>
              <a:t>Originated in backcountry and wilderness areas</a:t>
            </a:r>
            <a:r>
              <a:rPr lang="en-US" sz="1400">
                <a:solidFill>
                  <a:srgbClr val="1B374C"/>
                </a:solidFill>
                <a:latin typeface="Arial"/>
                <a:ea typeface="Arial"/>
                <a:cs typeface="Arial"/>
                <a:sym typeface="Arial"/>
              </a:rPr>
              <a:t> during a rapid expansion of outdoor recreation</a:t>
            </a:r>
            <a:r>
              <a:rPr lang="en-US" sz="1400" b="0" i="0" u="none" strike="noStrike" cap="none">
                <a:solidFill>
                  <a:srgbClr val="1B374C"/>
                </a:solidFill>
                <a:latin typeface="Arial"/>
                <a:ea typeface="Arial"/>
                <a:cs typeface="Arial"/>
                <a:sym typeface="Arial"/>
              </a:rPr>
              <a:t>.</a:t>
            </a:r>
            <a:endParaRPr lang="en-US">
              <a:latin typeface="Arial"/>
              <a:cs typeface="Arial"/>
            </a:endParaRPr>
          </a:p>
        </p:txBody>
      </p:sp>
      <p:sp>
        <p:nvSpPr>
          <p:cNvPr id="13" name="Google Shape;383;p15">
            <a:extLst>
              <a:ext uri="{FF2B5EF4-FFF2-40B4-BE49-F238E27FC236}">
                <a16:creationId xmlns:a16="http://schemas.microsoft.com/office/drawing/2014/main" id="{BA8C9861-1DF3-5898-923F-44895B14B790}"/>
              </a:ext>
            </a:extLst>
          </p:cNvPr>
          <p:cNvSpPr txBox="1"/>
          <p:nvPr/>
        </p:nvSpPr>
        <p:spPr>
          <a:xfrm>
            <a:off x="6011974" y="1023968"/>
            <a:ext cx="16925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rgbClr val="009AD9"/>
                </a:solidFill>
                <a:latin typeface="Arial"/>
                <a:ea typeface="Arial"/>
                <a:cs typeface="Arial"/>
                <a:sym typeface="Arial"/>
              </a:rPr>
              <a:t>1970s</a:t>
            </a:r>
            <a:endParaRPr sz="1400" b="0" i="0" u="none" strike="noStrike" cap="none">
              <a:solidFill>
                <a:srgbClr val="009AD9"/>
              </a:solidFill>
              <a:latin typeface="Arial"/>
              <a:ea typeface="Arial"/>
              <a:cs typeface="Arial"/>
              <a:sym typeface="Arial"/>
            </a:endParaRPr>
          </a:p>
        </p:txBody>
      </p:sp>
      <p:sp>
        <p:nvSpPr>
          <p:cNvPr id="14" name="Google Shape;384;p15">
            <a:extLst>
              <a:ext uri="{FF2B5EF4-FFF2-40B4-BE49-F238E27FC236}">
                <a16:creationId xmlns:a16="http://schemas.microsoft.com/office/drawing/2014/main" id="{F1A50035-48E7-7E99-D81A-EA8AFF9F59D3}"/>
              </a:ext>
            </a:extLst>
          </p:cNvPr>
          <p:cNvSpPr txBox="1"/>
          <p:nvPr/>
        </p:nvSpPr>
        <p:spPr>
          <a:xfrm>
            <a:off x="7195959" y="1059580"/>
            <a:ext cx="4553215" cy="738623"/>
          </a:xfrm>
          <a:prstGeom prst="rect">
            <a:avLst/>
          </a:prstGeom>
          <a:noFill/>
          <a:ln>
            <a:noFill/>
          </a:ln>
        </p:spPr>
        <p:txBody>
          <a:bodyPr spcFirstLastPara="1" wrap="square" lIns="91425" tIns="45700" rIns="91425" bIns="45700" anchor="t" anchorCtr="0">
            <a:spAutoFit/>
          </a:bodyPr>
          <a:lstStyle/>
          <a:p>
            <a:r>
              <a:rPr lang="en-US" sz="1400" b="0" i="0" u="none" strike="noStrike" cap="none">
                <a:solidFill>
                  <a:srgbClr val="1B374C"/>
                </a:solidFill>
                <a:latin typeface="Arial"/>
                <a:ea typeface="Arial"/>
                <a:cs typeface="Arial"/>
                <a:sym typeface="Arial"/>
              </a:rPr>
              <a:t>Federal Land Managers developed basic Leave No Trace concepts. </a:t>
            </a:r>
            <a:r>
              <a:rPr lang="en-US" sz="1400">
                <a:solidFill>
                  <a:srgbClr val="1B374C"/>
                </a:solidFill>
                <a:latin typeface="Arial"/>
                <a:ea typeface="Arial"/>
                <a:cs typeface="Arial"/>
                <a:sym typeface="Arial"/>
              </a:rPr>
              <a:t>The </a:t>
            </a:r>
            <a:r>
              <a:rPr lang="en-US" sz="1400" b="0" i="0" u="none" strike="noStrike" cap="none">
                <a:solidFill>
                  <a:srgbClr val="1B374C"/>
                </a:solidFill>
                <a:latin typeface="Arial"/>
                <a:ea typeface="Arial"/>
                <a:cs typeface="Arial"/>
                <a:sym typeface="Arial"/>
              </a:rPr>
              <a:t>“No Trace” program </a:t>
            </a:r>
            <a:r>
              <a:rPr lang="en-US" sz="1400">
                <a:solidFill>
                  <a:srgbClr val="1B374C"/>
                </a:solidFill>
                <a:latin typeface="Arial"/>
                <a:ea typeface="Arial"/>
                <a:cs typeface="Arial"/>
                <a:sym typeface="Arial"/>
              </a:rPr>
              <a:t>is first </a:t>
            </a:r>
            <a:r>
              <a:rPr lang="en-US" sz="1400" b="0" i="0" u="none" strike="noStrike" cap="none">
                <a:solidFill>
                  <a:srgbClr val="1B374C"/>
                </a:solidFill>
                <a:latin typeface="Arial"/>
                <a:ea typeface="Arial"/>
                <a:cs typeface="Arial"/>
                <a:sym typeface="Arial"/>
              </a:rPr>
              <a:t>established.</a:t>
            </a:r>
            <a:endParaRPr lang="en-US">
              <a:latin typeface="Arial"/>
              <a:cs typeface="Arial"/>
            </a:endParaRPr>
          </a:p>
        </p:txBody>
      </p:sp>
      <p:sp>
        <p:nvSpPr>
          <p:cNvPr id="17" name="Google Shape;386;p15">
            <a:extLst>
              <a:ext uri="{FF2B5EF4-FFF2-40B4-BE49-F238E27FC236}">
                <a16:creationId xmlns:a16="http://schemas.microsoft.com/office/drawing/2014/main" id="{D136957A-A926-2B30-5CD7-8D2DA527793D}"/>
              </a:ext>
            </a:extLst>
          </p:cNvPr>
          <p:cNvSpPr txBox="1"/>
          <p:nvPr/>
        </p:nvSpPr>
        <p:spPr>
          <a:xfrm>
            <a:off x="6011974" y="1763380"/>
            <a:ext cx="16925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rgbClr val="009AD9"/>
                </a:solidFill>
                <a:latin typeface="Arial"/>
                <a:ea typeface="Arial"/>
                <a:cs typeface="Arial"/>
                <a:sym typeface="Arial"/>
              </a:rPr>
              <a:t>1980s</a:t>
            </a:r>
            <a:endParaRPr sz="1400" b="0" i="0" u="none" strike="noStrike" cap="none">
              <a:solidFill>
                <a:srgbClr val="009AD9"/>
              </a:solidFill>
              <a:latin typeface="Arial"/>
              <a:ea typeface="Arial"/>
              <a:cs typeface="Arial"/>
              <a:sym typeface="Arial"/>
            </a:endParaRPr>
          </a:p>
        </p:txBody>
      </p:sp>
      <p:sp>
        <p:nvSpPr>
          <p:cNvPr id="18" name="Google Shape;387;p15">
            <a:extLst>
              <a:ext uri="{FF2B5EF4-FFF2-40B4-BE49-F238E27FC236}">
                <a16:creationId xmlns:a16="http://schemas.microsoft.com/office/drawing/2014/main" id="{EB599DA7-A418-BA32-DDB2-486CC1AEF0DC}"/>
              </a:ext>
            </a:extLst>
          </p:cNvPr>
          <p:cNvSpPr txBox="1"/>
          <p:nvPr/>
        </p:nvSpPr>
        <p:spPr>
          <a:xfrm>
            <a:off x="7195959" y="1814143"/>
            <a:ext cx="4553215" cy="738623"/>
          </a:xfrm>
          <a:prstGeom prst="rect">
            <a:avLst/>
          </a:prstGeom>
          <a:noFill/>
          <a:ln>
            <a:noFill/>
          </a:ln>
        </p:spPr>
        <p:txBody>
          <a:bodyPr spcFirstLastPara="1" wrap="square" lIns="91425" tIns="45700" rIns="91425" bIns="45700" anchor="t" anchorCtr="0">
            <a:spAutoFit/>
          </a:bodyPr>
          <a:lstStyle/>
          <a:p>
            <a:pPr lvl="0" algn="l">
              <a:spcBef>
                <a:spcPts val="0"/>
              </a:spcBef>
              <a:spcAft>
                <a:spcPts val="0"/>
              </a:spcAft>
              <a:buNone/>
            </a:pPr>
            <a:r>
              <a:rPr lang="en-US" sz="1400" b="0" i="0">
                <a:solidFill>
                  <a:srgbClr val="242424"/>
                </a:solidFill>
                <a:effectLst/>
                <a:highlight>
                  <a:srgbClr val="FFFFFF"/>
                </a:highlight>
                <a:ea typeface="+mn-lt"/>
                <a:cs typeface="+mn-lt"/>
              </a:rPr>
              <a:t>The Foundation for the Leave No Trace program is built through a partnership between government land agencies and the National Outdoor Leadership School.</a:t>
            </a:r>
            <a:endParaRPr lang="en-US">
              <a:effectLst/>
              <a:highlight>
                <a:srgbClr val="FFFFFF"/>
              </a:highlight>
              <a:ea typeface="+mn-lt"/>
              <a:cs typeface="+mn-lt"/>
            </a:endParaRPr>
          </a:p>
        </p:txBody>
      </p:sp>
      <p:sp>
        <p:nvSpPr>
          <p:cNvPr id="20" name="Google Shape;389;p15">
            <a:extLst>
              <a:ext uri="{FF2B5EF4-FFF2-40B4-BE49-F238E27FC236}">
                <a16:creationId xmlns:a16="http://schemas.microsoft.com/office/drawing/2014/main" id="{ACD29297-AA88-E3FC-1D45-AB579367443F}"/>
              </a:ext>
            </a:extLst>
          </p:cNvPr>
          <p:cNvSpPr txBox="1"/>
          <p:nvPr/>
        </p:nvSpPr>
        <p:spPr>
          <a:xfrm>
            <a:off x="6011974" y="2663324"/>
            <a:ext cx="16925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rgbClr val="009AD9"/>
                </a:solidFill>
                <a:latin typeface="Arial"/>
                <a:ea typeface="Arial"/>
                <a:cs typeface="Arial"/>
                <a:sym typeface="Arial"/>
              </a:rPr>
              <a:t>1990s</a:t>
            </a:r>
            <a:endParaRPr sz="1400" b="0" i="0" u="none" strike="noStrike" cap="none">
              <a:solidFill>
                <a:srgbClr val="009AD9"/>
              </a:solidFill>
              <a:latin typeface="Arial"/>
              <a:ea typeface="Arial"/>
              <a:cs typeface="Arial"/>
              <a:sym typeface="Arial"/>
            </a:endParaRPr>
          </a:p>
        </p:txBody>
      </p:sp>
      <p:sp>
        <p:nvSpPr>
          <p:cNvPr id="21" name="Google Shape;390;p15">
            <a:extLst>
              <a:ext uri="{FF2B5EF4-FFF2-40B4-BE49-F238E27FC236}">
                <a16:creationId xmlns:a16="http://schemas.microsoft.com/office/drawing/2014/main" id="{336835A8-27A9-DFD0-D1E4-A9FF4FAE017D}"/>
              </a:ext>
            </a:extLst>
          </p:cNvPr>
          <p:cNvSpPr txBox="1"/>
          <p:nvPr/>
        </p:nvSpPr>
        <p:spPr>
          <a:xfrm>
            <a:off x="7195960" y="2709678"/>
            <a:ext cx="4284967" cy="523180"/>
          </a:xfrm>
          <a:prstGeom prst="rect">
            <a:avLst/>
          </a:prstGeom>
          <a:noFill/>
          <a:ln>
            <a:noFill/>
          </a:ln>
        </p:spPr>
        <p:txBody>
          <a:bodyPr spcFirstLastPara="1" wrap="square" lIns="91425" tIns="45700" rIns="91425" bIns="45700" anchor="t" anchorCtr="0">
            <a:spAutoFit/>
          </a:bodyPr>
          <a:lstStyle/>
          <a:p>
            <a:r>
              <a:rPr lang="en-US" sz="1400" b="0" i="0" u="none" strike="noStrike" cap="none">
                <a:solidFill>
                  <a:srgbClr val="1B374C"/>
                </a:solidFill>
                <a:latin typeface="Arial"/>
                <a:ea typeface="Arial"/>
                <a:cs typeface="Arial"/>
                <a:sym typeface="Arial"/>
              </a:rPr>
              <a:t>Independent Leave No Trace organization established</a:t>
            </a:r>
            <a:r>
              <a:rPr lang="en-US" sz="1400">
                <a:solidFill>
                  <a:srgbClr val="1B374C"/>
                </a:solidFill>
                <a:latin typeface="Arial"/>
                <a:ea typeface="Arial"/>
                <a:cs typeface="Arial"/>
                <a:sym typeface="Arial"/>
              </a:rPr>
              <a:t> as a nonprofit entity</a:t>
            </a:r>
            <a:r>
              <a:rPr lang="en-US" sz="1400" b="0" i="0" u="none" strike="noStrike" cap="none">
                <a:solidFill>
                  <a:srgbClr val="1B374C"/>
                </a:solidFill>
                <a:latin typeface="Arial"/>
                <a:ea typeface="Arial"/>
                <a:cs typeface="Arial"/>
                <a:sym typeface="Arial"/>
              </a:rPr>
              <a:t>.</a:t>
            </a:r>
            <a:endParaRPr lang="en-US">
              <a:latin typeface="Arial"/>
              <a:cs typeface="Arial"/>
              <a:sym typeface="Arial"/>
            </a:endParaRPr>
          </a:p>
        </p:txBody>
      </p:sp>
      <p:sp>
        <p:nvSpPr>
          <p:cNvPr id="23" name="Google Shape;393;p15">
            <a:extLst>
              <a:ext uri="{FF2B5EF4-FFF2-40B4-BE49-F238E27FC236}">
                <a16:creationId xmlns:a16="http://schemas.microsoft.com/office/drawing/2014/main" id="{123746D5-BE5A-D005-2273-BEDD281116AF}"/>
              </a:ext>
            </a:extLst>
          </p:cNvPr>
          <p:cNvSpPr txBox="1"/>
          <p:nvPr/>
        </p:nvSpPr>
        <p:spPr>
          <a:xfrm>
            <a:off x="7195959" y="3444877"/>
            <a:ext cx="4553214" cy="523180"/>
          </a:xfrm>
          <a:prstGeom prst="rect">
            <a:avLst/>
          </a:prstGeom>
          <a:noFill/>
          <a:ln>
            <a:noFill/>
          </a:ln>
        </p:spPr>
        <p:txBody>
          <a:bodyPr spcFirstLastPara="1" wrap="square" lIns="91425" tIns="45700" rIns="91425" bIns="45700" anchor="t" anchorCtr="0">
            <a:spAutoFit/>
          </a:bodyPr>
          <a:lstStyle/>
          <a:p>
            <a:r>
              <a:rPr lang="en-US" sz="1400" b="0" i="0" u="none" strike="noStrike" cap="none">
                <a:solidFill>
                  <a:srgbClr val="1B374C"/>
                </a:solidFill>
                <a:latin typeface="Arial"/>
                <a:ea typeface="Arial"/>
                <a:cs typeface="Arial"/>
                <a:sym typeface="Arial"/>
              </a:rPr>
              <a:t>Leave No Trace </a:t>
            </a:r>
            <a:r>
              <a:rPr lang="en-US" sz="1400">
                <a:solidFill>
                  <a:srgbClr val="1B374C"/>
                </a:solidFill>
                <a:latin typeface="Arial"/>
                <a:ea typeface="Arial"/>
                <a:cs typeface="Arial"/>
                <a:sym typeface="Arial"/>
              </a:rPr>
              <a:t>expands its </a:t>
            </a:r>
            <a:r>
              <a:rPr lang="en-US" sz="1400" b="0" i="0" u="none" strike="noStrike" cap="none">
                <a:solidFill>
                  <a:srgbClr val="1B374C"/>
                </a:solidFill>
                <a:latin typeface="Arial"/>
                <a:ea typeface="Arial"/>
                <a:cs typeface="Arial"/>
                <a:sym typeface="Arial"/>
              </a:rPr>
              <a:t>scope to address </a:t>
            </a:r>
            <a:r>
              <a:rPr lang="en-US" sz="1400">
                <a:solidFill>
                  <a:srgbClr val="1B374C"/>
                </a:solidFill>
                <a:latin typeface="Arial"/>
                <a:cs typeface="Arial"/>
              </a:rPr>
              <a:t>i</a:t>
            </a:r>
            <a:r>
              <a:rPr lang="en-US" sz="1400" b="0" i="0" u="none" strike="noStrike" cap="none">
                <a:solidFill>
                  <a:srgbClr val="1B374C"/>
                </a:solidFill>
                <a:latin typeface="Arial"/>
                <a:ea typeface="Arial"/>
                <a:cs typeface="Arial"/>
                <a:sym typeface="Arial"/>
              </a:rPr>
              <a:t>ssues in the </a:t>
            </a:r>
            <a:r>
              <a:rPr lang="en-US" sz="1400">
                <a:solidFill>
                  <a:srgbClr val="1B374C"/>
                </a:solidFill>
                <a:latin typeface="Arial"/>
                <a:ea typeface="Arial"/>
                <a:cs typeface="Arial"/>
                <a:sym typeface="Arial"/>
              </a:rPr>
              <a:t>backcountry</a:t>
            </a:r>
            <a:r>
              <a:rPr lang="en-US" sz="1400" b="0" i="0" u="none" strike="noStrike" cap="none">
                <a:solidFill>
                  <a:srgbClr val="1B374C"/>
                </a:solidFill>
                <a:latin typeface="Arial"/>
                <a:ea typeface="Arial"/>
                <a:cs typeface="Arial"/>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7"/>
                  </a:ext>
                </a:extLst>
              </a:rPr>
              <a:t>, </a:t>
            </a:r>
            <a:r>
              <a:rPr lang="en-US" sz="1400" err="1">
                <a:solidFill>
                  <a:srgbClr val="1B374C"/>
                </a:solidFill>
                <a:latin typeface="Arial"/>
                <a:ea typeface="Arial"/>
                <a:cs typeface="Arial"/>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7"/>
                  </a:ext>
                </a:extLst>
              </a:rPr>
              <a:t>frontcountry</a:t>
            </a:r>
            <a:r>
              <a:rPr lang="en-US" sz="1400">
                <a:solidFill>
                  <a:srgbClr val="1B374C"/>
                </a:solidFill>
                <a:latin typeface="Arial"/>
                <a:ea typeface="Arial"/>
                <a:cs typeface="Arial"/>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7"/>
                  </a:ext>
                </a:extLst>
              </a:rPr>
              <a:t> </a:t>
            </a:r>
            <a:r>
              <a:rPr lang="en-US" sz="1400" b="0" i="0" u="none" strike="noStrike" cap="none">
                <a:solidFill>
                  <a:srgbClr val="1B374C"/>
                </a:solidFill>
                <a:latin typeface="Arial"/>
                <a:ea typeface="Arial"/>
                <a:cs typeface="Arial"/>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7"/>
                  </a:ext>
                </a:extLst>
              </a:rPr>
              <a:t>and </a:t>
            </a:r>
            <a:r>
              <a:rPr lang="en-US" sz="1400">
                <a:solidFill>
                  <a:srgbClr val="1B374C"/>
                </a:solidFill>
                <a:latin typeface="Arial"/>
                <a:ea typeface="Arial"/>
                <a:cs typeface="Arial"/>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7"/>
                  </a:ext>
                </a:extLst>
              </a:rPr>
              <a:t>urban environments</a:t>
            </a:r>
            <a:endParaRPr lang="en-US" sz="1400">
              <a:solidFill>
                <a:srgbClr val="1B374C"/>
              </a:solidFill>
              <a:latin typeface="Arial"/>
              <a:cs typeface="Arial"/>
            </a:endParaRPr>
          </a:p>
        </p:txBody>
      </p:sp>
      <p:sp>
        <p:nvSpPr>
          <p:cNvPr id="24" name="Google Shape;394;p15">
            <a:extLst>
              <a:ext uri="{FF2B5EF4-FFF2-40B4-BE49-F238E27FC236}">
                <a16:creationId xmlns:a16="http://schemas.microsoft.com/office/drawing/2014/main" id="{BF5F7A39-DD92-98AB-C286-31D01C4015D6}"/>
              </a:ext>
            </a:extLst>
          </p:cNvPr>
          <p:cNvSpPr txBox="1"/>
          <p:nvPr/>
        </p:nvSpPr>
        <p:spPr>
          <a:xfrm>
            <a:off x="6011974" y="3387988"/>
            <a:ext cx="16925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rgbClr val="009AD9"/>
                </a:solidFill>
                <a:latin typeface="Arial"/>
                <a:ea typeface="Arial"/>
                <a:cs typeface="Arial"/>
                <a:sym typeface="Arial"/>
              </a:rPr>
              <a:t>2000s</a:t>
            </a:r>
            <a:endParaRPr sz="1400" b="0" i="0" u="none" strike="noStrike" cap="none">
              <a:solidFill>
                <a:srgbClr val="009AD9"/>
              </a:solidFill>
              <a:latin typeface="Arial"/>
              <a:ea typeface="Arial"/>
              <a:cs typeface="Arial"/>
              <a:sym typeface="Arial"/>
            </a:endParaRPr>
          </a:p>
        </p:txBody>
      </p:sp>
      <p:sp>
        <p:nvSpPr>
          <p:cNvPr id="26" name="Google Shape;396;p15">
            <a:extLst>
              <a:ext uri="{FF2B5EF4-FFF2-40B4-BE49-F238E27FC236}">
                <a16:creationId xmlns:a16="http://schemas.microsoft.com/office/drawing/2014/main" id="{FC8DC9BD-0C50-6970-1508-8EA51EE80953}"/>
              </a:ext>
            </a:extLst>
          </p:cNvPr>
          <p:cNvSpPr txBox="1"/>
          <p:nvPr/>
        </p:nvSpPr>
        <p:spPr>
          <a:xfrm>
            <a:off x="7195960" y="4324309"/>
            <a:ext cx="4553214" cy="1292621"/>
          </a:xfrm>
          <a:prstGeom prst="rect">
            <a:avLst/>
          </a:prstGeom>
          <a:noFill/>
          <a:ln>
            <a:noFill/>
          </a:ln>
        </p:spPr>
        <p:txBody>
          <a:bodyPr spcFirstLastPara="1" wrap="square" lIns="91425" tIns="45700" rIns="91425" bIns="45700" anchor="t" anchorCtr="0">
            <a:spAutoFit/>
          </a:bodyPr>
          <a:lstStyle/>
          <a:p>
            <a:r>
              <a:rPr lang="en-US" sz="1400" b="0" i="0" u="none" strike="noStrike" cap="none" dirty="0">
                <a:solidFill>
                  <a:srgbClr val="1B374C"/>
                </a:solidFill>
                <a:latin typeface="Arial"/>
                <a:ea typeface="Arial"/>
                <a:cs typeface="Arial"/>
                <a:sym typeface="Arial"/>
              </a:rPr>
              <a:t>The science of Leave No Trace </a:t>
            </a:r>
            <a:r>
              <a:rPr lang="en-US" sz="1400" dirty="0">
                <a:solidFill>
                  <a:srgbClr val="1B374C"/>
                </a:solidFill>
                <a:latin typeface="Arial"/>
                <a:ea typeface="Arial"/>
                <a:cs typeface="Arial"/>
                <a:sym typeface="Arial"/>
              </a:rPr>
              <a:t>grows into a distinct academic field </a:t>
            </a:r>
            <a:r>
              <a:rPr lang="en-US" sz="1400" b="0" i="0" u="none" strike="noStrike" cap="none" dirty="0">
                <a:solidFill>
                  <a:srgbClr val="1B374C"/>
                </a:solidFill>
                <a:latin typeface="Arial"/>
                <a:ea typeface="Arial"/>
                <a:cs typeface="Arial"/>
                <a:sym typeface="Arial"/>
              </a:rPr>
              <a:t>and new research partners are established.</a:t>
            </a:r>
            <a:endParaRPr lang="en-US" dirty="0">
              <a:latin typeface="Arial"/>
              <a:cs typeface="Arial"/>
              <a:sym typeface="Arial"/>
            </a:endParaRPr>
          </a:p>
          <a:p>
            <a:br>
              <a:rPr lang="en-US">
                <a:sym typeface="Arial"/>
              </a:rPr>
            </a:br>
            <a:endParaRPr lang="en-US"/>
          </a:p>
        </p:txBody>
      </p:sp>
      <p:sp>
        <p:nvSpPr>
          <p:cNvPr id="27" name="Google Shape;397;p15">
            <a:extLst>
              <a:ext uri="{FF2B5EF4-FFF2-40B4-BE49-F238E27FC236}">
                <a16:creationId xmlns:a16="http://schemas.microsoft.com/office/drawing/2014/main" id="{B076E2AE-53A7-AFBC-83F0-E406B5D4AEA7}"/>
              </a:ext>
            </a:extLst>
          </p:cNvPr>
          <p:cNvSpPr txBox="1"/>
          <p:nvPr/>
        </p:nvSpPr>
        <p:spPr>
          <a:xfrm>
            <a:off x="6011974" y="4271534"/>
            <a:ext cx="16925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rgbClr val="009AD9"/>
                </a:solidFill>
                <a:latin typeface="Arial"/>
                <a:ea typeface="Arial"/>
                <a:cs typeface="Arial"/>
                <a:sym typeface="Arial"/>
              </a:rPr>
              <a:t>2010s</a:t>
            </a:r>
            <a:endParaRPr sz="1400" b="0" i="0" u="none" strike="noStrike" cap="none">
              <a:solidFill>
                <a:srgbClr val="009AD9"/>
              </a:solidFill>
              <a:latin typeface="Arial"/>
              <a:ea typeface="Arial"/>
              <a:cs typeface="Arial"/>
              <a:sym typeface="Arial"/>
            </a:endParaRPr>
          </a:p>
        </p:txBody>
      </p:sp>
      <p:sp>
        <p:nvSpPr>
          <p:cNvPr id="30" name="Google Shape;383;p15">
            <a:extLst>
              <a:ext uri="{FF2B5EF4-FFF2-40B4-BE49-F238E27FC236}">
                <a16:creationId xmlns:a16="http://schemas.microsoft.com/office/drawing/2014/main" id="{CD0BDCD7-227B-649F-6A11-2BC426E1068A}"/>
              </a:ext>
            </a:extLst>
          </p:cNvPr>
          <p:cNvSpPr txBox="1"/>
          <p:nvPr/>
        </p:nvSpPr>
        <p:spPr>
          <a:xfrm>
            <a:off x="6011974" y="432519"/>
            <a:ext cx="16925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rgbClr val="009AD9"/>
                </a:solidFill>
                <a:latin typeface="Arial"/>
                <a:ea typeface="Arial"/>
                <a:cs typeface="Arial"/>
                <a:sym typeface="Arial"/>
              </a:rPr>
              <a:t>1960s</a:t>
            </a:r>
            <a:endParaRPr sz="1400" b="0" i="0" u="none" strike="noStrike" cap="none">
              <a:solidFill>
                <a:srgbClr val="009AD9"/>
              </a:solidFill>
              <a:latin typeface="Arial"/>
              <a:ea typeface="Arial"/>
              <a:cs typeface="Arial"/>
              <a:sym typeface="Arial"/>
            </a:endParaRPr>
          </a:p>
        </p:txBody>
      </p:sp>
      <p:sp>
        <p:nvSpPr>
          <p:cNvPr id="31" name="Google Shape;396;p15">
            <a:extLst>
              <a:ext uri="{FF2B5EF4-FFF2-40B4-BE49-F238E27FC236}">
                <a16:creationId xmlns:a16="http://schemas.microsoft.com/office/drawing/2014/main" id="{2CE544C8-E18B-1375-F500-5F5381B551B4}"/>
              </a:ext>
            </a:extLst>
          </p:cNvPr>
          <p:cNvSpPr txBox="1"/>
          <p:nvPr/>
        </p:nvSpPr>
        <p:spPr>
          <a:xfrm>
            <a:off x="7195960" y="5055761"/>
            <a:ext cx="4553214" cy="738623"/>
          </a:xfrm>
          <a:prstGeom prst="rect">
            <a:avLst/>
          </a:prstGeom>
          <a:noFill/>
          <a:ln>
            <a:noFill/>
          </a:ln>
        </p:spPr>
        <p:txBody>
          <a:bodyPr spcFirstLastPara="1" wrap="square" lIns="91425" tIns="45700" rIns="91425" bIns="45700" anchor="t" anchorCtr="0">
            <a:spAutoFit/>
          </a:bodyPr>
          <a:lstStyle/>
          <a:p>
            <a:r>
              <a:rPr lang="en-US" sz="1400" b="0" i="0">
                <a:solidFill>
                  <a:srgbClr val="242424"/>
                </a:solidFill>
                <a:effectLst/>
                <a:highlight>
                  <a:srgbClr val="FFFFFF"/>
                </a:highlight>
                <a:ea typeface="+mn-lt"/>
                <a:cs typeface="+mn-lt"/>
              </a:rPr>
              <a:t>New training tracks for both outdoor professionals and the general public </a:t>
            </a:r>
            <a:r>
              <a:rPr lang="en-US" sz="1400">
                <a:solidFill>
                  <a:srgbClr val="242424"/>
                </a:solidFill>
                <a:highlight>
                  <a:srgbClr val="FFFFFF"/>
                </a:highlight>
                <a:ea typeface="+mn-lt"/>
                <a:cs typeface="+mn-lt"/>
              </a:rPr>
              <a:t>are </a:t>
            </a:r>
            <a:r>
              <a:rPr lang="en-US" sz="1400" b="0" i="0">
                <a:solidFill>
                  <a:srgbClr val="242424"/>
                </a:solidFill>
                <a:effectLst/>
                <a:highlight>
                  <a:srgbClr val="FFFFFF"/>
                </a:highlight>
                <a:ea typeface="+mn-lt"/>
                <a:cs typeface="+mn-lt"/>
              </a:rPr>
              <a:t>introduced</a:t>
            </a:r>
            <a:r>
              <a:rPr lang="en-US" sz="1400">
                <a:solidFill>
                  <a:srgbClr val="242424"/>
                </a:solidFill>
                <a:highlight>
                  <a:srgbClr val="FFFFFF"/>
                </a:highlight>
                <a:ea typeface="+mn-lt"/>
                <a:cs typeface="+mn-lt"/>
              </a:rPr>
              <a:t>,</a:t>
            </a:r>
            <a:r>
              <a:rPr lang="en-US" sz="1400" b="0" i="0">
                <a:solidFill>
                  <a:srgbClr val="242424"/>
                </a:solidFill>
                <a:effectLst/>
                <a:highlight>
                  <a:srgbClr val="FFFFFF"/>
                </a:highlight>
                <a:ea typeface="+mn-lt"/>
                <a:cs typeface="+mn-lt"/>
              </a:rPr>
              <a:t> and the international program </a:t>
            </a:r>
            <a:r>
              <a:rPr lang="en-US" sz="1400">
                <a:solidFill>
                  <a:srgbClr val="242424"/>
                </a:solidFill>
                <a:highlight>
                  <a:srgbClr val="FFFFFF"/>
                </a:highlight>
                <a:ea typeface="+mn-lt"/>
                <a:cs typeface="+mn-lt"/>
              </a:rPr>
              <a:t>expands around the globe</a:t>
            </a:r>
            <a:r>
              <a:rPr lang="en-US" sz="1400" b="0" i="0">
                <a:solidFill>
                  <a:srgbClr val="242424"/>
                </a:solidFill>
                <a:effectLst/>
                <a:highlight>
                  <a:srgbClr val="FFFFFF"/>
                </a:highlight>
                <a:ea typeface="+mn-lt"/>
                <a:cs typeface="+mn-lt"/>
              </a:rPr>
              <a:t>.</a:t>
            </a:r>
            <a:endParaRPr lang="en-US"/>
          </a:p>
        </p:txBody>
      </p:sp>
      <p:sp>
        <p:nvSpPr>
          <p:cNvPr id="32" name="Google Shape;397;p15">
            <a:extLst>
              <a:ext uri="{FF2B5EF4-FFF2-40B4-BE49-F238E27FC236}">
                <a16:creationId xmlns:a16="http://schemas.microsoft.com/office/drawing/2014/main" id="{7F56D68F-29EF-CEEA-A72A-8EBB5ABEB28F}"/>
              </a:ext>
            </a:extLst>
          </p:cNvPr>
          <p:cNvSpPr txBox="1"/>
          <p:nvPr/>
        </p:nvSpPr>
        <p:spPr>
          <a:xfrm>
            <a:off x="6011974" y="5010945"/>
            <a:ext cx="16925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rgbClr val="009AD9"/>
                </a:solidFill>
                <a:latin typeface="Arial"/>
                <a:ea typeface="Arial"/>
                <a:cs typeface="Arial"/>
                <a:sym typeface="Arial"/>
              </a:rPr>
              <a:t>2020s</a:t>
            </a:r>
            <a:endParaRPr sz="1400" b="0" i="0" u="none" strike="noStrike" cap="none">
              <a:solidFill>
                <a:srgbClr val="009AD9"/>
              </a:solidFill>
              <a:latin typeface="Arial"/>
              <a:ea typeface="Arial"/>
              <a:cs typeface="Arial"/>
              <a:sym typeface="Arial"/>
            </a:endParaRPr>
          </a:p>
        </p:txBody>
      </p:sp>
      <p:cxnSp>
        <p:nvCxnSpPr>
          <p:cNvPr id="34" name="Straight Connector 33">
            <a:extLst>
              <a:ext uri="{FF2B5EF4-FFF2-40B4-BE49-F238E27FC236}">
                <a16:creationId xmlns:a16="http://schemas.microsoft.com/office/drawing/2014/main" id="{5FFBDCF2-9F88-0116-F625-983CB4722F31}"/>
              </a:ext>
            </a:extLst>
          </p:cNvPr>
          <p:cNvCxnSpPr/>
          <p:nvPr/>
        </p:nvCxnSpPr>
        <p:spPr>
          <a:xfrm>
            <a:off x="6142603" y="476763"/>
            <a:ext cx="5493912" cy="0"/>
          </a:xfrm>
          <a:prstGeom prst="line">
            <a:avLst/>
          </a:prstGeom>
          <a:ln w="12700">
            <a:solidFill>
              <a:srgbClr val="009AD9"/>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2ECC7DE-DA84-5B38-BED4-9F035138BC11}"/>
              </a:ext>
            </a:extLst>
          </p:cNvPr>
          <p:cNvCxnSpPr/>
          <p:nvPr/>
        </p:nvCxnSpPr>
        <p:spPr>
          <a:xfrm>
            <a:off x="6142603" y="1062134"/>
            <a:ext cx="5493912" cy="0"/>
          </a:xfrm>
          <a:prstGeom prst="line">
            <a:avLst/>
          </a:prstGeom>
          <a:ln w="12700">
            <a:solidFill>
              <a:srgbClr val="009AD9"/>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A7913037-FEB8-0E3B-3AC7-E7A61F1C651D}"/>
              </a:ext>
            </a:extLst>
          </p:cNvPr>
          <p:cNvCxnSpPr/>
          <p:nvPr/>
        </p:nvCxnSpPr>
        <p:spPr>
          <a:xfrm>
            <a:off x="6142603" y="1810216"/>
            <a:ext cx="5493912" cy="0"/>
          </a:xfrm>
          <a:prstGeom prst="line">
            <a:avLst/>
          </a:prstGeom>
          <a:ln w="12700">
            <a:solidFill>
              <a:srgbClr val="009AD9"/>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C512550C-AE7B-C253-88A3-4B2E13E32724}"/>
              </a:ext>
            </a:extLst>
          </p:cNvPr>
          <p:cNvCxnSpPr/>
          <p:nvPr/>
        </p:nvCxnSpPr>
        <p:spPr>
          <a:xfrm>
            <a:off x="6142603" y="2689334"/>
            <a:ext cx="5493912" cy="0"/>
          </a:xfrm>
          <a:prstGeom prst="line">
            <a:avLst/>
          </a:prstGeom>
          <a:ln w="12700">
            <a:solidFill>
              <a:srgbClr val="009AD9"/>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1AC34016-245C-7648-F7F7-FA97C200A138}"/>
              </a:ext>
            </a:extLst>
          </p:cNvPr>
          <p:cNvCxnSpPr/>
          <p:nvPr/>
        </p:nvCxnSpPr>
        <p:spPr>
          <a:xfrm>
            <a:off x="6142603" y="3437416"/>
            <a:ext cx="5493912" cy="0"/>
          </a:xfrm>
          <a:prstGeom prst="line">
            <a:avLst/>
          </a:prstGeom>
          <a:ln w="12700">
            <a:solidFill>
              <a:srgbClr val="009AD9"/>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EAAB0BB7-9EDE-7998-0490-4DD95547DCB7}"/>
              </a:ext>
            </a:extLst>
          </p:cNvPr>
          <p:cNvCxnSpPr/>
          <p:nvPr/>
        </p:nvCxnSpPr>
        <p:spPr>
          <a:xfrm>
            <a:off x="6142603" y="4314884"/>
            <a:ext cx="5493912" cy="0"/>
          </a:xfrm>
          <a:prstGeom prst="line">
            <a:avLst/>
          </a:prstGeom>
          <a:ln w="12700">
            <a:solidFill>
              <a:srgbClr val="009AD9"/>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A7EC722-7656-FA96-5B70-12E7F3364F42}"/>
              </a:ext>
            </a:extLst>
          </p:cNvPr>
          <p:cNvCxnSpPr/>
          <p:nvPr/>
        </p:nvCxnSpPr>
        <p:spPr>
          <a:xfrm>
            <a:off x="6142603" y="5062965"/>
            <a:ext cx="5493912" cy="0"/>
          </a:xfrm>
          <a:prstGeom prst="line">
            <a:avLst/>
          </a:prstGeom>
          <a:ln w="12700">
            <a:solidFill>
              <a:srgbClr val="009AD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6219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9AD9"/>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54A7319-3996-FF79-79B5-F97BB6E0FB1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63449" y="-67761"/>
            <a:ext cx="12618666" cy="5919246"/>
          </a:xfrm>
          <a:prstGeom prst="rect">
            <a:avLst/>
          </a:prstGeom>
        </p:spPr>
      </p:pic>
      <p:cxnSp>
        <p:nvCxnSpPr>
          <p:cNvPr id="7" name="Straight Connector 6">
            <a:extLst>
              <a:ext uri="{FF2B5EF4-FFF2-40B4-BE49-F238E27FC236}">
                <a16:creationId xmlns:a16="http://schemas.microsoft.com/office/drawing/2014/main" id="{00BBF125-D703-4183-FB34-FBB47B53DC66}"/>
              </a:ext>
            </a:extLst>
          </p:cNvPr>
          <p:cNvCxnSpPr>
            <a:cxnSpLocks/>
          </p:cNvCxnSpPr>
          <p:nvPr/>
        </p:nvCxnSpPr>
        <p:spPr>
          <a:xfrm>
            <a:off x="-51371" y="5855034"/>
            <a:ext cx="12274193" cy="0"/>
          </a:xfrm>
          <a:prstGeom prst="line">
            <a:avLst/>
          </a:prstGeom>
          <a:ln w="9525">
            <a:solidFill>
              <a:srgbClr val="00B0F0"/>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969DB152-7682-C91B-9568-B5BE49A0A8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461" y="6074481"/>
            <a:ext cx="1777282" cy="487483"/>
          </a:xfrm>
          <a:prstGeom prst="rect">
            <a:avLst/>
          </a:prstGeom>
        </p:spPr>
      </p:pic>
      <p:sp>
        <p:nvSpPr>
          <p:cNvPr id="9" name="TextBox 8">
            <a:extLst>
              <a:ext uri="{FF2B5EF4-FFF2-40B4-BE49-F238E27FC236}">
                <a16:creationId xmlns:a16="http://schemas.microsoft.com/office/drawing/2014/main" id="{DCBAB082-9161-A110-293A-BE172E6F8DA0}"/>
              </a:ext>
            </a:extLst>
          </p:cNvPr>
          <p:cNvSpPr txBox="1"/>
          <p:nvPr/>
        </p:nvSpPr>
        <p:spPr>
          <a:xfrm>
            <a:off x="6717323" y="6226139"/>
            <a:ext cx="521519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11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11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2024</a:t>
            </a:r>
            <a:endParaRPr kumimoji="0" lang="en-US" sz="1100" b="1"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D23AF8F9-0E5B-AE1E-2D9F-9E2A8A136812}"/>
              </a:ext>
            </a:extLst>
          </p:cNvPr>
          <p:cNvCxnSpPr>
            <a:cxnSpLocks/>
          </p:cNvCxnSpPr>
          <p:nvPr/>
        </p:nvCxnSpPr>
        <p:spPr>
          <a:xfrm>
            <a:off x="7099705" y="5855034"/>
            <a:ext cx="5123117"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5E0DD9EB-B5A0-EBCA-C6EF-DA0E72965B7D}"/>
              </a:ext>
            </a:extLst>
          </p:cNvPr>
          <p:cNvSpPr/>
          <p:nvPr/>
        </p:nvSpPr>
        <p:spPr>
          <a:xfrm>
            <a:off x="5588160" y="3812765"/>
            <a:ext cx="6368368" cy="1741714"/>
          </a:xfrm>
          <a:prstGeom prst="rect">
            <a:avLst/>
          </a:prstGeom>
          <a:solidFill>
            <a:schemeClr val="tx1">
              <a:lumMod val="85000"/>
              <a:lumOff val="15000"/>
              <a:alpha val="597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E432414-C383-39AF-ABF8-B9AC11423863}"/>
              </a:ext>
            </a:extLst>
          </p:cNvPr>
          <p:cNvSpPr txBox="1"/>
          <p:nvPr/>
        </p:nvSpPr>
        <p:spPr>
          <a:xfrm>
            <a:off x="7308291" y="4003269"/>
            <a:ext cx="4988871" cy="1323439"/>
          </a:xfrm>
          <a:prstGeom prst="rect">
            <a:avLst/>
          </a:prstGeom>
          <a:noFill/>
        </p:spPr>
        <p:txBody>
          <a:bodyPr wrap="square" rtlCol="0" anchor="b">
            <a:spAutoFit/>
          </a:bodyPr>
          <a:lstStyle/>
          <a:p>
            <a:pPr>
              <a:buClr>
                <a:prstClr val="black"/>
              </a:buClr>
              <a:buSzPts val="1400"/>
            </a:pPr>
            <a:r>
              <a:rPr kumimoji="0" lang="en-US" sz="4000" b="1" i="0" u="none" strike="noStrike" kern="1200" cap="none" spc="60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LEAVE NO TRACE TODAY</a:t>
            </a:r>
            <a:endParaRPr kumimoji="0" lang="en-US" sz="1200" b="1" i="0" u="none" strike="noStrike" kern="1200" cap="none" spc="60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64F61D9B-52F4-D133-4E50-D56529B3BC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35984" y="4017513"/>
            <a:ext cx="1375181" cy="1375181"/>
          </a:xfrm>
          <a:prstGeom prst="rect">
            <a:avLst/>
          </a:prstGeom>
        </p:spPr>
      </p:pic>
    </p:spTree>
    <p:extLst>
      <p:ext uri="{BB962C8B-B14F-4D97-AF65-F5344CB8AC3E}">
        <p14:creationId xmlns:p14="http://schemas.microsoft.com/office/powerpoint/2010/main" val="1285050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9AD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B62377-0B7C-6E4A-891C-50513C578B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371" y="-1037488"/>
            <a:ext cx="12294000" cy="6910108"/>
          </a:xfrm>
          <a:prstGeom prst="rect">
            <a:avLst/>
          </a:prstGeom>
        </p:spPr>
      </p:pic>
      <p:pic>
        <p:nvPicPr>
          <p:cNvPr id="8" name="Picture 7">
            <a:extLst>
              <a:ext uri="{FF2B5EF4-FFF2-40B4-BE49-F238E27FC236}">
                <a16:creationId xmlns:a16="http://schemas.microsoft.com/office/drawing/2014/main" id="{969DB152-7682-C91B-9568-B5BE49A0A8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461" y="6074481"/>
            <a:ext cx="1777282" cy="487483"/>
          </a:xfrm>
          <a:prstGeom prst="rect">
            <a:avLst/>
          </a:prstGeom>
        </p:spPr>
      </p:pic>
      <p:sp>
        <p:nvSpPr>
          <p:cNvPr id="9" name="TextBox 8">
            <a:extLst>
              <a:ext uri="{FF2B5EF4-FFF2-40B4-BE49-F238E27FC236}">
                <a16:creationId xmlns:a16="http://schemas.microsoft.com/office/drawing/2014/main" id="{DCBAB082-9161-A110-293A-BE172E6F8DA0}"/>
              </a:ext>
            </a:extLst>
          </p:cNvPr>
          <p:cNvSpPr txBox="1"/>
          <p:nvPr/>
        </p:nvSpPr>
        <p:spPr>
          <a:xfrm>
            <a:off x="6717323" y="6226139"/>
            <a:ext cx="521519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11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11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2024</a:t>
            </a:r>
            <a:endParaRPr kumimoji="0" lang="en-US" sz="1100" b="1"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D23AF8F9-0E5B-AE1E-2D9F-9E2A8A136812}"/>
              </a:ext>
            </a:extLst>
          </p:cNvPr>
          <p:cNvCxnSpPr>
            <a:cxnSpLocks/>
          </p:cNvCxnSpPr>
          <p:nvPr/>
        </p:nvCxnSpPr>
        <p:spPr>
          <a:xfrm>
            <a:off x="7099705" y="5855034"/>
            <a:ext cx="5123117"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39C491CB-10E0-F509-F04F-0C4E50CED135}"/>
              </a:ext>
            </a:extLst>
          </p:cNvPr>
          <p:cNvCxnSpPr>
            <a:cxnSpLocks/>
          </p:cNvCxnSpPr>
          <p:nvPr/>
        </p:nvCxnSpPr>
        <p:spPr>
          <a:xfrm>
            <a:off x="7099705" y="5855034"/>
            <a:ext cx="5123117"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18907218-6129-DE4D-0BEF-1E635858B66F}"/>
              </a:ext>
            </a:extLst>
          </p:cNvPr>
          <p:cNvSpPr/>
          <p:nvPr/>
        </p:nvSpPr>
        <p:spPr>
          <a:xfrm>
            <a:off x="5283201" y="3798251"/>
            <a:ext cx="6676572" cy="1741714"/>
          </a:xfrm>
          <a:prstGeom prst="rect">
            <a:avLst/>
          </a:prstGeom>
          <a:solidFill>
            <a:schemeClr val="tx1">
              <a:lumMod val="85000"/>
              <a:lumOff val="15000"/>
              <a:alpha val="597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7C4373A0-5AB2-C630-882E-2E22F8FB90FB}"/>
              </a:ext>
            </a:extLst>
          </p:cNvPr>
          <p:cNvCxnSpPr>
            <a:cxnSpLocks/>
          </p:cNvCxnSpPr>
          <p:nvPr/>
        </p:nvCxnSpPr>
        <p:spPr>
          <a:xfrm>
            <a:off x="-51371" y="5855034"/>
            <a:ext cx="12274193" cy="0"/>
          </a:xfrm>
          <a:prstGeom prst="line">
            <a:avLst/>
          </a:prstGeom>
          <a:ln w="9525">
            <a:solidFill>
              <a:srgbClr val="00B0F0"/>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E0D9F90-F3FC-54D7-E66A-3CB8CA94FE50}"/>
              </a:ext>
            </a:extLst>
          </p:cNvPr>
          <p:cNvSpPr txBox="1"/>
          <p:nvPr/>
        </p:nvSpPr>
        <p:spPr>
          <a:xfrm>
            <a:off x="7028591" y="3927199"/>
            <a:ext cx="5771383" cy="1384995"/>
          </a:xfrm>
          <a:prstGeom prst="rect">
            <a:avLst/>
          </a:prstGeom>
          <a:noFill/>
        </p:spPr>
        <p:txBody>
          <a:bodyPr wrap="square" rtlCol="0" anchor="b">
            <a:spAutoFit/>
          </a:bodyPr>
          <a:lstStyle/>
          <a:p>
            <a:pPr>
              <a:buClr>
                <a:prstClr val="black"/>
              </a:buClr>
              <a:buSzPts val="1400"/>
            </a:pPr>
            <a:r>
              <a:rPr kumimoji="0" lang="en-US" sz="2800" b="1" i="0" u="none" strike="noStrike" kern="1200" cap="none" spc="60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COMMITMENT TO DIVERSITY, EQUITY AND INCLUSION</a:t>
            </a:r>
            <a:endParaRPr kumimoji="0" lang="en-US" sz="1000" b="1" i="0" u="none" strike="noStrike" kern="1200" cap="none" spc="60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955A4ADE-E5E5-93D9-96CD-3F183DF0DD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92184" y="3988756"/>
            <a:ext cx="1389693" cy="1389693"/>
          </a:xfrm>
          <a:prstGeom prst="rect">
            <a:avLst/>
          </a:prstGeom>
        </p:spPr>
      </p:pic>
    </p:spTree>
    <p:extLst>
      <p:ext uri="{BB962C8B-B14F-4D97-AF65-F5344CB8AC3E}">
        <p14:creationId xmlns:p14="http://schemas.microsoft.com/office/powerpoint/2010/main" val="888222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E304D"/>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9DB152-7682-C91B-9568-B5BE49A0A8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837AF0D-8ABF-2244-61ED-A31D7FE445E5}"/>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EEC2AED3-8D60-B579-6646-2DAEE319368D}"/>
              </a:ext>
            </a:extLst>
          </p:cNvPr>
          <p:cNvSpPr txBox="1"/>
          <p:nvPr/>
        </p:nvSpPr>
        <p:spPr>
          <a:xfrm>
            <a:off x="1488471" y="4511229"/>
            <a:ext cx="55643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POWER OF </a:t>
            </a:r>
            <a:r>
              <a:rPr lang="en-US" sz="2400" b="1">
                <a:solidFill>
                  <a:prstClr val="white"/>
                </a:solidFill>
                <a:latin typeface="Arial" panose="020B0604020202020204" pitchFamily="34" charset="0"/>
                <a:cs typeface="Arial" panose="020B0604020202020204" pitchFamily="34" charset="0"/>
              </a:rPr>
              <a:t>PEOPLE</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C271CFE1-C8BB-CB83-E51B-DF072DFDCC3D}"/>
              </a:ext>
            </a:extLst>
          </p:cNvPr>
          <p:cNvSpPr txBox="1"/>
          <p:nvPr/>
        </p:nvSpPr>
        <p:spPr>
          <a:xfrm>
            <a:off x="2083055" y="4915305"/>
            <a:ext cx="4375200" cy="759182"/>
          </a:xfrm>
          <a:prstGeom prst="rect">
            <a:avLst/>
          </a:prstGeom>
          <a:noFill/>
        </p:spPr>
        <p:txBody>
          <a:bodyPr wrap="square" rtlCol="0">
            <a:spAutoFit/>
          </a:bodyPr>
          <a:lstStyle/>
          <a:p>
            <a:pPr marL="0" marR="0" lvl="0" indent="0" algn="ctr" defTabSz="914400" rtl="0" eaLnBrk="1" fontAlgn="auto" latinLnBrk="0" hangingPunct="1">
              <a:lnSpc>
                <a:spcPts val="2620"/>
              </a:lnSpc>
              <a:spcBef>
                <a:spcPts val="0"/>
              </a:spcBef>
              <a:spcAft>
                <a:spcPts val="0"/>
              </a:spcAft>
              <a:buClr>
                <a:prstClr val="black"/>
              </a:buClr>
              <a:buSzPts val="1400"/>
              <a:buFont typeface="Arial"/>
              <a:buNone/>
              <a:tabLst/>
              <a:defRPr/>
            </a:pPr>
            <a:r>
              <a:rPr kumimoji="0" lang="en-US" sz="2400" b="0" i="1"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Members, Instructors, State Advocates and Volunteers</a:t>
            </a:r>
          </a:p>
        </p:txBody>
      </p:sp>
      <p:sp>
        <p:nvSpPr>
          <p:cNvPr id="6" name="Rectangle 5">
            <a:extLst>
              <a:ext uri="{FF2B5EF4-FFF2-40B4-BE49-F238E27FC236}">
                <a16:creationId xmlns:a16="http://schemas.microsoft.com/office/drawing/2014/main" id="{162F110F-F59B-E66A-BD77-BAAD746994BD}"/>
              </a:ext>
            </a:extLst>
          </p:cNvPr>
          <p:cNvSpPr/>
          <p:nvPr/>
        </p:nvSpPr>
        <p:spPr>
          <a:xfrm>
            <a:off x="7837714" y="0"/>
            <a:ext cx="4385108" cy="60470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5" name="Picture 14">
            <a:extLst>
              <a:ext uri="{FF2B5EF4-FFF2-40B4-BE49-F238E27FC236}">
                <a16:creationId xmlns:a16="http://schemas.microsoft.com/office/drawing/2014/main" id="{E16755A9-222E-6240-CBB4-1DF273AF19A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2464791" y="570246"/>
            <a:ext cx="3741409" cy="3736483"/>
          </a:xfrm>
          <a:prstGeom prst="ellipse">
            <a:avLst/>
          </a:prstGeom>
          <a:ln w="12700">
            <a:solidFill>
              <a:srgbClr val="00B0F0"/>
            </a:solidFill>
          </a:ln>
        </p:spPr>
      </p:pic>
      <p:pic>
        <p:nvPicPr>
          <p:cNvPr id="17" name="Picture 16">
            <a:extLst>
              <a:ext uri="{FF2B5EF4-FFF2-40B4-BE49-F238E27FC236}">
                <a16:creationId xmlns:a16="http://schemas.microsoft.com/office/drawing/2014/main" id="{1B833605-B45E-E1E3-C013-A8F899D2F955}"/>
              </a:ext>
            </a:extLst>
          </p:cNvPr>
          <p:cNvPicPr>
            <a:picLocks noChangeAspect="1"/>
          </p:cNvPicPr>
          <p:nvPr/>
        </p:nvPicPr>
        <p:blipFill>
          <a:blip r:embed="rId5"/>
          <a:stretch>
            <a:fillRect/>
          </a:stretch>
        </p:blipFill>
        <p:spPr>
          <a:xfrm>
            <a:off x="8381725" y="1237504"/>
            <a:ext cx="3302273" cy="3302273"/>
          </a:xfrm>
          <a:prstGeom prst="rect">
            <a:avLst/>
          </a:prstGeom>
        </p:spPr>
      </p:pic>
      <p:sp>
        <p:nvSpPr>
          <p:cNvPr id="19" name="TextBox 18">
            <a:extLst>
              <a:ext uri="{FF2B5EF4-FFF2-40B4-BE49-F238E27FC236}">
                <a16:creationId xmlns:a16="http://schemas.microsoft.com/office/drawing/2014/main" id="{DFB2A71B-3421-8C8E-EE4F-FC26497EDB15}"/>
              </a:ext>
            </a:extLst>
          </p:cNvPr>
          <p:cNvSpPr txBox="1"/>
          <p:nvPr/>
        </p:nvSpPr>
        <p:spPr>
          <a:xfrm>
            <a:off x="7841345" y="4339579"/>
            <a:ext cx="4375200" cy="396519"/>
          </a:xfrm>
          <a:prstGeom prst="rect">
            <a:avLst/>
          </a:prstGeom>
          <a:noFill/>
        </p:spPr>
        <p:txBody>
          <a:bodyPr wrap="square" lIns="91440" tIns="45720" rIns="91440" bIns="45720" rtlCol="0" anchor="t">
            <a:spAutoFit/>
          </a:bodyPr>
          <a:lstStyle/>
          <a:p>
            <a:pPr marL="0" marR="0" lvl="0" indent="0" algn="ctr" defTabSz="914400">
              <a:lnSpc>
                <a:spcPts val="2620"/>
              </a:lnSpc>
              <a:spcBef>
                <a:spcPts val="0"/>
              </a:spcBef>
              <a:spcAft>
                <a:spcPts val="0"/>
              </a:spcAft>
              <a:buNone/>
              <a:tabLst/>
              <a:defRPr/>
            </a:pPr>
            <a:r>
              <a:rPr lang="en-US" i="1">
                <a:solidFill>
                  <a:srgbClr val="0D2E4D"/>
                </a:solidFill>
                <a:latin typeface="Times New Roman"/>
                <a:cs typeface="Times New Roman"/>
              </a:rPr>
              <a:t>LNT.org/get-involved/volunteer/registry</a:t>
            </a:r>
          </a:p>
        </p:txBody>
      </p:sp>
    </p:spTree>
    <p:extLst>
      <p:ext uri="{BB962C8B-B14F-4D97-AF65-F5344CB8AC3E}">
        <p14:creationId xmlns:p14="http://schemas.microsoft.com/office/powerpoint/2010/main" val="3008570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E304D"/>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9DB152-7682-C91B-9568-B5BE49A0A8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837AF0D-8ABF-2244-61ED-A31D7FE445E5}"/>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EEC2AED3-8D60-B579-6646-2DAEE319368D}"/>
              </a:ext>
            </a:extLst>
          </p:cNvPr>
          <p:cNvSpPr txBox="1"/>
          <p:nvPr/>
        </p:nvSpPr>
        <p:spPr>
          <a:xfrm>
            <a:off x="1488471" y="4511229"/>
            <a:ext cx="55643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POWER OF </a:t>
            </a:r>
            <a:r>
              <a:rPr lang="en-US" sz="2400" b="1">
                <a:solidFill>
                  <a:prstClr val="white"/>
                </a:solidFill>
                <a:latin typeface="Arial" panose="020B0604020202020204" pitchFamily="34" charset="0"/>
                <a:cs typeface="Arial" panose="020B0604020202020204" pitchFamily="34" charset="0"/>
              </a:rPr>
              <a:t>PARTNERSHIPS</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C271CFE1-C8BB-CB83-E51B-DF072DFDCC3D}"/>
              </a:ext>
            </a:extLst>
          </p:cNvPr>
          <p:cNvSpPr txBox="1"/>
          <p:nvPr/>
        </p:nvSpPr>
        <p:spPr>
          <a:xfrm>
            <a:off x="2083055" y="4915305"/>
            <a:ext cx="4375200" cy="759182"/>
          </a:xfrm>
          <a:prstGeom prst="rect">
            <a:avLst/>
          </a:prstGeom>
          <a:noFill/>
        </p:spPr>
        <p:txBody>
          <a:bodyPr wrap="square" rtlCol="0">
            <a:spAutoFit/>
          </a:bodyPr>
          <a:lstStyle/>
          <a:p>
            <a:pPr marL="0" marR="0" lvl="0" indent="0" algn="ctr" defTabSz="914400" rtl="0" eaLnBrk="1" fontAlgn="auto" latinLnBrk="0" hangingPunct="1">
              <a:lnSpc>
                <a:spcPts val="2620"/>
              </a:lnSpc>
              <a:spcBef>
                <a:spcPts val="0"/>
              </a:spcBef>
              <a:spcAft>
                <a:spcPts val="0"/>
              </a:spcAft>
              <a:buClr>
                <a:prstClr val="black"/>
              </a:buClr>
              <a:buSzPts val="1400"/>
              <a:buFont typeface="Arial"/>
              <a:buNone/>
              <a:tabLst/>
              <a:defRPr/>
            </a:pPr>
            <a:r>
              <a:rPr kumimoji="0" lang="en-US" sz="240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Land Agencies: Federal, State &amp; Local Partners</a:t>
            </a:r>
          </a:p>
        </p:txBody>
      </p:sp>
      <p:sp>
        <p:nvSpPr>
          <p:cNvPr id="6" name="Rectangle 5">
            <a:extLst>
              <a:ext uri="{FF2B5EF4-FFF2-40B4-BE49-F238E27FC236}">
                <a16:creationId xmlns:a16="http://schemas.microsoft.com/office/drawing/2014/main" id="{162F110F-F59B-E66A-BD77-BAAD746994BD}"/>
              </a:ext>
            </a:extLst>
          </p:cNvPr>
          <p:cNvSpPr/>
          <p:nvPr/>
        </p:nvSpPr>
        <p:spPr>
          <a:xfrm>
            <a:off x="7837714" y="0"/>
            <a:ext cx="4385108" cy="60470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9" name="Picture 8">
            <a:extLst>
              <a:ext uri="{FF2B5EF4-FFF2-40B4-BE49-F238E27FC236}">
                <a16:creationId xmlns:a16="http://schemas.microsoft.com/office/drawing/2014/main" id="{FFB56A47-26F5-72FB-1BDA-3287E25CCE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82173" y="423445"/>
            <a:ext cx="1001164" cy="1196256"/>
          </a:xfrm>
          <a:prstGeom prst="rect">
            <a:avLst/>
          </a:prstGeom>
        </p:spPr>
      </p:pic>
      <p:pic>
        <p:nvPicPr>
          <p:cNvPr id="11" name="Picture 10">
            <a:extLst>
              <a:ext uri="{FF2B5EF4-FFF2-40B4-BE49-F238E27FC236}">
                <a16:creationId xmlns:a16="http://schemas.microsoft.com/office/drawing/2014/main" id="{E31145C2-BA60-0EAF-FC28-F31D2A1793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20717" y="423445"/>
            <a:ext cx="918783" cy="1196256"/>
          </a:xfrm>
          <a:prstGeom prst="rect">
            <a:avLst/>
          </a:prstGeom>
        </p:spPr>
      </p:pic>
      <p:pic>
        <p:nvPicPr>
          <p:cNvPr id="14" name="Picture 13">
            <a:extLst>
              <a:ext uri="{FF2B5EF4-FFF2-40B4-BE49-F238E27FC236}">
                <a16:creationId xmlns:a16="http://schemas.microsoft.com/office/drawing/2014/main" id="{CE2F5A2A-B2E0-4880-3762-7B15F4EF7A3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40448" y="1821878"/>
            <a:ext cx="1079319" cy="1196255"/>
          </a:xfrm>
          <a:prstGeom prst="rect">
            <a:avLst/>
          </a:prstGeom>
        </p:spPr>
      </p:pic>
      <p:pic>
        <p:nvPicPr>
          <p:cNvPr id="16" name="Picture 15">
            <a:extLst>
              <a:ext uri="{FF2B5EF4-FFF2-40B4-BE49-F238E27FC236}">
                <a16:creationId xmlns:a16="http://schemas.microsoft.com/office/drawing/2014/main" id="{BC4DC14B-69BD-1AE3-B38C-2009EFA814C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32297" y="3264898"/>
            <a:ext cx="1295621" cy="1134851"/>
          </a:xfrm>
          <a:prstGeom prst="rect">
            <a:avLst/>
          </a:prstGeom>
        </p:spPr>
      </p:pic>
      <p:pic>
        <p:nvPicPr>
          <p:cNvPr id="18" name="Picture 17">
            <a:extLst>
              <a:ext uri="{FF2B5EF4-FFF2-40B4-BE49-F238E27FC236}">
                <a16:creationId xmlns:a16="http://schemas.microsoft.com/office/drawing/2014/main" id="{53047F9D-4572-6629-CC79-E5D7581D292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234944" y="3323328"/>
            <a:ext cx="1295621" cy="771860"/>
          </a:xfrm>
          <a:prstGeom prst="rect">
            <a:avLst/>
          </a:prstGeom>
        </p:spPr>
      </p:pic>
      <p:pic>
        <p:nvPicPr>
          <p:cNvPr id="20" name="Picture 19">
            <a:extLst>
              <a:ext uri="{FF2B5EF4-FFF2-40B4-BE49-F238E27FC236}">
                <a16:creationId xmlns:a16="http://schemas.microsoft.com/office/drawing/2014/main" id="{4F6B8BF0-AC8D-6EFE-CC77-4B087120A6F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218064" y="1821878"/>
            <a:ext cx="1474885" cy="1072644"/>
          </a:xfrm>
          <a:prstGeom prst="rect">
            <a:avLst/>
          </a:prstGeom>
        </p:spPr>
      </p:pic>
      <p:pic>
        <p:nvPicPr>
          <p:cNvPr id="10" name="Picture 9">
            <a:extLst>
              <a:ext uri="{FF2B5EF4-FFF2-40B4-BE49-F238E27FC236}">
                <a16:creationId xmlns:a16="http://schemas.microsoft.com/office/drawing/2014/main" id="{82B106BB-F562-D9C3-8358-D6520A53BC1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236960" y="4523994"/>
            <a:ext cx="1197720" cy="1197720"/>
          </a:xfrm>
          <a:prstGeom prst="rect">
            <a:avLst/>
          </a:prstGeom>
        </p:spPr>
      </p:pic>
      <p:pic>
        <p:nvPicPr>
          <p:cNvPr id="19" name="Picture 18">
            <a:extLst>
              <a:ext uri="{FF2B5EF4-FFF2-40B4-BE49-F238E27FC236}">
                <a16:creationId xmlns:a16="http://schemas.microsoft.com/office/drawing/2014/main" id="{A43A7136-75DC-82E9-C138-AF9B16DC73C4}"/>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2467255" y="580382"/>
            <a:ext cx="3736483" cy="3735991"/>
          </a:xfrm>
          <a:prstGeom prst="ellipse">
            <a:avLst/>
          </a:prstGeom>
          <a:ln w="12700">
            <a:solidFill>
              <a:srgbClr val="00B0F0"/>
            </a:solidFill>
          </a:ln>
        </p:spPr>
      </p:pic>
    </p:spTree>
    <p:extLst>
      <p:ext uri="{BB962C8B-B14F-4D97-AF65-F5344CB8AC3E}">
        <p14:creationId xmlns:p14="http://schemas.microsoft.com/office/powerpoint/2010/main" val="3825655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E304D"/>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9DB152-7682-C91B-9568-B5BE49A0A8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837AF0D-8ABF-2244-61ED-A31D7FE445E5}"/>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EEC2AED3-8D60-B579-6646-2DAEE319368D}"/>
              </a:ext>
            </a:extLst>
          </p:cNvPr>
          <p:cNvSpPr txBox="1"/>
          <p:nvPr/>
        </p:nvSpPr>
        <p:spPr>
          <a:xfrm>
            <a:off x="5623524" y="1880472"/>
            <a:ext cx="556436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POWER OF PARTNERSHIPS</a:t>
            </a:r>
          </a:p>
        </p:txBody>
      </p:sp>
      <p:sp>
        <p:nvSpPr>
          <p:cNvPr id="4" name="TextBox 3">
            <a:extLst>
              <a:ext uri="{FF2B5EF4-FFF2-40B4-BE49-F238E27FC236}">
                <a16:creationId xmlns:a16="http://schemas.microsoft.com/office/drawing/2014/main" id="{C271CFE1-C8BB-CB83-E51B-DF072DFDCC3D}"/>
              </a:ext>
            </a:extLst>
          </p:cNvPr>
          <p:cNvSpPr txBox="1"/>
          <p:nvPr/>
        </p:nvSpPr>
        <p:spPr>
          <a:xfrm>
            <a:off x="5369505" y="3478532"/>
            <a:ext cx="6072404" cy="10926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ts val="2620"/>
              </a:lnSpc>
              <a:spcBef>
                <a:spcPts val="0"/>
              </a:spcBef>
              <a:spcAft>
                <a:spcPts val="0"/>
              </a:spcAft>
              <a:buClr>
                <a:prstClr val="black"/>
              </a:buClr>
              <a:buSzPts val="1400"/>
              <a:buFont typeface="Arial"/>
              <a:buNone/>
              <a:tabLst/>
              <a:defRPr/>
            </a:pPr>
            <a:r>
              <a:rPr kumimoji="0" lang="en-US" sz="2400" b="0" i="1" u="none" strike="noStrike" kern="1200" cap="none" spc="0" normalizeH="0" baseline="0" noProof="0">
                <a:ln>
                  <a:noFill/>
                </a:ln>
                <a:solidFill>
                  <a:prstClr val="white"/>
                </a:solidFill>
                <a:effectLst/>
                <a:uLnTx/>
                <a:uFillTx/>
                <a:latin typeface="Times New Roman"/>
                <a:cs typeface="Times New Roman"/>
              </a:rPr>
              <a:t> Leave No Trace works with partners in tourism, corporate, small businesses, education and NGOs to further its impact.</a:t>
            </a:r>
          </a:p>
        </p:txBody>
      </p:sp>
      <p:cxnSp>
        <p:nvCxnSpPr>
          <p:cNvPr id="5" name="Straight Connector 4">
            <a:extLst>
              <a:ext uri="{FF2B5EF4-FFF2-40B4-BE49-F238E27FC236}">
                <a16:creationId xmlns:a16="http://schemas.microsoft.com/office/drawing/2014/main" id="{64033455-7069-78BD-A617-4DFAB8CB9C73}"/>
              </a:ext>
            </a:extLst>
          </p:cNvPr>
          <p:cNvCxnSpPr>
            <a:cxnSpLocks/>
          </p:cNvCxnSpPr>
          <p:nvPr/>
        </p:nvCxnSpPr>
        <p:spPr>
          <a:xfrm flipV="1">
            <a:off x="6076458" y="3259181"/>
            <a:ext cx="4658497" cy="30939"/>
          </a:xfrm>
          <a:prstGeom prst="line">
            <a:avLst/>
          </a:prstGeom>
          <a:ln w="12700">
            <a:solidFill>
              <a:srgbClr val="F89E3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DEC5882-C4E6-F406-4705-0CCC493E823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2995" y="810941"/>
            <a:ext cx="4351450" cy="4356866"/>
          </a:xfrm>
          <a:prstGeom prst="ellipse">
            <a:avLst/>
          </a:prstGeom>
          <a:ln w="12700">
            <a:solidFill>
              <a:srgbClr val="00B0F0"/>
            </a:solidFill>
          </a:ln>
        </p:spPr>
      </p:pic>
    </p:spTree>
    <p:extLst>
      <p:ext uri="{BB962C8B-B14F-4D97-AF65-F5344CB8AC3E}">
        <p14:creationId xmlns:p14="http://schemas.microsoft.com/office/powerpoint/2010/main" val="1812035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4E727B3-7686-BBB5-8A05-10DDE3875FC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71493" y="0"/>
            <a:ext cx="10451329" cy="5878873"/>
          </a:xfrm>
          <a:prstGeom prst="rect">
            <a:avLst/>
          </a:prstGeom>
        </p:spPr>
      </p:pic>
      <p:sp>
        <p:nvSpPr>
          <p:cNvPr id="2" name="Rectangle 1">
            <a:extLst>
              <a:ext uri="{FF2B5EF4-FFF2-40B4-BE49-F238E27FC236}">
                <a16:creationId xmlns:a16="http://schemas.microsoft.com/office/drawing/2014/main" id="{389FD343-C730-25AA-11C3-06B6A9C42309}"/>
              </a:ext>
            </a:extLst>
          </p:cNvPr>
          <p:cNvSpPr/>
          <p:nvPr/>
        </p:nvSpPr>
        <p:spPr>
          <a:xfrm>
            <a:off x="-51371" y="6047058"/>
            <a:ext cx="12274193" cy="81094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203A8C4-11BF-75F7-73DF-E36FA90D06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15" name="TextBox 14">
            <a:extLst>
              <a:ext uri="{FF2B5EF4-FFF2-40B4-BE49-F238E27FC236}">
                <a16:creationId xmlns:a16="http://schemas.microsoft.com/office/drawing/2014/main" id="{FA654844-C2BC-E99B-EE8A-2DD425D52DB1}"/>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566AC364-C118-196A-D08E-674C29C9D9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8017" y="2847109"/>
            <a:ext cx="2133600" cy="1163782"/>
          </a:xfrm>
          <a:prstGeom prst="rect">
            <a:avLst/>
          </a:prstGeom>
        </p:spPr>
      </p:pic>
      <p:sp>
        <p:nvSpPr>
          <p:cNvPr id="3" name="Google Shape;378;p15">
            <a:extLst>
              <a:ext uri="{FF2B5EF4-FFF2-40B4-BE49-F238E27FC236}">
                <a16:creationId xmlns:a16="http://schemas.microsoft.com/office/drawing/2014/main" id="{8F6EF859-9257-06A0-FF60-877455A97981}"/>
              </a:ext>
            </a:extLst>
          </p:cNvPr>
          <p:cNvSpPr txBox="1"/>
          <p:nvPr/>
        </p:nvSpPr>
        <p:spPr>
          <a:xfrm>
            <a:off x="457884" y="4662439"/>
            <a:ext cx="455321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800"/>
              <a:buFont typeface="Arial"/>
              <a:buNone/>
            </a:pPr>
            <a:r>
              <a:rPr lang="en-US" sz="1400" b="0" i="0" u="none" strike="noStrike" cap="none">
                <a:solidFill>
                  <a:srgbClr val="1B374C"/>
                </a:solidFill>
                <a:latin typeface="Arial" panose="020B0604020202020204" pitchFamily="34" charset="0"/>
                <a:ea typeface="Arial"/>
                <a:cs typeface="Arial" panose="020B0604020202020204" pitchFamily="34" charset="0"/>
                <a:sym typeface="Arial"/>
              </a:rPr>
              <a:t>Canada, Ireland, New Zealand, Japan</a:t>
            </a:r>
            <a:endParaRPr sz="1100" b="0" i="0" u="none" strike="noStrike" cap="none">
              <a:solidFill>
                <a:srgbClr val="1B374C"/>
              </a:solidFill>
              <a:latin typeface="Arial" panose="020B0604020202020204" pitchFamily="34" charset="0"/>
              <a:ea typeface="Arial"/>
              <a:cs typeface="Arial" panose="020B0604020202020204" pitchFamily="34" charset="0"/>
              <a:sym typeface="Arial"/>
            </a:endParaRPr>
          </a:p>
        </p:txBody>
      </p:sp>
      <p:sp>
        <p:nvSpPr>
          <p:cNvPr id="5" name="Google Shape;383;p15">
            <a:extLst>
              <a:ext uri="{FF2B5EF4-FFF2-40B4-BE49-F238E27FC236}">
                <a16:creationId xmlns:a16="http://schemas.microsoft.com/office/drawing/2014/main" id="{F79D1E27-6833-AE84-3066-FD71BC09C281}"/>
              </a:ext>
            </a:extLst>
          </p:cNvPr>
          <p:cNvSpPr txBox="1"/>
          <p:nvPr/>
        </p:nvSpPr>
        <p:spPr>
          <a:xfrm>
            <a:off x="457884" y="4349191"/>
            <a:ext cx="384789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b="1" i="0" u="none" strike="noStrike" cap="none">
                <a:solidFill>
                  <a:srgbClr val="009AD9"/>
                </a:solidFill>
                <a:latin typeface="Arial"/>
                <a:ea typeface="Arial"/>
                <a:cs typeface="Arial"/>
                <a:sym typeface="Arial"/>
              </a:rPr>
              <a:t>INTERNATIONAL BRANCHES:</a:t>
            </a:r>
            <a:endParaRPr lang="en-US" sz="1050" b="0" i="0" u="none" strike="noStrike" cap="none">
              <a:solidFill>
                <a:srgbClr val="009AD9"/>
              </a:solidFill>
              <a:latin typeface="Arial"/>
              <a:ea typeface="Arial"/>
              <a:cs typeface="Arial"/>
              <a:sym typeface="Arial"/>
            </a:endParaRPr>
          </a:p>
        </p:txBody>
      </p:sp>
      <p:cxnSp>
        <p:nvCxnSpPr>
          <p:cNvPr id="7" name="Straight Connector 6">
            <a:extLst>
              <a:ext uri="{FF2B5EF4-FFF2-40B4-BE49-F238E27FC236}">
                <a16:creationId xmlns:a16="http://schemas.microsoft.com/office/drawing/2014/main" id="{CAEA2E12-8E6D-5AF6-559C-30211CE6C836}"/>
              </a:ext>
            </a:extLst>
          </p:cNvPr>
          <p:cNvCxnSpPr>
            <a:cxnSpLocks/>
          </p:cNvCxnSpPr>
          <p:nvPr/>
        </p:nvCxnSpPr>
        <p:spPr>
          <a:xfrm>
            <a:off x="542214" y="5129277"/>
            <a:ext cx="3555224" cy="0"/>
          </a:xfrm>
          <a:prstGeom prst="line">
            <a:avLst/>
          </a:prstGeom>
          <a:ln w="12700">
            <a:solidFill>
              <a:srgbClr val="009AD9"/>
            </a:solidFill>
          </a:ln>
        </p:spPr>
        <p:style>
          <a:lnRef idx="2">
            <a:schemeClr val="accent1"/>
          </a:lnRef>
          <a:fillRef idx="0">
            <a:schemeClr val="accent1"/>
          </a:fillRef>
          <a:effectRef idx="1">
            <a:schemeClr val="accent1"/>
          </a:effectRef>
          <a:fontRef idx="minor">
            <a:schemeClr val="tx1"/>
          </a:fontRef>
        </p:style>
      </p:cxnSp>
      <p:sp>
        <p:nvSpPr>
          <p:cNvPr id="9" name="Google Shape;383;p15">
            <a:extLst>
              <a:ext uri="{FF2B5EF4-FFF2-40B4-BE49-F238E27FC236}">
                <a16:creationId xmlns:a16="http://schemas.microsoft.com/office/drawing/2014/main" id="{53EE8600-C6A8-2F8F-48CD-C7CCCD0A8C94}"/>
              </a:ext>
            </a:extLst>
          </p:cNvPr>
          <p:cNvSpPr txBox="1"/>
          <p:nvPr/>
        </p:nvSpPr>
        <p:spPr>
          <a:xfrm>
            <a:off x="868017" y="5288283"/>
            <a:ext cx="384789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b="1" i="0" u="none" strike="noStrike" cap="none">
                <a:solidFill>
                  <a:srgbClr val="009AD9"/>
                </a:solidFill>
                <a:latin typeface="Arial"/>
                <a:ea typeface="Arial"/>
                <a:cs typeface="Arial"/>
                <a:sym typeface="Arial"/>
              </a:rPr>
              <a:t>INTERNATIONAL PARTNERS</a:t>
            </a:r>
            <a:endParaRPr lang="en-US" sz="1050" b="0" i="0" u="none" strike="noStrike" cap="none">
              <a:solidFill>
                <a:srgbClr val="009AD9"/>
              </a:solidFill>
              <a:latin typeface="Arial"/>
              <a:ea typeface="Arial"/>
              <a:cs typeface="Arial"/>
              <a:sym typeface="Arial"/>
            </a:endParaRPr>
          </a:p>
        </p:txBody>
      </p:sp>
      <p:sp>
        <p:nvSpPr>
          <p:cNvPr id="11" name="Oval 10">
            <a:extLst>
              <a:ext uri="{FF2B5EF4-FFF2-40B4-BE49-F238E27FC236}">
                <a16:creationId xmlns:a16="http://schemas.microsoft.com/office/drawing/2014/main" id="{3879DDF8-31DC-1FA9-FC51-7A79AA91B3A7}"/>
              </a:ext>
            </a:extLst>
          </p:cNvPr>
          <p:cNvSpPr/>
          <p:nvPr/>
        </p:nvSpPr>
        <p:spPr>
          <a:xfrm>
            <a:off x="542214" y="5368798"/>
            <a:ext cx="208260" cy="208260"/>
          </a:xfrm>
          <a:prstGeom prst="ellipse">
            <a:avLst/>
          </a:prstGeom>
          <a:solidFill>
            <a:srgbClr val="027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119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9AD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781EFD-7241-C279-676F-AF9D33B710E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411" y="-1"/>
            <a:ext cx="12222822" cy="5855035"/>
          </a:xfrm>
          <a:prstGeom prst="rect">
            <a:avLst/>
          </a:prstGeom>
        </p:spPr>
      </p:pic>
      <p:pic>
        <p:nvPicPr>
          <p:cNvPr id="8" name="Picture 7">
            <a:extLst>
              <a:ext uri="{FF2B5EF4-FFF2-40B4-BE49-F238E27FC236}">
                <a16:creationId xmlns:a16="http://schemas.microsoft.com/office/drawing/2014/main" id="{969DB152-7682-C91B-9568-B5BE49A0A8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461" y="6074481"/>
            <a:ext cx="1777282" cy="487483"/>
          </a:xfrm>
          <a:prstGeom prst="rect">
            <a:avLst/>
          </a:prstGeom>
        </p:spPr>
      </p:pic>
      <p:sp>
        <p:nvSpPr>
          <p:cNvPr id="9" name="TextBox 8">
            <a:extLst>
              <a:ext uri="{FF2B5EF4-FFF2-40B4-BE49-F238E27FC236}">
                <a16:creationId xmlns:a16="http://schemas.microsoft.com/office/drawing/2014/main" id="{DCBAB082-9161-A110-293A-BE172E6F8DA0}"/>
              </a:ext>
            </a:extLst>
          </p:cNvPr>
          <p:cNvSpPr txBox="1"/>
          <p:nvPr/>
        </p:nvSpPr>
        <p:spPr>
          <a:xfrm>
            <a:off x="6717323" y="6226139"/>
            <a:ext cx="521519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11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11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2024</a:t>
            </a:r>
            <a:endParaRPr kumimoji="0" lang="en-US" sz="1100" b="1"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D23AF8F9-0E5B-AE1E-2D9F-9E2A8A136812}"/>
              </a:ext>
            </a:extLst>
          </p:cNvPr>
          <p:cNvCxnSpPr>
            <a:cxnSpLocks/>
          </p:cNvCxnSpPr>
          <p:nvPr/>
        </p:nvCxnSpPr>
        <p:spPr>
          <a:xfrm>
            <a:off x="7099705" y="5855034"/>
            <a:ext cx="5123117"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FC457A75-9D57-C881-4C4D-2AE81C6D3E5B}"/>
              </a:ext>
            </a:extLst>
          </p:cNvPr>
          <p:cNvSpPr/>
          <p:nvPr/>
        </p:nvSpPr>
        <p:spPr>
          <a:xfrm>
            <a:off x="5171571" y="3812765"/>
            <a:ext cx="6760942" cy="1741714"/>
          </a:xfrm>
          <a:prstGeom prst="rect">
            <a:avLst/>
          </a:prstGeom>
          <a:solidFill>
            <a:schemeClr val="tx1">
              <a:lumMod val="85000"/>
              <a:lumOff val="15000"/>
              <a:alpha val="597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B7EB2B9-A2A4-54AE-290A-9B6930AC00D3}"/>
              </a:ext>
            </a:extLst>
          </p:cNvPr>
          <p:cNvSpPr txBox="1"/>
          <p:nvPr/>
        </p:nvSpPr>
        <p:spPr>
          <a:xfrm>
            <a:off x="6968627" y="4011870"/>
            <a:ext cx="4963886" cy="1343501"/>
          </a:xfrm>
          <a:prstGeom prst="rect">
            <a:avLst/>
          </a:prstGeom>
          <a:noFill/>
        </p:spPr>
        <p:txBody>
          <a:bodyPr wrap="square" rtlCol="0" anchor="b">
            <a:spAutoFit/>
          </a:bodyPr>
          <a:lstStyle/>
          <a:p>
            <a:pPr>
              <a:buClr>
                <a:prstClr val="black"/>
              </a:buClr>
              <a:buSzPts val="1400"/>
            </a:pPr>
            <a:r>
              <a:rPr kumimoji="0" lang="en-US" sz="4000" b="1" i="0" u="none" strike="noStrike" kern="1200" cap="none" spc="60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THE POWER OF PROGRAMS</a:t>
            </a:r>
            <a:endParaRPr kumimoji="0" lang="en-US" sz="1200" b="1" i="0" u="none" strike="noStrike" kern="1200" cap="none" spc="60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DCE838B2-505A-EADF-D6B5-0758E0C532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91805" y="4003269"/>
            <a:ext cx="1389425" cy="1389425"/>
          </a:xfrm>
          <a:prstGeom prst="rect">
            <a:avLst/>
          </a:prstGeom>
        </p:spPr>
      </p:pic>
      <p:cxnSp>
        <p:nvCxnSpPr>
          <p:cNvPr id="16" name="Straight Connector 15">
            <a:extLst>
              <a:ext uri="{FF2B5EF4-FFF2-40B4-BE49-F238E27FC236}">
                <a16:creationId xmlns:a16="http://schemas.microsoft.com/office/drawing/2014/main" id="{357B51D0-30CA-8D5D-8E60-34485A25A713}"/>
              </a:ext>
            </a:extLst>
          </p:cNvPr>
          <p:cNvCxnSpPr>
            <a:cxnSpLocks/>
          </p:cNvCxnSpPr>
          <p:nvPr/>
        </p:nvCxnSpPr>
        <p:spPr>
          <a:xfrm>
            <a:off x="-51371" y="5855034"/>
            <a:ext cx="12274193" cy="0"/>
          </a:xfrm>
          <a:prstGeom prst="line">
            <a:avLst/>
          </a:prstGeom>
          <a:ln w="9525">
            <a:solidFill>
              <a:srgbClr val="00B0F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1194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DD8D59-708E-C5BC-011F-B38604EC201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736317"/>
            <a:ext cx="12222822" cy="5247736"/>
          </a:xfrm>
          <a:prstGeom prst="rect">
            <a:avLst/>
          </a:prstGeom>
        </p:spPr>
      </p:pic>
      <p:sp>
        <p:nvSpPr>
          <p:cNvPr id="2" name="Rectangle 1">
            <a:extLst>
              <a:ext uri="{FF2B5EF4-FFF2-40B4-BE49-F238E27FC236}">
                <a16:creationId xmlns:a16="http://schemas.microsoft.com/office/drawing/2014/main" id="{389FD343-C730-25AA-11C3-06B6A9C42309}"/>
              </a:ext>
            </a:extLst>
          </p:cNvPr>
          <p:cNvSpPr/>
          <p:nvPr/>
        </p:nvSpPr>
        <p:spPr>
          <a:xfrm>
            <a:off x="-51371" y="6047058"/>
            <a:ext cx="12274193" cy="81094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203A8C4-11BF-75F7-73DF-E36FA90D06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15" name="TextBox 14">
            <a:extLst>
              <a:ext uri="{FF2B5EF4-FFF2-40B4-BE49-F238E27FC236}">
                <a16:creationId xmlns:a16="http://schemas.microsoft.com/office/drawing/2014/main" id="{FA654844-C2BC-E99B-EE8A-2DD425D52DB1}"/>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B5523104-9890-AAB4-151B-26AC1E6433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25183" y="197378"/>
            <a:ext cx="1859281" cy="929641"/>
          </a:xfrm>
          <a:prstGeom prst="rect">
            <a:avLst/>
          </a:prstGeom>
        </p:spPr>
      </p:pic>
      <p:sp>
        <p:nvSpPr>
          <p:cNvPr id="4" name="TextBox 3">
            <a:extLst>
              <a:ext uri="{FF2B5EF4-FFF2-40B4-BE49-F238E27FC236}">
                <a16:creationId xmlns:a16="http://schemas.microsoft.com/office/drawing/2014/main" id="{A52FBF0E-108B-F5B1-2B1D-F05EBFFDB329}"/>
              </a:ext>
            </a:extLst>
          </p:cNvPr>
          <p:cNvSpPr txBox="1"/>
          <p:nvPr/>
        </p:nvSpPr>
        <p:spPr>
          <a:xfrm>
            <a:off x="4027580" y="41768"/>
            <a:ext cx="2590759" cy="1200329"/>
          </a:xfrm>
          <a:prstGeom prst="rect">
            <a:avLst/>
          </a:prstGeom>
          <a:noFill/>
        </p:spPr>
        <p:txBody>
          <a:bodyPr wrap="square" rtlCol="0" anchor="b">
            <a:spAutoFit/>
          </a:bodyPr>
          <a:lstStyle/>
          <a:p>
            <a:pPr>
              <a:buClr>
                <a:prstClr val="black"/>
              </a:buClr>
              <a:buSzPts val="1400"/>
            </a:pPr>
            <a:r>
              <a:rPr kumimoji="0" lang="en-US" sz="7200" b="1" i="0" u="none" strike="noStrike" kern="1200" cap="none" normalizeH="0" baseline="0" noProof="0">
                <a:ln>
                  <a:noFill/>
                </a:ln>
                <a:solidFill>
                  <a:srgbClr val="0D2E4D"/>
                </a:solidFill>
                <a:effectLst/>
                <a:uLnTx/>
                <a:uFillTx/>
                <a:latin typeface="Arial" panose="020B0604020202020204" pitchFamily="34" charset="0"/>
                <a:ea typeface="+mn-ea"/>
                <a:cs typeface="Arial" panose="020B0604020202020204" pitchFamily="34" charset="0"/>
              </a:rPr>
              <a:t>2024</a:t>
            </a:r>
            <a:endParaRPr kumimoji="0" lang="en-US" sz="2800" b="1" i="0" u="none" strike="noStrike" kern="1200" cap="none" normalizeH="0" baseline="0" noProof="0">
              <a:ln>
                <a:noFill/>
              </a:ln>
              <a:solidFill>
                <a:srgbClr val="0D2E4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1055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9FD343-C730-25AA-11C3-06B6A9C42309}"/>
              </a:ext>
            </a:extLst>
          </p:cNvPr>
          <p:cNvSpPr/>
          <p:nvPr/>
        </p:nvSpPr>
        <p:spPr>
          <a:xfrm>
            <a:off x="-51371" y="6047058"/>
            <a:ext cx="12274193" cy="81094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203A8C4-11BF-75F7-73DF-E36FA90D06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15" name="TextBox 14">
            <a:extLst>
              <a:ext uri="{FF2B5EF4-FFF2-40B4-BE49-F238E27FC236}">
                <a16:creationId xmlns:a16="http://schemas.microsoft.com/office/drawing/2014/main" id="{FA654844-C2BC-E99B-EE8A-2DD425D52DB1}"/>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22B9607F-47A6-4418-CF61-532EB4F091CE}"/>
              </a:ext>
            </a:extLst>
          </p:cNvPr>
          <p:cNvPicPr>
            <a:picLocks noChangeAspect="1"/>
          </p:cNvPicPr>
          <p:nvPr/>
        </p:nvPicPr>
        <p:blipFill>
          <a:blip r:embed="rId4">
            <a:alphaModFix amt="8000"/>
          </a:blip>
          <a:stretch>
            <a:fillRect/>
          </a:stretch>
        </p:blipFill>
        <p:spPr>
          <a:xfrm>
            <a:off x="5832410" y="-298386"/>
            <a:ext cx="6441782" cy="6699453"/>
          </a:xfrm>
          <a:prstGeom prst="rect">
            <a:avLst/>
          </a:prstGeom>
        </p:spPr>
      </p:pic>
      <p:pic>
        <p:nvPicPr>
          <p:cNvPr id="6" name="Picture 5">
            <a:extLst>
              <a:ext uri="{FF2B5EF4-FFF2-40B4-BE49-F238E27FC236}">
                <a16:creationId xmlns:a16="http://schemas.microsoft.com/office/drawing/2014/main" id="{A04D2EDF-726A-300E-6E95-308BEA3053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92463" y="2257600"/>
            <a:ext cx="3521676" cy="1920914"/>
          </a:xfrm>
          <a:prstGeom prst="rect">
            <a:avLst/>
          </a:prstGeom>
        </p:spPr>
      </p:pic>
      <p:pic>
        <p:nvPicPr>
          <p:cNvPr id="9" name="Picture 8">
            <a:extLst>
              <a:ext uri="{FF2B5EF4-FFF2-40B4-BE49-F238E27FC236}">
                <a16:creationId xmlns:a16="http://schemas.microsoft.com/office/drawing/2014/main" id="{154AE47E-3D91-6763-0A29-200B7D69D0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18906" y="-19762"/>
            <a:ext cx="6047912" cy="6085724"/>
          </a:xfrm>
          <a:prstGeom prst="rect">
            <a:avLst/>
          </a:prstGeom>
        </p:spPr>
      </p:pic>
    </p:spTree>
    <p:extLst>
      <p:ext uri="{BB962C8B-B14F-4D97-AF65-F5344CB8AC3E}">
        <p14:creationId xmlns:p14="http://schemas.microsoft.com/office/powerpoint/2010/main" val="2531781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304D"/>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7CE5A1-3C3B-D5AE-7271-FB64AFD1C47F}"/>
              </a:ext>
            </a:extLst>
          </p:cNvPr>
          <p:cNvPicPr>
            <a:picLocks noChangeAspect="1"/>
          </p:cNvPicPr>
          <p:nvPr/>
        </p:nvPicPr>
        <p:blipFill rotWithShape="1">
          <a:blip r:embed="rId3" cstate="email">
            <a:alphaModFix amt="18000"/>
            <a:extLst>
              <a:ext uri="{28A0092B-C50C-407E-A947-70E740481C1C}">
                <a14:useLocalDpi xmlns:a14="http://schemas.microsoft.com/office/drawing/2010/main"/>
              </a:ext>
            </a:extLst>
          </a:blip>
          <a:srcRect l="-1750" t="9202" r="-713" b="5073"/>
          <a:stretch/>
        </p:blipFill>
        <p:spPr>
          <a:xfrm>
            <a:off x="4830413" y="0"/>
            <a:ext cx="8197154" cy="6858000"/>
          </a:xfrm>
          <a:prstGeom prst="rect">
            <a:avLst/>
          </a:prstGeom>
        </p:spPr>
      </p:pic>
      <p:sp>
        <p:nvSpPr>
          <p:cNvPr id="2" name="Rectangle 1">
            <a:extLst>
              <a:ext uri="{FF2B5EF4-FFF2-40B4-BE49-F238E27FC236}">
                <a16:creationId xmlns:a16="http://schemas.microsoft.com/office/drawing/2014/main" id="{2D6D534E-0936-8438-51C0-1635F1F86A8C}"/>
              </a:ext>
            </a:extLst>
          </p:cNvPr>
          <p:cNvSpPr/>
          <p:nvPr/>
        </p:nvSpPr>
        <p:spPr>
          <a:xfrm>
            <a:off x="0" y="5056632"/>
            <a:ext cx="12192000" cy="1801368"/>
          </a:xfrm>
          <a:prstGeom prst="rect">
            <a:avLst/>
          </a:prstGeom>
          <a:gradFill>
            <a:gsLst>
              <a:gs pos="0">
                <a:schemeClr val="bg1">
                  <a:alpha val="0"/>
                </a:schemeClr>
              </a:gs>
              <a:gs pos="70000">
                <a:schemeClr val="tx1">
                  <a:lumMod val="95000"/>
                  <a:lumOff val="5000"/>
                  <a:alpha val="33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69DB152-7682-C91B-9568-B5BE49A0A8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4AC50A64-1B38-4D7E-F7EC-5BF813372515}"/>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B553D37-3EBD-B2F7-60AA-89C67AB4F498}"/>
              </a:ext>
            </a:extLst>
          </p:cNvPr>
          <p:cNvSpPr txBox="1"/>
          <p:nvPr/>
        </p:nvSpPr>
        <p:spPr>
          <a:xfrm>
            <a:off x="673417" y="1587227"/>
            <a:ext cx="6502400" cy="2572499"/>
          </a:xfrm>
          <a:prstGeom prst="rect">
            <a:avLst/>
          </a:prstGeom>
          <a:noFill/>
        </p:spPr>
        <p:txBody>
          <a:bodyPr wrap="square" lIns="91440" tIns="45720" rIns="91440" bIns="45720" rtlCol="0" anchor="t">
            <a:spAutoFit/>
          </a:bodyPr>
          <a:lstStyle/>
          <a:p>
            <a:pPr>
              <a:defRPr/>
            </a:pPr>
            <a:r>
              <a:rPr kumimoji="0" lang="en-US" sz="2800" b="1" i="0" u="none" strike="noStrike" kern="1200" cap="none" spc="0" normalizeH="0" baseline="0" noProof="0">
                <a:ln>
                  <a:noFill/>
                </a:ln>
                <a:solidFill>
                  <a:srgbClr val="00B0F0"/>
                </a:solidFill>
                <a:effectLst/>
                <a:uLnTx/>
                <a:uFillTx/>
                <a:latin typeface="Arial"/>
                <a:cs typeface="Arial"/>
              </a:rPr>
              <a:t>Leave No Trace </a:t>
            </a:r>
            <a:r>
              <a:rPr kumimoji="0" lang="en-US" sz="2800" b="1" i="0" u="none" strike="noStrike" kern="1200" cap="none" spc="0" normalizeH="0" baseline="0" noProof="0">
                <a:ln>
                  <a:noFill/>
                </a:ln>
                <a:solidFill>
                  <a:prstClr val="white"/>
                </a:solidFill>
                <a:effectLst/>
                <a:uLnTx/>
                <a:uFillTx/>
                <a:latin typeface="Arial"/>
                <a:cs typeface="Arial"/>
              </a:rPr>
              <a:t>is one of the world’s leading organizations </a:t>
            </a:r>
            <a:r>
              <a:rPr lang="en-US" sz="2800" b="1">
                <a:solidFill>
                  <a:prstClr val="white"/>
                </a:solidFill>
                <a:latin typeface="Arial"/>
                <a:cs typeface="Arial"/>
              </a:rPr>
              <a:t>devoted </a:t>
            </a:r>
            <a:r>
              <a:rPr kumimoji="0" lang="en-US" sz="2800" b="1" i="0" u="none" strike="noStrike" kern="1200" cap="none" spc="0" normalizeH="0" baseline="0" noProof="0">
                <a:ln>
                  <a:noFill/>
                </a:ln>
                <a:solidFill>
                  <a:prstClr val="white"/>
                </a:solidFill>
                <a:effectLst/>
                <a:uLnTx/>
                <a:uFillTx/>
                <a:latin typeface="Arial"/>
                <a:cs typeface="Arial"/>
              </a:rPr>
              <a:t>to teaching people how to protect </a:t>
            </a:r>
            <a:r>
              <a:rPr lang="en-US" sz="2800" b="1">
                <a:solidFill>
                  <a:prstClr val="white"/>
                </a:solidFill>
                <a:latin typeface="Arial"/>
                <a:cs typeface="Arial"/>
              </a:rPr>
              <a:t>the natural world</a:t>
            </a:r>
            <a:r>
              <a:rPr kumimoji="0" lang="en-US" sz="2800" b="1" i="0" u="none" strike="noStrike" kern="1200" cap="none" spc="0" normalizeH="0" baseline="0" noProof="0">
                <a:ln>
                  <a:noFill/>
                </a:ln>
                <a:solidFill>
                  <a:prstClr val="white"/>
                </a:solidFill>
                <a:effectLst/>
                <a:uLnTx/>
                <a:uFillTx/>
                <a:latin typeface="Arial"/>
                <a:cs typeface="Arial"/>
              </a:rPr>
              <a:t>.</a:t>
            </a:r>
            <a:endParaRPr lang="en-US">
              <a:solidFill>
                <a:prstClr val="white"/>
              </a:solidFill>
              <a:latin typeface="Arial"/>
              <a:cs typeface="Arial"/>
            </a:endParaRPr>
          </a:p>
          <a:p>
            <a:pPr>
              <a:lnSpc>
                <a:spcPts val="3060"/>
              </a:lnSpc>
              <a:defRPr/>
            </a:pPr>
            <a:br>
              <a:rPr lang="en-US"/>
            </a:br>
            <a:endParaRPr lang="en-US">
              <a:ea typeface="+mn-ea"/>
            </a:endParaRPr>
          </a:p>
        </p:txBody>
      </p:sp>
      <p:sp>
        <p:nvSpPr>
          <p:cNvPr id="10" name="TextBox 9">
            <a:extLst>
              <a:ext uri="{FF2B5EF4-FFF2-40B4-BE49-F238E27FC236}">
                <a16:creationId xmlns:a16="http://schemas.microsoft.com/office/drawing/2014/main" id="{07B40972-EA77-549F-5499-DD6CA5EB7A55}"/>
              </a:ext>
            </a:extLst>
          </p:cNvPr>
          <p:cNvSpPr txBox="1"/>
          <p:nvPr/>
        </p:nvSpPr>
        <p:spPr>
          <a:xfrm>
            <a:off x="703517" y="3590189"/>
            <a:ext cx="6472299" cy="1569660"/>
          </a:xfrm>
          <a:prstGeom prst="rect">
            <a:avLst/>
          </a:prstGeom>
          <a:noFill/>
        </p:spPr>
        <p:txBody>
          <a:bodyPr wrap="square" lIns="91440" tIns="45720" rIns="91440" bIns="45720" rtlCol="0" anchor="t">
            <a:spAutoFit/>
          </a:bodyPr>
          <a:lstStyle/>
          <a:p>
            <a:pPr>
              <a:defRPr/>
            </a:pPr>
            <a:r>
              <a:rPr kumimoji="0" lang="en-US" sz="3200" b="0" i="1" u="none" strike="noStrike" kern="1200" cap="none" spc="0" normalizeH="0" baseline="0" noProof="0">
                <a:ln>
                  <a:noFill/>
                </a:ln>
                <a:solidFill>
                  <a:srgbClr val="00B0F0"/>
                </a:solidFill>
                <a:effectLst/>
                <a:uLnTx/>
                <a:uFillTx/>
                <a:latin typeface="Times New Roman"/>
                <a:cs typeface="Times New Roman"/>
              </a:rPr>
              <a:t>People trained in Leave No Trace are 5 times more likely to </a:t>
            </a:r>
            <a:r>
              <a:rPr lang="en-US" sz="3200" i="1">
                <a:solidFill>
                  <a:srgbClr val="00B0F0"/>
                </a:solidFill>
                <a:latin typeface="Times New Roman"/>
                <a:cs typeface="Times New Roman"/>
              </a:rPr>
              <a:t>take actions that </a:t>
            </a:r>
            <a:r>
              <a:rPr kumimoji="0" lang="en-US" sz="3200" b="0" i="1" u="none" strike="noStrike" kern="1200" cap="none" spc="0" normalizeH="0" baseline="0" noProof="0">
                <a:ln>
                  <a:noFill/>
                </a:ln>
                <a:solidFill>
                  <a:srgbClr val="00B0F0"/>
                </a:solidFill>
                <a:effectLst/>
                <a:uLnTx/>
                <a:uFillTx/>
                <a:latin typeface="Times New Roman"/>
                <a:cs typeface="Times New Roman"/>
              </a:rPr>
              <a:t>protect nature</a:t>
            </a:r>
            <a:r>
              <a:rPr lang="en-US" sz="3200" i="1">
                <a:solidFill>
                  <a:srgbClr val="00B0F0"/>
                </a:solidFill>
                <a:latin typeface="Times New Roman"/>
                <a:cs typeface="Times New Roman"/>
              </a:rPr>
              <a:t>.</a:t>
            </a:r>
            <a:endParaRPr lang="en-US">
              <a:ea typeface="+mn-ea"/>
            </a:endParaRPr>
          </a:p>
        </p:txBody>
      </p:sp>
      <p:sp>
        <p:nvSpPr>
          <p:cNvPr id="19" name="TextBox 18">
            <a:extLst>
              <a:ext uri="{FF2B5EF4-FFF2-40B4-BE49-F238E27FC236}">
                <a16:creationId xmlns:a16="http://schemas.microsoft.com/office/drawing/2014/main" id="{3571433D-6307-089B-1876-7572FEF07EAA}"/>
              </a:ext>
            </a:extLst>
          </p:cNvPr>
          <p:cNvSpPr txBox="1"/>
          <p:nvPr/>
        </p:nvSpPr>
        <p:spPr>
          <a:xfrm>
            <a:off x="2921000" y="39497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67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9FD343-C730-25AA-11C3-06B6A9C42309}"/>
              </a:ext>
            </a:extLst>
          </p:cNvPr>
          <p:cNvSpPr/>
          <p:nvPr/>
        </p:nvSpPr>
        <p:spPr>
          <a:xfrm>
            <a:off x="-51371" y="6047058"/>
            <a:ext cx="12274193" cy="81094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203A8C4-11BF-75F7-73DF-E36FA90D06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15" name="TextBox 14">
            <a:extLst>
              <a:ext uri="{FF2B5EF4-FFF2-40B4-BE49-F238E27FC236}">
                <a16:creationId xmlns:a16="http://schemas.microsoft.com/office/drawing/2014/main" id="{FA654844-C2BC-E99B-EE8A-2DD425D52DB1}"/>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E3A2BA99-F9DE-E192-EDAB-430D9F73C7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97161" y="325394"/>
            <a:ext cx="1997676" cy="998838"/>
          </a:xfrm>
          <a:prstGeom prst="rect">
            <a:avLst/>
          </a:prstGeom>
        </p:spPr>
      </p:pic>
      <p:pic>
        <p:nvPicPr>
          <p:cNvPr id="7" name="Picture 6">
            <a:extLst>
              <a:ext uri="{FF2B5EF4-FFF2-40B4-BE49-F238E27FC236}">
                <a16:creationId xmlns:a16="http://schemas.microsoft.com/office/drawing/2014/main" id="{83D630A1-0CFA-69F2-1DC5-B94EBB38856A}"/>
              </a:ext>
            </a:extLst>
          </p:cNvPr>
          <p:cNvPicPr>
            <a:picLocks noChangeAspect="1"/>
          </p:cNvPicPr>
          <p:nvPr/>
        </p:nvPicPr>
        <p:blipFill>
          <a:blip r:embed="rId5"/>
          <a:stretch>
            <a:fillRect/>
          </a:stretch>
        </p:blipFill>
        <p:spPr>
          <a:xfrm>
            <a:off x="0" y="282416"/>
            <a:ext cx="12191999" cy="5976470"/>
          </a:xfrm>
          <a:prstGeom prst="rect">
            <a:avLst/>
          </a:prstGeom>
        </p:spPr>
      </p:pic>
    </p:spTree>
    <p:extLst>
      <p:ext uri="{BB962C8B-B14F-4D97-AF65-F5344CB8AC3E}">
        <p14:creationId xmlns:p14="http://schemas.microsoft.com/office/powerpoint/2010/main" val="3117426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98DFA56-B647-20CE-F4A1-9DCC51F22688}"/>
              </a:ext>
            </a:extLst>
          </p:cNvPr>
          <p:cNvPicPr>
            <a:picLocks noChangeAspect="1"/>
          </p:cNvPicPr>
          <p:nvPr/>
        </p:nvPicPr>
        <p:blipFill>
          <a:blip r:embed="rId3">
            <a:alphaModFix amt="8000"/>
          </a:blip>
          <a:stretch>
            <a:fillRect/>
          </a:stretch>
        </p:blipFill>
        <p:spPr>
          <a:xfrm>
            <a:off x="5832410" y="-298386"/>
            <a:ext cx="6441782" cy="6699453"/>
          </a:xfrm>
          <a:prstGeom prst="rect">
            <a:avLst/>
          </a:prstGeom>
        </p:spPr>
      </p:pic>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1754F8B2-E7EF-BA1D-324B-CD79495EE922}"/>
              </a:ext>
            </a:extLst>
          </p:cNvPr>
          <p:cNvSpPr/>
          <p:nvPr/>
        </p:nvSpPr>
        <p:spPr>
          <a:xfrm>
            <a:off x="-51371" y="6047058"/>
            <a:ext cx="12274193" cy="81094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2AEF6A3-C2BA-888B-8784-57E0766E13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10" name="TextBox 9">
            <a:extLst>
              <a:ext uri="{FF2B5EF4-FFF2-40B4-BE49-F238E27FC236}">
                <a16:creationId xmlns:a16="http://schemas.microsoft.com/office/drawing/2014/main" id="{C8312AF3-62E3-11E5-2D9F-613885BEAD62}"/>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351C6A8F-4D93-2331-612F-7BD448FFED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92463" y="2170921"/>
            <a:ext cx="3521676" cy="1760838"/>
          </a:xfrm>
          <a:prstGeom prst="rect">
            <a:avLst/>
          </a:prstGeom>
        </p:spPr>
      </p:pic>
      <p:pic>
        <p:nvPicPr>
          <p:cNvPr id="4" name="Picture 3">
            <a:extLst>
              <a:ext uri="{FF2B5EF4-FFF2-40B4-BE49-F238E27FC236}">
                <a16:creationId xmlns:a16="http://schemas.microsoft.com/office/drawing/2014/main" id="{79D90D43-0E45-E503-9D57-D7463C78DBB0}"/>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116000"/>
                    </a14:imgEffect>
                    <a14:imgEffect>
                      <a14:brightnessContrast bright="12000"/>
                    </a14:imgEffect>
                  </a14:imgLayer>
                </a14:imgProps>
              </a:ext>
              <a:ext uri="{28A0092B-C50C-407E-A947-70E740481C1C}">
                <a14:useLocalDpi xmlns:a14="http://schemas.microsoft.com/office/drawing/2010/main"/>
              </a:ext>
            </a:extLst>
          </a:blip>
          <a:srcRect/>
          <a:stretch/>
        </p:blipFill>
        <p:spPr>
          <a:xfrm>
            <a:off x="-61647" y="-3"/>
            <a:ext cx="6147371" cy="6047058"/>
          </a:xfrm>
          <a:prstGeom prst="rect">
            <a:avLst/>
          </a:prstGeom>
        </p:spPr>
      </p:pic>
    </p:spTree>
    <p:extLst>
      <p:ext uri="{BB962C8B-B14F-4D97-AF65-F5344CB8AC3E}">
        <p14:creationId xmlns:p14="http://schemas.microsoft.com/office/powerpoint/2010/main" val="871934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9AD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07B265-8DC8-8C7B-F693-C77CCCBAB5F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506" y="-14670"/>
            <a:ext cx="12243370" cy="5869548"/>
          </a:xfrm>
          <a:prstGeom prst="rect">
            <a:avLst/>
          </a:prstGeom>
        </p:spPr>
      </p:pic>
      <p:pic>
        <p:nvPicPr>
          <p:cNvPr id="8" name="Picture 7">
            <a:extLst>
              <a:ext uri="{FF2B5EF4-FFF2-40B4-BE49-F238E27FC236}">
                <a16:creationId xmlns:a16="http://schemas.microsoft.com/office/drawing/2014/main" id="{969DB152-7682-C91B-9568-B5BE49A0A8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461" y="6074481"/>
            <a:ext cx="1777282" cy="487483"/>
          </a:xfrm>
          <a:prstGeom prst="rect">
            <a:avLst/>
          </a:prstGeom>
        </p:spPr>
      </p:pic>
      <p:sp>
        <p:nvSpPr>
          <p:cNvPr id="9" name="TextBox 8">
            <a:extLst>
              <a:ext uri="{FF2B5EF4-FFF2-40B4-BE49-F238E27FC236}">
                <a16:creationId xmlns:a16="http://schemas.microsoft.com/office/drawing/2014/main" id="{DCBAB082-9161-A110-293A-BE172E6F8DA0}"/>
              </a:ext>
            </a:extLst>
          </p:cNvPr>
          <p:cNvSpPr txBox="1"/>
          <p:nvPr/>
        </p:nvSpPr>
        <p:spPr>
          <a:xfrm>
            <a:off x="6717323" y="6226139"/>
            <a:ext cx="521519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11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11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2024</a:t>
            </a:r>
            <a:endParaRPr kumimoji="0" lang="en-US" sz="1100" b="1"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D23AF8F9-0E5B-AE1E-2D9F-9E2A8A136812}"/>
              </a:ext>
            </a:extLst>
          </p:cNvPr>
          <p:cNvCxnSpPr>
            <a:cxnSpLocks/>
          </p:cNvCxnSpPr>
          <p:nvPr/>
        </p:nvCxnSpPr>
        <p:spPr>
          <a:xfrm>
            <a:off x="7099705" y="5855034"/>
            <a:ext cx="5123117"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AD6F6FE1-CCB4-31CD-9BC0-97AF245801D8}"/>
              </a:ext>
            </a:extLst>
          </p:cNvPr>
          <p:cNvSpPr/>
          <p:nvPr/>
        </p:nvSpPr>
        <p:spPr>
          <a:xfrm>
            <a:off x="6096000" y="3812765"/>
            <a:ext cx="5841709" cy="1741714"/>
          </a:xfrm>
          <a:prstGeom prst="rect">
            <a:avLst/>
          </a:prstGeom>
          <a:solidFill>
            <a:schemeClr val="tx1">
              <a:lumMod val="85000"/>
              <a:lumOff val="15000"/>
              <a:alpha val="597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B7EB2B9-A2A4-54AE-290A-9B6930AC00D3}"/>
              </a:ext>
            </a:extLst>
          </p:cNvPr>
          <p:cNvSpPr txBox="1"/>
          <p:nvPr/>
        </p:nvSpPr>
        <p:spPr>
          <a:xfrm>
            <a:off x="7841390" y="4003269"/>
            <a:ext cx="5771383" cy="1323439"/>
          </a:xfrm>
          <a:prstGeom prst="rect">
            <a:avLst/>
          </a:prstGeom>
          <a:noFill/>
        </p:spPr>
        <p:txBody>
          <a:bodyPr wrap="square" rtlCol="0" anchor="b">
            <a:spAutoFit/>
          </a:bodyPr>
          <a:lstStyle/>
          <a:p>
            <a:pPr>
              <a:buClr>
                <a:prstClr val="black"/>
              </a:buClr>
              <a:buSzPts val="1400"/>
            </a:pPr>
            <a:r>
              <a:rPr kumimoji="0" lang="en-US" sz="4000" b="1" i="0" u="none" strike="noStrike" kern="1200" cap="none" spc="60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TRAINING &amp; EDUCATION</a:t>
            </a:r>
            <a:endParaRPr kumimoji="0" lang="en-US" sz="1200" b="1" i="0" u="none" strike="noStrike" kern="1200" cap="none" spc="60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CE4B1052-A5DF-F183-35A5-3BCC2C914B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3608" y="4003271"/>
            <a:ext cx="1389424" cy="1389424"/>
          </a:xfrm>
          <a:prstGeom prst="rect">
            <a:avLst/>
          </a:prstGeom>
        </p:spPr>
      </p:pic>
      <p:cxnSp>
        <p:nvCxnSpPr>
          <p:cNvPr id="10" name="Straight Connector 9">
            <a:extLst>
              <a:ext uri="{FF2B5EF4-FFF2-40B4-BE49-F238E27FC236}">
                <a16:creationId xmlns:a16="http://schemas.microsoft.com/office/drawing/2014/main" id="{E43C8567-4226-2CBB-D54A-66CE15352309}"/>
              </a:ext>
            </a:extLst>
          </p:cNvPr>
          <p:cNvCxnSpPr>
            <a:cxnSpLocks/>
          </p:cNvCxnSpPr>
          <p:nvPr/>
        </p:nvCxnSpPr>
        <p:spPr>
          <a:xfrm>
            <a:off x="-51371" y="5855034"/>
            <a:ext cx="12274193" cy="0"/>
          </a:xfrm>
          <a:prstGeom prst="line">
            <a:avLst/>
          </a:prstGeom>
          <a:ln w="9525">
            <a:solidFill>
              <a:srgbClr val="00B0F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5307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1091090-5F98-5430-081A-B9FE4C446BAC}"/>
              </a:ext>
            </a:extLst>
          </p:cNvPr>
          <p:cNvPicPr>
            <a:picLocks noChangeAspect="1"/>
          </p:cNvPicPr>
          <p:nvPr/>
        </p:nvPicPr>
        <p:blipFill>
          <a:blip r:embed="rId3">
            <a:alphaModFix amt="3000"/>
            <a:extLst>
              <a:ext uri="{BEBA8EAE-BF5A-486C-A8C5-ECC9F3942E4B}">
                <a14:imgProps xmlns:a14="http://schemas.microsoft.com/office/drawing/2010/main">
                  <a14:imgLayer r:embed="rId4">
                    <a14:imgEffect>
                      <a14:saturation/>
                    </a14:imgEffect>
                  </a14:imgLayer>
                </a14:imgProps>
              </a:ext>
            </a:extLst>
          </a:blip>
          <a:stretch>
            <a:fillRect/>
          </a:stretch>
        </p:blipFill>
        <p:spPr>
          <a:xfrm>
            <a:off x="5209442" y="-591979"/>
            <a:ext cx="7167563" cy="7167563"/>
          </a:xfrm>
          <a:prstGeom prst="rect">
            <a:avLst/>
          </a:prstGeom>
        </p:spPr>
      </p:pic>
      <p:sp>
        <p:nvSpPr>
          <p:cNvPr id="2" name="Rectangle 1">
            <a:extLst>
              <a:ext uri="{FF2B5EF4-FFF2-40B4-BE49-F238E27FC236}">
                <a16:creationId xmlns:a16="http://schemas.microsoft.com/office/drawing/2014/main" id="{389FD343-C730-25AA-11C3-06B6A9C42309}"/>
              </a:ext>
            </a:extLst>
          </p:cNvPr>
          <p:cNvSpPr/>
          <p:nvPr/>
        </p:nvSpPr>
        <p:spPr>
          <a:xfrm>
            <a:off x="-51371" y="6047058"/>
            <a:ext cx="12274193" cy="81094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203A8C4-11BF-75F7-73DF-E36FA90D06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15" name="TextBox 14">
            <a:extLst>
              <a:ext uri="{FF2B5EF4-FFF2-40B4-BE49-F238E27FC236}">
                <a16:creationId xmlns:a16="http://schemas.microsoft.com/office/drawing/2014/main" id="{FA654844-C2BC-E99B-EE8A-2DD425D52DB1}"/>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A98B4742-FDD5-03C7-4EF8-15C3202098AC}"/>
              </a:ext>
            </a:extLst>
          </p:cNvPr>
          <p:cNvSpPr txBox="1"/>
          <p:nvPr/>
        </p:nvSpPr>
        <p:spPr>
          <a:xfrm>
            <a:off x="743634" y="532603"/>
            <a:ext cx="4465808" cy="215444"/>
          </a:xfrm>
          <a:prstGeom prst="rect">
            <a:avLst/>
          </a:prstGeom>
          <a:noFill/>
        </p:spPr>
        <p:txBody>
          <a:bodyPr wrap="square" rtlCol="0">
            <a:spAutoFit/>
          </a:bodyPr>
          <a:lstStyle/>
          <a:p>
            <a:r>
              <a:rPr lang="en-US" sz="800" b="1" spc="300">
                <a:solidFill>
                  <a:schemeClr val="bg1"/>
                </a:solidFill>
                <a:latin typeface="Arial" panose="020B0604020202020204" pitchFamily="34" charset="0"/>
                <a:cs typeface="Arial" panose="020B0604020202020204" pitchFamily="34" charset="0"/>
              </a:rPr>
              <a:t>ICON STYLE</a:t>
            </a:r>
            <a:endParaRPr lang="en-US" sz="800" b="1" spc="300">
              <a:solidFill>
                <a:schemeClr val="bg1">
                  <a:lumMod val="6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8C4DDF2-C20C-3A14-9C78-BD62E4A60C9C}"/>
              </a:ext>
            </a:extLst>
          </p:cNvPr>
          <p:cNvSpPr txBox="1"/>
          <p:nvPr/>
        </p:nvSpPr>
        <p:spPr>
          <a:xfrm>
            <a:off x="0" y="590701"/>
            <a:ext cx="12192000" cy="461665"/>
          </a:xfrm>
          <a:prstGeom prst="rect">
            <a:avLst/>
          </a:prstGeom>
          <a:noFill/>
        </p:spPr>
        <p:txBody>
          <a:bodyPr wrap="square" rtlCol="0">
            <a:spAutoFit/>
          </a:bodyPr>
          <a:lstStyle/>
          <a:p>
            <a:pPr algn="ctr"/>
            <a:r>
              <a:rPr lang="en-US" sz="2400" b="1" spc="300">
                <a:solidFill>
                  <a:srgbClr val="1B374C"/>
                </a:solidFill>
                <a:latin typeface="Arial Black" panose="020B0604020202020204" pitchFamily="34" charset="0"/>
                <a:cs typeface="Arial Black" panose="020B0604020202020204" pitchFamily="34" charset="0"/>
              </a:rPr>
              <a:t>TRAINING FOR ALL</a:t>
            </a:r>
            <a:endParaRPr lang="en-US" sz="800" b="1" spc="300">
              <a:solidFill>
                <a:srgbClr val="1B374C"/>
              </a:solidFill>
              <a:latin typeface="Arial Black" panose="020B0604020202020204" pitchFamily="34" charset="0"/>
              <a:cs typeface="Arial Black" panose="020B0604020202020204" pitchFamily="34" charset="0"/>
            </a:endParaRPr>
          </a:p>
        </p:txBody>
      </p:sp>
      <p:cxnSp>
        <p:nvCxnSpPr>
          <p:cNvPr id="7" name="Straight Connector 6">
            <a:extLst>
              <a:ext uri="{FF2B5EF4-FFF2-40B4-BE49-F238E27FC236}">
                <a16:creationId xmlns:a16="http://schemas.microsoft.com/office/drawing/2014/main" id="{6F1B9F19-3974-FF46-5947-C0AAF218C5DD}"/>
              </a:ext>
            </a:extLst>
          </p:cNvPr>
          <p:cNvCxnSpPr/>
          <p:nvPr/>
        </p:nvCxnSpPr>
        <p:spPr>
          <a:xfrm>
            <a:off x="-51371" y="1094864"/>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4F6561F4-BB3D-AF09-6C61-8ACD7939949A}"/>
              </a:ext>
            </a:extLst>
          </p:cNvPr>
          <p:cNvCxnSpPr/>
          <p:nvPr/>
        </p:nvCxnSpPr>
        <p:spPr>
          <a:xfrm>
            <a:off x="-51371" y="542135"/>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997BDFC4-358F-D6DE-51F9-C99A7B473B0D}"/>
              </a:ext>
            </a:extLst>
          </p:cNvPr>
          <p:cNvSpPr txBox="1"/>
          <p:nvPr/>
        </p:nvSpPr>
        <p:spPr>
          <a:xfrm>
            <a:off x="1186333" y="1901534"/>
            <a:ext cx="4166718" cy="307777"/>
          </a:xfrm>
          <a:prstGeom prst="rect">
            <a:avLst/>
          </a:prstGeom>
          <a:noFill/>
        </p:spPr>
        <p:txBody>
          <a:bodyPr wrap="square" rtlCol="0">
            <a:spAutoFit/>
          </a:bodyPr>
          <a:lstStyle/>
          <a:p>
            <a:r>
              <a:rPr lang="en-US" sz="1400" b="1" spc="300">
                <a:solidFill>
                  <a:srgbClr val="0D2F4D"/>
                </a:solidFill>
                <a:latin typeface="Arial Black" panose="020B0604020202020204" pitchFamily="34" charset="0"/>
                <a:cs typeface="Arial Black" panose="020B0604020202020204" pitchFamily="34" charset="0"/>
              </a:rPr>
              <a:t>INSTRUCTOR TRAINING</a:t>
            </a:r>
            <a:endParaRPr lang="en-US" sz="400" b="1" spc="300">
              <a:solidFill>
                <a:srgbClr val="0D2F4D"/>
              </a:solidFill>
              <a:latin typeface="Arial Black" panose="020B0604020202020204" pitchFamily="34" charset="0"/>
              <a:cs typeface="Arial Black" panose="020B0604020202020204" pitchFamily="34" charset="0"/>
            </a:endParaRPr>
          </a:p>
        </p:txBody>
      </p:sp>
      <p:cxnSp>
        <p:nvCxnSpPr>
          <p:cNvPr id="11" name="Straight Connector 10">
            <a:extLst>
              <a:ext uri="{FF2B5EF4-FFF2-40B4-BE49-F238E27FC236}">
                <a16:creationId xmlns:a16="http://schemas.microsoft.com/office/drawing/2014/main" id="{BBCFCAB0-E212-B60C-075C-07031BF5CED2}"/>
              </a:ext>
            </a:extLst>
          </p:cNvPr>
          <p:cNvCxnSpPr>
            <a:cxnSpLocks/>
          </p:cNvCxnSpPr>
          <p:nvPr/>
        </p:nvCxnSpPr>
        <p:spPr>
          <a:xfrm>
            <a:off x="1240022" y="2404113"/>
            <a:ext cx="420248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C08092A-5630-9F76-BFDE-94C3B9EC1D10}"/>
              </a:ext>
            </a:extLst>
          </p:cNvPr>
          <p:cNvSpPr txBox="1"/>
          <p:nvPr/>
        </p:nvSpPr>
        <p:spPr>
          <a:xfrm>
            <a:off x="1186332" y="2708161"/>
            <a:ext cx="4256170" cy="2246769"/>
          </a:xfrm>
          <a:prstGeom prst="rect">
            <a:avLst/>
          </a:prstGeom>
          <a:noFill/>
        </p:spPr>
        <p:txBody>
          <a:bodyPr wrap="square" rtlCol="0">
            <a:spAutoFit/>
          </a:bodyPr>
          <a:lstStyle/>
          <a:p>
            <a:pPr marL="0" lvl="0" indent="0" algn="l" rtl="0">
              <a:spcBef>
                <a:spcPts val="0"/>
              </a:spcBef>
              <a:spcAft>
                <a:spcPts val="0"/>
              </a:spcAft>
              <a:buClr>
                <a:schemeClr val="dk1"/>
              </a:buClr>
              <a:buSzPts val="1400"/>
              <a:buFont typeface="Arial"/>
              <a:buNone/>
            </a:pPr>
            <a:r>
              <a:rPr lang="en-US" sz="1400" b="1" i="0">
                <a:solidFill>
                  <a:srgbClr val="0D2F4D"/>
                </a:solidFill>
                <a:effectLst/>
                <a:latin typeface="Arial" panose="020B0604020202020204" pitchFamily="34" charset="0"/>
                <a:cs typeface="Arial" panose="020B0604020202020204" pitchFamily="34" charset="0"/>
              </a:rPr>
              <a:t>Certified Level 1 Instructor</a:t>
            </a:r>
          </a:p>
          <a:p>
            <a:pPr marL="0" lvl="0" indent="0" algn="l" rtl="0">
              <a:spcBef>
                <a:spcPts val="0"/>
              </a:spcBef>
              <a:spcAft>
                <a:spcPts val="0"/>
              </a:spcAft>
              <a:buClr>
                <a:schemeClr val="dk1"/>
              </a:buClr>
              <a:buSzPts val="1400"/>
              <a:buFont typeface="Arial"/>
              <a:buNone/>
            </a:pPr>
            <a:r>
              <a:rPr lang="en-US" sz="1400">
                <a:solidFill>
                  <a:srgbClr val="0D2F4D"/>
                </a:solidFill>
                <a:latin typeface="Arial" panose="020B0604020202020204" pitchFamily="34" charset="0"/>
                <a:cs typeface="Arial" panose="020B0604020202020204" pitchFamily="34" charset="0"/>
              </a:rPr>
              <a:t>A two-day virtual or in-person certification</a:t>
            </a:r>
          </a:p>
          <a:p>
            <a:pPr marL="0" lvl="0" indent="0" algn="l" rtl="0">
              <a:spcBef>
                <a:spcPts val="0"/>
              </a:spcBef>
              <a:spcAft>
                <a:spcPts val="0"/>
              </a:spcAft>
              <a:buClr>
                <a:schemeClr val="dk1"/>
              </a:buClr>
              <a:buSzPts val="1400"/>
              <a:buFont typeface="Arial"/>
              <a:buNone/>
            </a:pPr>
            <a:endParaRPr lang="en-US" sz="1400" b="1">
              <a:solidFill>
                <a:srgbClr val="0D2F4D"/>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400"/>
              <a:buFont typeface="Arial"/>
              <a:buNone/>
            </a:pPr>
            <a:r>
              <a:rPr lang="en-US" sz="1400" b="1">
                <a:solidFill>
                  <a:srgbClr val="0D2F4D"/>
                </a:solidFill>
                <a:latin typeface="Arial" panose="020B0604020202020204" pitchFamily="34" charset="0"/>
                <a:cs typeface="Arial" panose="020B0604020202020204" pitchFamily="34" charset="0"/>
              </a:rPr>
              <a:t>Certified Level 2 Instructor</a:t>
            </a:r>
          </a:p>
          <a:p>
            <a:pPr marL="0" lvl="0" indent="0" algn="l" rtl="0">
              <a:spcBef>
                <a:spcPts val="0"/>
              </a:spcBef>
              <a:spcAft>
                <a:spcPts val="0"/>
              </a:spcAft>
              <a:buClr>
                <a:schemeClr val="dk1"/>
              </a:buClr>
              <a:buSzPts val="1400"/>
              <a:buFont typeface="Arial"/>
              <a:buNone/>
            </a:pPr>
            <a:r>
              <a:rPr lang="en-US" sz="1400">
                <a:solidFill>
                  <a:srgbClr val="0D2F4D"/>
                </a:solidFill>
                <a:latin typeface="Arial" panose="020B0604020202020204" pitchFamily="34" charset="0"/>
                <a:cs typeface="Arial" panose="020B0604020202020204" pitchFamily="34" charset="0"/>
              </a:rPr>
              <a:t>A five-day in-person certification resulting in the ability to instruct Level 1 courses</a:t>
            </a:r>
          </a:p>
          <a:p>
            <a:pPr marL="0" lvl="0" indent="0" algn="l" rtl="0">
              <a:spcBef>
                <a:spcPts val="0"/>
              </a:spcBef>
              <a:spcAft>
                <a:spcPts val="0"/>
              </a:spcAft>
              <a:buClr>
                <a:schemeClr val="dk1"/>
              </a:buClr>
              <a:buSzPts val="1400"/>
              <a:buFont typeface="Arial"/>
              <a:buNone/>
            </a:pPr>
            <a:endParaRPr lang="en-US" sz="1400" b="1">
              <a:solidFill>
                <a:srgbClr val="0D2F4D"/>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400"/>
              <a:buFont typeface="Arial"/>
              <a:buNone/>
            </a:pPr>
            <a:r>
              <a:rPr lang="en-US" sz="1400" b="1">
                <a:solidFill>
                  <a:srgbClr val="0D2F4D"/>
                </a:solidFill>
                <a:latin typeface="Arial" panose="020B0604020202020204" pitchFamily="34" charset="0"/>
                <a:cs typeface="Arial" panose="020B0604020202020204" pitchFamily="34" charset="0"/>
              </a:rPr>
              <a:t>Certified Level 3 Instructor</a:t>
            </a:r>
          </a:p>
          <a:p>
            <a:pPr marL="0" lvl="0" indent="0" algn="l" rtl="0">
              <a:spcBef>
                <a:spcPts val="0"/>
              </a:spcBef>
              <a:spcAft>
                <a:spcPts val="0"/>
              </a:spcAft>
              <a:buClr>
                <a:schemeClr val="dk1"/>
              </a:buClr>
              <a:buSzPts val="1400"/>
              <a:buFont typeface="Arial"/>
              <a:buNone/>
            </a:pPr>
            <a:r>
              <a:rPr lang="en-US" sz="1400">
                <a:solidFill>
                  <a:srgbClr val="0D2F4D"/>
                </a:solidFill>
                <a:latin typeface="Arial" panose="020B0604020202020204" pitchFamily="34" charset="0"/>
                <a:cs typeface="Arial" panose="020B0604020202020204" pitchFamily="34" charset="0"/>
              </a:rPr>
              <a:t>This certification is held by Course Provider instructors only</a:t>
            </a:r>
          </a:p>
        </p:txBody>
      </p:sp>
      <p:sp>
        <p:nvSpPr>
          <p:cNvPr id="13" name="TextBox 12">
            <a:extLst>
              <a:ext uri="{FF2B5EF4-FFF2-40B4-BE49-F238E27FC236}">
                <a16:creationId xmlns:a16="http://schemas.microsoft.com/office/drawing/2014/main" id="{C639C1F3-9914-763A-9A5B-14F7BC230D81}"/>
              </a:ext>
            </a:extLst>
          </p:cNvPr>
          <p:cNvSpPr txBox="1"/>
          <p:nvPr/>
        </p:nvSpPr>
        <p:spPr>
          <a:xfrm>
            <a:off x="1186332" y="2146265"/>
            <a:ext cx="4465808" cy="215444"/>
          </a:xfrm>
          <a:prstGeom prst="rect">
            <a:avLst/>
          </a:prstGeom>
          <a:noFill/>
        </p:spPr>
        <p:txBody>
          <a:bodyPr wrap="square" rtlCol="0">
            <a:spAutoFit/>
          </a:bodyPr>
          <a:lstStyle/>
          <a:p>
            <a:r>
              <a:rPr lang="en-US" sz="800" b="1" spc="300">
                <a:solidFill>
                  <a:srgbClr val="1B374C"/>
                </a:solidFill>
                <a:latin typeface="Arial" panose="020B0604020202020204" pitchFamily="34" charset="0"/>
                <a:cs typeface="Arial" panose="020B0604020202020204" pitchFamily="34" charset="0"/>
              </a:rPr>
              <a:t>(REQUIRES RECERTIFICATION EVERY TWO YEARS)</a:t>
            </a:r>
          </a:p>
        </p:txBody>
      </p:sp>
      <p:sp>
        <p:nvSpPr>
          <p:cNvPr id="14" name="TextBox 13">
            <a:extLst>
              <a:ext uri="{FF2B5EF4-FFF2-40B4-BE49-F238E27FC236}">
                <a16:creationId xmlns:a16="http://schemas.microsoft.com/office/drawing/2014/main" id="{09B38130-F90C-9B7D-4A95-1E98217CECB5}"/>
              </a:ext>
            </a:extLst>
          </p:cNvPr>
          <p:cNvSpPr txBox="1"/>
          <p:nvPr/>
        </p:nvSpPr>
        <p:spPr>
          <a:xfrm>
            <a:off x="6539863" y="2055422"/>
            <a:ext cx="4166718" cy="307777"/>
          </a:xfrm>
          <a:prstGeom prst="rect">
            <a:avLst/>
          </a:prstGeom>
          <a:noFill/>
        </p:spPr>
        <p:txBody>
          <a:bodyPr wrap="square" rtlCol="0">
            <a:spAutoFit/>
          </a:bodyPr>
          <a:lstStyle/>
          <a:p>
            <a:r>
              <a:rPr lang="en-US" sz="1400" b="1" spc="300">
                <a:solidFill>
                  <a:srgbClr val="0D2F4D"/>
                </a:solidFill>
                <a:latin typeface="Arial Black" panose="020B0604020202020204" pitchFamily="34" charset="0"/>
                <a:cs typeface="Arial Black" panose="020B0604020202020204" pitchFamily="34" charset="0"/>
              </a:rPr>
              <a:t>RECREATIONAL TRAINING</a:t>
            </a:r>
            <a:endParaRPr lang="en-US" sz="400" b="1" spc="300">
              <a:solidFill>
                <a:srgbClr val="0D2F4D"/>
              </a:solidFill>
              <a:latin typeface="Arial Black" panose="020B0604020202020204" pitchFamily="34" charset="0"/>
              <a:cs typeface="Arial Black" panose="020B0604020202020204" pitchFamily="34" charset="0"/>
            </a:endParaRPr>
          </a:p>
        </p:txBody>
      </p:sp>
      <p:cxnSp>
        <p:nvCxnSpPr>
          <p:cNvPr id="16" name="Straight Connector 15">
            <a:extLst>
              <a:ext uri="{FF2B5EF4-FFF2-40B4-BE49-F238E27FC236}">
                <a16:creationId xmlns:a16="http://schemas.microsoft.com/office/drawing/2014/main" id="{94A33FE4-285E-381E-5A74-1375D9991866}"/>
              </a:ext>
            </a:extLst>
          </p:cNvPr>
          <p:cNvCxnSpPr>
            <a:cxnSpLocks/>
          </p:cNvCxnSpPr>
          <p:nvPr/>
        </p:nvCxnSpPr>
        <p:spPr>
          <a:xfrm>
            <a:off x="6593552" y="2404113"/>
            <a:ext cx="420248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4BAC0AB-8D72-D285-77AA-DA438C105BEE}"/>
              </a:ext>
            </a:extLst>
          </p:cNvPr>
          <p:cNvSpPr txBox="1"/>
          <p:nvPr/>
        </p:nvSpPr>
        <p:spPr>
          <a:xfrm>
            <a:off x="6539862" y="2708161"/>
            <a:ext cx="4256170" cy="1384995"/>
          </a:xfrm>
          <a:prstGeom prst="rect">
            <a:avLst/>
          </a:prstGeom>
          <a:noFill/>
        </p:spPr>
        <p:txBody>
          <a:bodyPr wrap="square" rtlCol="0">
            <a:spAutoFit/>
          </a:bodyPr>
          <a:lstStyle/>
          <a:p>
            <a:pPr marL="0" lvl="0" indent="0" algn="l" rtl="0">
              <a:spcBef>
                <a:spcPts val="0"/>
              </a:spcBef>
              <a:spcAft>
                <a:spcPts val="0"/>
              </a:spcAft>
              <a:buClr>
                <a:schemeClr val="dk1"/>
              </a:buClr>
              <a:buSzPts val="1400"/>
              <a:buFont typeface="Arial"/>
              <a:buNone/>
            </a:pPr>
            <a:r>
              <a:rPr lang="en-US" sz="1400" b="1" i="0">
                <a:solidFill>
                  <a:srgbClr val="0D2F4D"/>
                </a:solidFill>
                <a:effectLst/>
                <a:latin typeface="Arial" panose="020B0604020202020204" pitchFamily="34" charset="0"/>
                <a:cs typeface="Arial" panose="020B0604020202020204" pitchFamily="34" charset="0"/>
              </a:rPr>
              <a:t>Leave No Trace Skills Course</a:t>
            </a:r>
          </a:p>
          <a:p>
            <a:pPr marL="0" lvl="0" indent="0" algn="l" rtl="0">
              <a:spcBef>
                <a:spcPts val="0"/>
              </a:spcBef>
              <a:spcAft>
                <a:spcPts val="0"/>
              </a:spcAft>
              <a:buClr>
                <a:schemeClr val="dk1"/>
              </a:buClr>
              <a:buSzPts val="1400"/>
              <a:buFont typeface="Arial"/>
              <a:buNone/>
            </a:pPr>
            <a:r>
              <a:rPr lang="en-US" sz="1400">
                <a:solidFill>
                  <a:srgbClr val="0D2F4D"/>
                </a:solidFill>
                <a:latin typeface="Arial" panose="020B0604020202020204" pitchFamily="34" charset="0"/>
                <a:cs typeface="Arial" panose="020B0604020202020204" pitchFamily="34" charset="0"/>
              </a:rPr>
              <a:t>A two-day course resulting in a Certificate of Completion</a:t>
            </a:r>
          </a:p>
          <a:p>
            <a:pPr marL="0" lvl="0" indent="0" algn="l" rtl="0">
              <a:spcBef>
                <a:spcPts val="0"/>
              </a:spcBef>
              <a:spcAft>
                <a:spcPts val="0"/>
              </a:spcAft>
              <a:buClr>
                <a:schemeClr val="dk1"/>
              </a:buClr>
              <a:buSzPts val="1400"/>
              <a:buFont typeface="Arial"/>
              <a:buNone/>
            </a:pPr>
            <a:endParaRPr lang="en-US" sz="1400" b="1">
              <a:solidFill>
                <a:srgbClr val="0D2F4D"/>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400"/>
              <a:buFont typeface="Arial"/>
              <a:buNone/>
            </a:pPr>
            <a:r>
              <a:rPr lang="en-US" sz="1400" b="1">
                <a:solidFill>
                  <a:srgbClr val="0D2F4D"/>
                </a:solidFill>
                <a:latin typeface="Arial" panose="020B0604020202020204" pitchFamily="34" charset="0"/>
                <a:cs typeface="Arial" panose="020B0604020202020204" pitchFamily="34" charset="0"/>
              </a:rPr>
              <a:t>Leave No Trace Workshops</a:t>
            </a:r>
          </a:p>
          <a:p>
            <a:pPr marL="0" lvl="0" indent="0" algn="l" rtl="0">
              <a:spcBef>
                <a:spcPts val="0"/>
              </a:spcBef>
              <a:spcAft>
                <a:spcPts val="0"/>
              </a:spcAft>
              <a:buClr>
                <a:schemeClr val="dk1"/>
              </a:buClr>
              <a:buSzPts val="1400"/>
              <a:buFont typeface="Arial"/>
              <a:buNone/>
            </a:pPr>
            <a:r>
              <a:rPr lang="en-US" sz="1400">
                <a:solidFill>
                  <a:srgbClr val="0D2F4D"/>
                </a:solidFill>
                <a:latin typeface="Arial" panose="020B0604020202020204" pitchFamily="34" charset="0"/>
                <a:cs typeface="Arial" panose="020B0604020202020204" pitchFamily="34" charset="0"/>
              </a:rPr>
              <a:t>30-minute to full day online or in-person courses</a:t>
            </a:r>
          </a:p>
        </p:txBody>
      </p:sp>
    </p:spTree>
    <p:extLst>
      <p:ext uri="{BB962C8B-B14F-4D97-AF65-F5344CB8AC3E}">
        <p14:creationId xmlns:p14="http://schemas.microsoft.com/office/powerpoint/2010/main" val="2516939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9FD343-C730-25AA-11C3-06B6A9C42309}"/>
              </a:ext>
            </a:extLst>
          </p:cNvPr>
          <p:cNvSpPr/>
          <p:nvPr/>
        </p:nvSpPr>
        <p:spPr>
          <a:xfrm>
            <a:off x="-51371" y="6047058"/>
            <a:ext cx="12274193" cy="81094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203A8C4-11BF-75F7-73DF-E36FA90D06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15" name="TextBox 14">
            <a:extLst>
              <a:ext uri="{FF2B5EF4-FFF2-40B4-BE49-F238E27FC236}">
                <a16:creationId xmlns:a16="http://schemas.microsoft.com/office/drawing/2014/main" id="{FA654844-C2BC-E99B-EE8A-2DD425D52DB1}"/>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7CC8CCAB-8ADE-8FF4-3AFA-D26B17C969BE}"/>
              </a:ext>
            </a:extLst>
          </p:cNvPr>
          <p:cNvSpPr txBox="1"/>
          <p:nvPr/>
        </p:nvSpPr>
        <p:spPr>
          <a:xfrm>
            <a:off x="743634" y="532603"/>
            <a:ext cx="4465808" cy="215444"/>
          </a:xfrm>
          <a:prstGeom prst="rect">
            <a:avLst/>
          </a:prstGeom>
          <a:noFill/>
        </p:spPr>
        <p:txBody>
          <a:bodyPr wrap="square" rtlCol="0">
            <a:spAutoFit/>
          </a:bodyPr>
          <a:lstStyle/>
          <a:p>
            <a:r>
              <a:rPr lang="en-US" sz="800" b="1" spc="300">
                <a:solidFill>
                  <a:schemeClr val="bg1"/>
                </a:solidFill>
                <a:latin typeface="Arial" panose="020B0604020202020204" pitchFamily="34" charset="0"/>
                <a:cs typeface="Arial" panose="020B0604020202020204" pitchFamily="34" charset="0"/>
              </a:rPr>
              <a:t>ICON STYLE</a:t>
            </a:r>
            <a:endParaRPr lang="en-US" sz="800" b="1" spc="300">
              <a:solidFill>
                <a:schemeClr val="bg1">
                  <a:lumMod val="6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A8F15E8-B943-6DCF-E99B-E03622450FBA}"/>
              </a:ext>
            </a:extLst>
          </p:cNvPr>
          <p:cNvSpPr txBox="1"/>
          <p:nvPr/>
        </p:nvSpPr>
        <p:spPr>
          <a:xfrm>
            <a:off x="0" y="590701"/>
            <a:ext cx="12192000" cy="461665"/>
          </a:xfrm>
          <a:prstGeom prst="rect">
            <a:avLst/>
          </a:prstGeom>
          <a:noFill/>
        </p:spPr>
        <p:txBody>
          <a:bodyPr wrap="square" rtlCol="0">
            <a:spAutoFit/>
          </a:bodyPr>
          <a:lstStyle/>
          <a:p>
            <a:pPr algn="ctr"/>
            <a:r>
              <a:rPr lang="en-US" sz="2400" b="1" spc="300">
                <a:solidFill>
                  <a:srgbClr val="1B374C"/>
                </a:solidFill>
                <a:latin typeface="Arial Black" panose="020B0604020202020204" pitchFamily="34" charset="0"/>
                <a:cs typeface="Arial Black" panose="020B0604020202020204" pitchFamily="34" charset="0"/>
              </a:rPr>
              <a:t>LEVEL 2 INSTRUCTOR COURSE PROVIDERS</a:t>
            </a:r>
            <a:endParaRPr lang="en-US" sz="800" b="1" spc="300">
              <a:solidFill>
                <a:srgbClr val="1B374C"/>
              </a:solidFill>
              <a:latin typeface="Arial Black" panose="020B0604020202020204" pitchFamily="34" charset="0"/>
              <a:cs typeface="Arial Black" panose="020B0604020202020204" pitchFamily="34" charset="0"/>
            </a:endParaRPr>
          </a:p>
        </p:txBody>
      </p:sp>
      <p:cxnSp>
        <p:nvCxnSpPr>
          <p:cNvPr id="5" name="Straight Connector 4">
            <a:extLst>
              <a:ext uri="{FF2B5EF4-FFF2-40B4-BE49-F238E27FC236}">
                <a16:creationId xmlns:a16="http://schemas.microsoft.com/office/drawing/2014/main" id="{98183E89-F2E9-B5EA-E56D-83D1A938A5BE}"/>
              </a:ext>
            </a:extLst>
          </p:cNvPr>
          <p:cNvCxnSpPr/>
          <p:nvPr/>
        </p:nvCxnSpPr>
        <p:spPr>
          <a:xfrm>
            <a:off x="-51371" y="1094864"/>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95F2DBFA-2664-6C28-8771-D87C54D8C459}"/>
              </a:ext>
            </a:extLst>
          </p:cNvPr>
          <p:cNvCxnSpPr/>
          <p:nvPr/>
        </p:nvCxnSpPr>
        <p:spPr>
          <a:xfrm>
            <a:off x="-51371" y="542135"/>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52266E2E-1B66-A238-E358-14AB4C1C0396}"/>
              </a:ext>
            </a:extLst>
          </p:cNvPr>
          <p:cNvGrpSpPr/>
          <p:nvPr/>
        </p:nvGrpSpPr>
        <p:grpSpPr>
          <a:xfrm>
            <a:off x="1799252" y="1528894"/>
            <a:ext cx="8593495" cy="4115537"/>
            <a:chOff x="2017911" y="1647593"/>
            <a:chExt cx="7417432" cy="3552305"/>
          </a:xfrm>
        </p:grpSpPr>
        <p:pic>
          <p:nvPicPr>
            <p:cNvPr id="8" name="Google Shape;596;p40" descr="A picture containing icon&#10;&#10;Description automatically generated">
              <a:extLst>
                <a:ext uri="{FF2B5EF4-FFF2-40B4-BE49-F238E27FC236}">
                  <a16:creationId xmlns:a16="http://schemas.microsoft.com/office/drawing/2014/main" id="{2278459D-3AD2-85B5-E014-E026B5468E8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053633" y="3069579"/>
              <a:ext cx="1335581" cy="927487"/>
            </a:xfrm>
            <a:prstGeom prst="rect">
              <a:avLst/>
            </a:prstGeom>
            <a:noFill/>
            <a:ln>
              <a:noFill/>
            </a:ln>
          </p:spPr>
        </p:pic>
        <p:pic>
          <p:nvPicPr>
            <p:cNvPr id="9" name="Google Shape;597;p40" descr="Logo, company name&#10;&#10;Description automatically generated">
              <a:extLst>
                <a:ext uri="{FF2B5EF4-FFF2-40B4-BE49-F238E27FC236}">
                  <a16:creationId xmlns:a16="http://schemas.microsoft.com/office/drawing/2014/main" id="{7DC46567-0732-A4AF-B20B-255B0196D61A}"/>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934755" y="4280100"/>
              <a:ext cx="1702957" cy="721713"/>
            </a:xfrm>
            <a:prstGeom prst="rect">
              <a:avLst/>
            </a:prstGeom>
            <a:noFill/>
            <a:ln>
              <a:noFill/>
            </a:ln>
          </p:spPr>
        </p:pic>
        <p:pic>
          <p:nvPicPr>
            <p:cNvPr id="11" name="Google Shape;598;p40" descr="Logo, company name&#10;&#10;Description automatically generated">
              <a:extLst>
                <a:ext uri="{FF2B5EF4-FFF2-40B4-BE49-F238E27FC236}">
                  <a16:creationId xmlns:a16="http://schemas.microsoft.com/office/drawing/2014/main" id="{F7608AA2-2762-8C9D-C8A7-F685EC19C17B}"/>
                </a:ext>
              </a:extLst>
            </p:cNvPr>
            <p:cNvPicPr preferRelativeResize="0"/>
            <p:nvPr/>
          </p:nvPicPr>
          <p:blipFill rotWithShape="1">
            <a:blip r:embed="rId6" cstate="email">
              <a:alphaModFix/>
              <a:extLst>
                <a:ext uri="{28A0092B-C50C-407E-A947-70E740481C1C}">
                  <a14:useLocalDpi xmlns:a14="http://schemas.microsoft.com/office/drawing/2010/main"/>
                </a:ext>
              </a:extLst>
            </a:blip>
            <a:srcRect l="13172" r="13769" b="14963"/>
            <a:stretch/>
          </p:blipFill>
          <p:spPr>
            <a:xfrm>
              <a:off x="2017911" y="2983941"/>
              <a:ext cx="1338000" cy="1098763"/>
            </a:xfrm>
            <a:prstGeom prst="rect">
              <a:avLst/>
            </a:prstGeom>
            <a:noFill/>
            <a:ln>
              <a:noFill/>
            </a:ln>
          </p:spPr>
        </p:pic>
        <p:pic>
          <p:nvPicPr>
            <p:cNvPr id="12" name="Google Shape;599;p40" descr="Logo, company name&#10;&#10;Description automatically generated">
              <a:extLst>
                <a:ext uri="{FF2B5EF4-FFF2-40B4-BE49-F238E27FC236}">
                  <a16:creationId xmlns:a16="http://schemas.microsoft.com/office/drawing/2014/main" id="{CD08E6E6-AD40-3151-E3C3-F6839658CB2C}"/>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296318" y="1668440"/>
              <a:ext cx="992489" cy="1116550"/>
            </a:xfrm>
            <a:prstGeom prst="rect">
              <a:avLst/>
            </a:prstGeom>
            <a:noFill/>
            <a:ln>
              <a:noFill/>
            </a:ln>
          </p:spPr>
        </p:pic>
        <p:pic>
          <p:nvPicPr>
            <p:cNvPr id="13" name="Google Shape;600;p40" descr="Icon, rectangle&#10;&#10;Description automatically generated with medium confidence">
              <a:extLst>
                <a:ext uri="{FF2B5EF4-FFF2-40B4-BE49-F238E27FC236}">
                  <a16:creationId xmlns:a16="http://schemas.microsoft.com/office/drawing/2014/main" id="{A5DCCF65-1E1F-32EB-3E6B-52160F6C628F}"/>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474831" y="1647593"/>
              <a:ext cx="888774" cy="1158244"/>
            </a:xfrm>
            <a:prstGeom prst="rect">
              <a:avLst/>
            </a:prstGeom>
            <a:noFill/>
            <a:ln>
              <a:noFill/>
            </a:ln>
          </p:spPr>
        </p:pic>
        <p:pic>
          <p:nvPicPr>
            <p:cNvPr id="14" name="Google Shape;601;p40" descr="Icon&#10;&#10;Description automatically generated">
              <a:extLst>
                <a:ext uri="{FF2B5EF4-FFF2-40B4-BE49-F238E27FC236}">
                  <a16:creationId xmlns:a16="http://schemas.microsoft.com/office/drawing/2014/main" id="{0C831205-85B4-133F-1012-4B8130FDCD32}"/>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2261357" y="1752985"/>
              <a:ext cx="851109" cy="947461"/>
            </a:xfrm>
            <a:prstGeom prst="rect">
              <a:avLst/>
            </a:prstGeom>
            <a:noFill/>
            <a:ln>
              <a:noFill/>
            </a:ln>
          </p:spPr>
        </p:pic>
        <p:pic>
          <p:nvPicPr>
            <p:cNvPr id="16" name="Google Shape;602;p40" descr="Logo&#10;&#10;Description automatically generated">
              <a:extLst>
                <a:ext uri="{FF2B5EF4-FFF2-40B4-BE49-F238E27FC236}">
                  <a16:creationId xmlns:a16="http://schemas.microsoft.com/office/drawing/2014/main" id="{CC4C1126-71E8-30CF-D986-5072174305B9}"/>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5319586" y="4082014"/>
              <a:ext cx="1117884" cy="1117884"/>
            </a:xfrm>
            <a:prstGeom prst="rect">
              <a:avLst/>
            </a:prstGeom>
            <a:noFill/>
            <a:ln>
              <a:noFill/>
            </a:ln>
          </p:spPr>
        </p:pic>
        <p:pic>
          <p:nvPicPr>
            <p:cNvPr id="17" name="Google Shape;603;p40">
              <a:extLst>
                <a:ext uri="{FF2B5EF4-FFF2-40B4-BE49-F238E27FC236}">
                  <a16:creationId xmlns:a16="http://schemas.microsoft.com/office/drawing/2014/main" id="{E7C1ACE3-EAFE-DD0B-FD52-9F4524FCD1E4}"/>
                </a:ext>
              </a:extLst>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6157509" y="2974380"/>
              <a:ext cx="1270107" cy="1117884"/>
            </a:xfrm>
            <a:prstGeom prst="rect">
              <a:avLst/>
            </a:prstGeom>
            <a:noFill/>
            <a:ln>
              <a:noFill/>
            </a:ln>
          </p:spPr>
        </p:pic>
        <p:pic>
          <p:nvPicPr>
            <p:cNvPr id="18" name="Google Shape;604;p40">
              <a:extLst>
                <a:ext uri="{FF2B5EF4-FFF2-40B4-BE49-F238E27FC236}">
                  <a16:creationId xmlns:a16="http://schemas.microsoft.com/office/drawing/2014/main" id="{1A762FC7-03E2-ADF6-09A6-0A339E9A8AF8}"/>
                </a:ext>
              </a:extLst>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8403093" y="3000681"/>
              <a:ext cx="1032250" cy="1065282"/>
            </a:xfrm>
            <a:prstGeom prst="rect">
              <a:avLst/>
            </a:prstGeom>
            <a:noFill/>
            <a:ln>
              <a:noFill/>
            </a:ln>
          </p:spPr>
        </p:pic>
        <p:pic>
          <p:nvPicPr>
            <p:cNvPr id="19" name="Google Shape;605;p40">
              <a:extLst>
                <a:ext uri="{FF2B5EF4-FFF2-40B4-BE49-F238E27FC236}">
                  <a16:creationId xmlns:a16="http://schemas.microsoft.com/office/drawing/2014/main" id="{6DE829BB-61E8-4950-5BD2-5C46E618067C}"/>
                </a:ext>
              </a:extLst>
            </p:cNvPr>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4189076" y="1678705"/>
              <a:ext cx="1064694" cy="1064694"/>
            </a:xfrm>
            <a:prstGeom prst="ellipse">
              <a:avLst/>
            </a:prstGeom>
            <a:noFill/>
            <a:ln>
              <a:noFill/>
            </a:ln>
          </p:spPr>
        </p:pic>
        <p:pic>
          <p:nvPicPr>
            <p:cNvPr id="20" name="Google Shape;606;p40">
              <a:extLst>
                <a:ext uri="{FF2B5EF4-FFF2-40B4-BE49-F238E27FC236}">
                  <a16:creationId xmlns:a16="http://schemas.microsoft.com/office/drawing/2014/main" id="{066F4970-2E1D-85C6-3248-366F80E72FF6}"/>
                </a:ext>
              </a:extLst>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2764839" y="4575706"/>
              <a:ext cx="2057462" cy="282901"/>
            </a:xfrm>
            <a:prstGeom prst="rect">
              <a:avLst/>
            </a:prstGeom>
            <a:noFill/>
            <a:ln>
              <a:noFill/>
            </a:ln>
          </p:spPr>
        </p:pic>
      </p:grpSp>
      <p:sp>
        <p:nvSpPr>
          <p:cNvPr id="23" name="Rectangle 22">
            <a:extLst>
              <a:ext uri="{FF2B5EF4-FFF2-40B4-BE49-F238E27FC236}">
                <a16:creationId xmlns:a16="http://schemas.microsoft.com/office/drawing/2014/main" id="{B6E513CD-198C-970C-828C-352565310DB7}"/>
              </a:ext>
            </a:extLst>
          </p:cNvPr>
          <p:cNvSpPr/>
          <p:nvPr/>
        </p:nvSpPr>
        <p:spPr>
          <a:xfrm>
            <a:off x="7465201" y="4460878"/>
            <a:ext cx="2227439" cy="10486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CD87AD9C-5EDA-308C-BC8F-16C13688C2D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899445" y="4349301"/>
            <a:ext cx="1295129" cy="1295129"/>
          </a:xfrm>
          <a:prstGeom prst="rect">
            <a:avLst/>
          </a:prstGeom>
        </p:spPr>
      </p:pic>
    </p:spTree>
    <p:extLst>
      <p:ext uri="{BB962C8B-B14F-4D97-AF65-F5344CB8AC3E}">
        <p14:creationId xmlns:p14="http://schemas.microsoft.com/office/powerpoint/2010/main" val="1255328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543A9D-8968-FED2-774F-D0BE707D39CD}"/>
              </a:ext>
            </a:extLst>
          </p:cNvPr>
          <p:cNvPicPr>
            <a:picLocks noChangeAspect="1"/>
          </p:cNvPicPr>
          <p:nvPr/>
        </p:nvPicPr>
        <p:blipFill>
          <a:blip r:embed="rId3">
            <a:alphaModFix amt="8000"/>
          </a:blip>
          <a:stretch>
            <a:fillRect/>
          </a:stretch>
        </p:blipFill>
        <p:spPr>
          <a:xfrm>
            <a:off x="5832410" y="-298386"/>
            <a:ext cx="6441782" cy="6699453"/>
          </a:xfrm>
          <a:prstGeom prst="rect">
            <a:avLst/>
          </a:prstGeom>
        </p:spPr>
      </p:pic>
      <p:sp>
        <p:nvSpPr>
          <p:cNvPr id="2" name="TextBox 1">
            <a:extLst>
              <a:ext uri="{FF2B5EF4-FFF2-40B4-BE49-F238E27FC236}">
                <a16:creationId xmlns:a16="http://schemas.microsoft.com/office/drawing/2014/main" id="{8B2CD14E-B684-1A7E-2299-BE9FDB53F1B2}"/>
              </a:ext>
            </a:extLst>
          </p:cNvPr>
          <p:cNvSpPr txBox="1"/>
          <p:nvPr/>
        </p:nvSpPr>
        <p:spPr>
          <a:xfrm>
            <a:off x="6137096" y="2412646"/>
            <a:ext cx="6044629" cy="425758"/>
          </a:xfrm>
          <a:prstGeom prst="rect">
            <a:avLst/>
          </a:prstGeom>
          <a:noFill/>
        </p:spPr>
        <p:txBody>
          <a:bodyPr wrap="square" rtlCol="0">
            <a:spAutoFit/>
          </a:bodyPr>
          <a:lstStyle/>
          <a:p>
            <a:pPr marL="0" marR="0" lvl="0" indent="0" algn="ctr" defTabSz="914400" rtl="0" eaLnBrk="1" fontAlgn="auto" latinLnBrk="0" hangingPunct="1">
              <a:lnSpc>
                <a:spcPts val="2620"/>
              </a:lnSpc>
              <a:spcBef>
                <a:spcPts val="0"/>
              </a:spcBef>
              <a:spcAft>
                <a:spcPts val="0"/>
              </a:spcAft>
              <a:buClr>
                <a:prstClr val="black"/>
              </a:buClr>
              <a:buSzPts val="1400"/>
              <a:buFont typeface="Arial"/>
              <a:buNone/>
              <a:tabLst/>
              <a:defRPr/>
            </a:pPr>
            <a:r>
              <a:rPr kumimoji="0" lang="en-US" sz="2400" b="1" i="0" u="none" strike="noStrike" kern="1200" cap="none" spc="0" normalizeH="0" baseline="0" noProof="0">
                <a:ln>
                  <a:noFill/>
                </a:ln>
                <a:solidFill>
                  <a:srgbClr val="1B374C"/>
                </a:solidFill>
                <a:effectLst/>
                <a:uLnTx/>
                <a:uFillTx/>
                <a:latin typeface="Arial" panose="020B0604020202020204" pitchFamily="34" charset="0"/>
                <a:ea typeface="+mn-ea"/>
                <a:cs typeface="Arial" panose="020B0604020202020204" pitchFamily="34" charset="0"/>
              </a:rPr>
              <a:t>LEAVE NO TRACE 101</a:t>
            </a:r>
          </a:p>
        </p:txBody>
      </p:sp>
      <p:sp>
        <p:nvSpPr>
          <p:cNvPr id="3" name="TextBox 2">
            <a:extLst>
              <a:ext uri="{FF2B5EF4-FFF2-40B4-BE49-F238E27FC236}">
                <a16:creationId xmlns:a16="http://schemas.microsoft.com/office/drawing/2014/main" id="{59F60593-B5E9-DD16-05D1-4B3017D3417A}"/>
              </a:ext>
            </a:extLst>
          </p:cNvPr>
          <p:cNvSpPr txBox="1"/>
          <p:nvPr/>
        </p:nvSpPr>
        <p:spPr>
          <a:xfrm>
            <a:off x="6878652" y="2830443"/>
            <a:ext cx="4375200" cy="14260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ts val="2620"/>
              </a:lnSpc>
              <a:spcBef>
                <a:spcPts val="0"/>
              </a:spcBef>
              <a:spcAft>
                <a:spcPts val="0"/>
              </a:spcAft>
              <a:buClr>
                <a:prstClr val="black"/>
              </a:buClr>
              <a:buSzPts val="1400"/>
              <a:buFont typeface="Arial"/>
              <a:buNone/>
              <a:tabLst/>
              <a:defRPr/>
            </a:pPr>
            <a:r>
              <a:rPr kumimoji="0" lang="en-US" sz="2400" b="0" i="1" u="none" strike="noStrike" kern="1200" cap="none" spc="0" normalizeH="0" baseline="0" noProof="0">
                <a:ln>
                  <a:noFill/>
                </a:ln>
                <a:solidFill>
                  <a:srgbClr val="1B374C"/>
                </a:solidFill>
                <a:effectLst/>
                <a:uLnTx/>
                <a:uFillTx/>
                <a:latin typeface="Times New Roman" panose="02020603050405020304" pitchFamily="18" charset="0"/>
                <a:ea typeface="+mn-ea"/>
                <a:cs typeface="Times New Roman" panose="02020603050405020304" pitchFamily="18" charset="0"/>
              </a:rPr>
              <a:t>Free 45 Minute Online Course Available to Everyone </a:t>
            </a:r>
          </a:p>
          <a:p>
            <a:pPr marL="0" marR="0" lvl="0" indent="0" algn="ctr" defTabSz="914400" rtl="0" eaLnBrk="1" fontAlgn="auto" latinLnBrk="0" hangingPunct="1">
              <a:lnSpc>
                <a:spcPts val="2620"/>
              </a:lnSpc>
              <a:spcBef>
                <a:spcPts val="0"/>
              </a:spcBef>
              <a:spcAft>
                <a:spcPts val="0"/>
              </a:spcAft>
              <a:buClr>
                <a:prstClr val="black"/>
              </a:buClr>
              <a:buSzPts val="1400"/>
              <a:buFont typeface="Arial"/>
              <a:buNone/>
              <a:tabLst/>
              <a:defRPr/>
            </a:pPr>
            <a:endParaRPr lang="en-US" sz="2400" i="1">
              <a:solidFill>
                <a:srgbClr val="1B374C"/>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2620"/>
              </a:lnSpc>
              <a:spcBef>
                <a:spcPts val="0"/>
              </a:spcBef>
              <a:spcAft>
                <a:spcPts val="0"/>
              </a:spcAft>
              <a:buClr>
                <a:prstClr val="black"/>
              </a:buClr>
              <a:buSzPts val="1400"/>
              <a:buFont typeface="Arial"/>
              <a:buNone/>
              <a:tabLst/>
              <a:defRPr/>
            </a:pPr>
            <a:r>
              <a:rPr lang="en-US" sz="2400" i="1">
                <a:solidFill>
                  <a:srgbClr val="1B374C"/>
                </a:solidFill>
                <a:latin typeface="Times New Roman"/>
                <a:cs typeface="Times New Roman"/>
              </a:rPr>
              <a:t>Learn.LNT.</a:t>
            </a:r>
            <a:r>
              <a:rPr kumimoji="0" lang="en-US" sz="2400" b="0" i="1" u="none" strike="noStrike" kern="1200" cap="none" spc="0" normalizeH="0" baseline="0" noProof="0">
                <a:ln>
                  <a:noFill/>
                </a:ln>
                <a:solidFill>
                  <a:srgbClr val="1B374C"/>
                </a:solidFill>
                <a:effectLst/>
                <a:uLnTx/>
                <a:uFillTx/>
                <a:latin typeface="Times New Roman"/>
                <a:cs typeface="Times New Roman"/>
              </a:rPr>
              <a:t>org/courses/101</a:t>
            </a:r>
            <a:endParaRPr lang="en-US" sz="2400" b="0" i="1" u="none" strike="noStrike" kern="1200" cap="none" spc="0" normalizeH="0" baseline="0" noProof="0">
              <a:ln>
                <a:noFill/>
              </a:ln>
              <a:solidFill>
                <a:srgbClr val="1B374C"/>
              </a:solidFill>
              <a:effectLst/>
              <a:uLnTx/>
              <a:uFillTx/>
              <a:latin typeface="Times New Roman"/>
              <a:cs typeface="Times New Roman"/>
            </a:endParaRPr>
          </a:p>
        </p:txBody>
      </p:sp>
      <p:pic>
        <p:nvPicPr>
          <p:cNvPr id="4" name="Picture 3">
            <a:extLst>
              <a:ext uri="{FF2B5EF4-FFF2-40B4-BE49-F238E27FC236}">
                <a16:creationId xmlns:a16="http://schemas.microsoft.com/office/drawing/2014/main" id="{B957B13A-FA1D-CDE2-4B37-08FE2271EB8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878" y="-1"/>
            <a:ext cx="6115878" cy="6047059"/>
          </a:xfrm>
          <a:prstGeom prst="rect">
            <a:avLst/>
          </a:prstGeom>
        </p:spPr>
      </p:pic>
    </p:spTree>
    <p:extLst>
      <p:ext uri="{BB962C8B-B14F-4D97-AF65-F5344CB8AC3E}">
        <p14:creationId xmlns:p14="http://schemas.microsoft.com/office/powerpoint/2010/main" val="1212650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9AD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557065-289D-8C29-43A8-74B578096E5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2193" y="-101600"/>
            <a:ext cx="12274193" cy="5956634"/>
          </a:xfrm>
          <a:prstGeom prst="rect">
            <a:avLst/>
          </a:prstGeom>
        </p:spPr>
      </p:pic>
      <p:pic>
        <p:nvPicPr>
          <p:cNvPr id="8" name="Picture 7">
            <a:extLst>
              <a:ext uri="{FF2B5EF4-FFF2-40B4-BE49-F238E27FC236}">
                <a16:creationId xmlns:a16="http://schemas.microsoft.com/office/drawing/2014/main" id="{969DB152-7682-C91B-9568-B5BE49A0A8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461" y="6074481"/>
            <a:ext cx="1777282" cy="487483"/>
          </a:xfrm>
          <a:prstGeom prst="rect">
            <a:avLst/>
          </a:prstGeom>
        </p:spPr>
      </p:pic>
      <p:sp>
        <p:nvSpPr>
          <p:cNvPr id="9" name="TextBox 8">
            <a:extLst>
              <a:ext uri="{FF2B5EF4-FFF2-40B4-BE49-F238E27FC236}">
                <a16:creationId xmlns:a16="http://schemas.microsoft.com/office/drawing/2014/main" id="{DCBAB082-9161-A110-293A-BE172E6F8DA0}"/>
              </a:ext>
            </a:extLst>
          </p:cNvPr>
          <p:cNvSpPr txBox="1"/>
          <p:nvPr/>
        </p:nvSpPr>
        <p:spPr>
          <a:xfrm>
            <a:off x="6717323" y="6226139"/>
            <a:ext cx="521519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11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11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2024</a:t>
            </a:r>
            <a:endParaRPr kumimoji="0" lang="en-US" sz="1100" b="1"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59FBEF85-8603-9482-58E9-148702FD4686}"/>
              </a:ext>
            </a:extLst>
          </p:cNvPr>
          <p:cNvSpPr/>
          <p:nvPr/>
        </p:nvSpPr>
        <p:spPr>
          <a:xfrm>
            <a:off x="6296628" y="3812765"/>
            <a:ext cx="5641081" cy="1741714"/>
          </a:xfrm>
          <a:prstGeom prst="rect">
            <a:avLst/>
          </a:prstGeom>
          <a:solidFill>
            <a:schemeClr val="tx1">
              <a:lumMod val="85000"/>
              <a:lumOff val="15000"/>
              <a:alpha val="597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47E2D91-E8B7-1938-8644-850825A4A8C3}"/>
              </a:ext>
            </a:extLst>
          </p:cNvPr>
          <p:cNvSpPr txBox="1"/>
          <p:nvPr/>
        </p:nvSpPr>
        <p:spPr>
          <a:xfrm>
            <a:off x="8112951" y="4298607"/>
            <a:ext cx="5771383" cy="707886"/>
          </a:xfrm>
          <a:prstGeom prst="rect">
            <a:avLst/>
          </a:prstGeom>
          <a:noFill/>
        </p:spPr>
        <p:txBody>
          <a:bodyPr wrap="square" rtlCol="0" anchor="b">
            <a:spAutoFit/>
          </a:bodyPr>
          <a:lstStyle/>
          <a:p>
            <a:pPr>
              <a:buClr>
                <a:prstClr val="black"/>
              </a:buClr>
              <a:buSzPts val="1400"/>
            </a:pPr>
            <a:r>
              <a:rPr kumimoji="0" lang="en-US" sz="4000" b="1" i="0" u="none" strike="noStrike" kern="1200" cap="none" spc="600" normalizeH="0" baseline="0" noProof="0">
                <a:ln>
                  <a:noFill/>
                </a:ln>
                <a:solidFill>
                  <a:schemeClr val="bg1"/>
                </a:solidFill>
                <a:effectLst/>
                <a:uLnTx/>
                <a:uFillTx/>
                <a:latin typeface="Arial" panose="020B0604020202020204" pitchFamily="34" charset="0"/>
                <a:ea typeface="+mn-ea"/>
                <a:cs typeface="Arial" panose="020B0604020202020204" pitchFamily="34" charset="0"/>
              </a:rPr>
              <a:t>RESEARCH</a:t>
            </a:r>
            <a:endParaRPr kumimoji="0" lang="en-US" sz="1200" b="1" i="0" u="none" strike="noStrike" kern="1200" cap="none" spc="60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19" name="Straight Connector 18">
            <a:extLst>
              <a:ext uri="{FF2B5EF4-FFF2-40B4-BE49-F238E27FC236}">
                <a16:creationId xmlns:a16="http://schemas.microsoft.com/office/drawing/2014/main" id="{58F1620A-0D74-8139-A9E2-A3F57550E982}"/>
              </a:ext>
            </a:extLst>
          </p:cNvPr>
          <p:cNvCxnSpPr>
            <a:cxnSpLocks/>
          </p:cNvCxnSpPr>
          <p:nvPr/>
        </p:nvCxnSpPr>
        <p:spPr>
          <a:xfrm>
            <a:off x="-51371" y="5855034"/>
            <a:ext cx="12274193" cy="0"/>
          </a:xfrm>
          <a:prstGeom prst="line">
            <a:avLst/>
          </a:prstGeom>
          <a:ln w="9525">
            <a:solidFill>
              <a:srgbClr val="00B0F0"/>
            </a:solidFill>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05F4719B-5374-BE4D-7050-AC6E163B8D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01910" y="4003271"/>
            <a:ext cx="1389424" cy="1389424"/>
          </a:xfrm>
          <a:prstGeom prst="rect">
            <a:avLst/>
          </a:prstGeom>
        </p:spPr>
      </p:pic>
    </p:spTree>
    <p:extLst>
      <p:ext uri="{BB962C8B-B14F-4D97-AF65-F5344CB8AC3E}">
        <p14:creationId xmlns:p14="http://schemas.microsoft.com/office/powerpoint/2010/main" val="2688740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E304D"/>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9DB152-7682-C91B-9568-B5BE49A0A8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78907631-70D6-8300-C4CB-155D1912F02D}"/>
              </a:ext>
            </a:extLst>
          </p:cNvPr>
          <p:cNvSpPr txBox="1"/>
          <p:nvPr/>
        </p:nvSpPr>
        <p:spPr>
          <a:xfrm>
            <a:off x="3766867" y="4511229"/>
            <a:ext cx="46582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5-YEAR RESEARCH AGENDA</a:t>
            </a:r>
          </a:p>
        </p:txBody>
      </p:sp>
      <p:sp>
        <p:nvSpPr>
          <p:cNvPr id="2" name="TextBox 1">
            <a:extLst>
              <a:ext uri="{FF2B5EF4-FFF2-40B4-BE49-F238E27FC236}">
                <a16:creationId xmlns:a16="http://schemas.microsoft.com/office/drawing/2014/main" id="{7837AF0D-8ABF-2244-61ED-A31D7FE445E5}"/>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D0B70E53-C49C-6A09-5DC0-D82B1E4E045B}"/>
              </a:ext>
            </a:extLst>
          </p:cNvPr>
          <p:cNvSpPr txBox="1"/>
          <p:nvPr/>
        </p:nvSpPr>
        <p:spPr>
          <a:xfrm>
            <a:off x="3315524" y="4915305"/>
            <a:ext cx="5540400" cy="759182"/>
          </a:xfrm>
          <a:prstGeom prst="rect">
            <a:avLst/>
          </a:prstGeom>
          <a:noFill/>
        </p:spPr>
        <p:txBody>
          <a:bodyPr wrap="square" rtlCol="0">
            <a:spAutoFit/>
          </a:bodyPr>
          <a:lstStyle/>
          <a:p>
            <a:pPr marL="0" marR="0" lvl="0" indent="0" algn="ctr" defTabSz="914400" rtl="0" eaLnBrk="1" fontAlgn="auto" latinLnBrk="0" hangingPunct="1">
              <a:lnSpc>
                <a:spcPts val="2620"/>
              </a:lnSpc>
              <a:spcBef>
                <a:spcPts val="0"/>
              </a:spcBef>
              <a:spcAft>
                <a:spcPts val="0"/>
              </a:spcAft>
              <a:buClr>
                <a:prstClr val="black"/>
              </a:buClr>
              <a:buSzPts val="1400"/>
              <a:buFont typeface="Arial"/>
              <a:buNone/>
              <a:tabLst/>
              <a:defRPr/>
            </a:pPr>
            <a:r>
              <a:rPr kumimoji="0" lang="en-US" sz="240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Recreation Ecology, Human Dimensions, Citizen Science and more</a:t>
            </a:r>
          </a:p>
        </p:txBody>
      </p:sp>
      <p:pic>
        <p:nvPicPr>
          <p:cNvPr id="5" name="Picture 4">
            <a:extLst>
              <a:ext uri="{FF2B5EF4-FFF2-40B4-BE49-F238E27FC236}">
                <a16:creationId xmlns:a16="http://schemas.microsoft.com/office/drawing/2014/main" id="{335E45B3-F318-A8EE-7768-A6439A0FDC3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85157" y="1020098"/>
            <a:ext cx="3034796" cy="3035537"/>
          </a:xfrm>
          <a:prstGeom prst="ellipse">
            <a:avLst/>
          </a:prstGeom>
          <a:ln w="12700">
            <a:solidFill>
              <a:srgbClr val="00B0F0"/>
            </a:solidFill>
          </a:ln>
        </p:spPr>
      </p:pic>
      <p:pic>
        <p:nvPicPr>
          <p:cNvPr id="7" name="Picture 6">
            <a:extLst>
              <a:ext uri="{FF2B5EF4-FFF2-40B4-BE49-F238E27FC236}">
                <a16:creationId xmlns:a16="http://schemas.microsoft.com/office/drawing/2014/main" id="{67F96C70-D0AA-EECD-15F2-F7B96843BC78}"/>
              </a:ext>
            </a:extLst>
          </p:cNvPr>
          <p:cNvPicPr>
            <a:picLocks/>
          </p:cNvPicPr>
          <p:nvPr/>
        </p:nvPicPr>
        <p:blipFill rotWithShape="1">
          <a:blip r:embed="rId5" cstate="email">
            <a:extLst>
              <a:ext uri="{28A0092B-C50C-407E-A947-70E740481C1C}">
                <a14:useLocalDpi xmlns:a14="http://schemas.microsoft.com/office/drawing/2010/main"/>
              </a:ext>
            </a:extLst>
          </a:blip>
          <a:srcRect/>
          <a:stretch/>
        </p:blipFill>
        <p:spPr>
          <a:xfrm>
            <a:off x="4660698" y="1020098"/>
            <a:ext cx="3034795" cy="3035537"/>
          </a:xfrm>
          <a:prstGeom prst="ellipse">
            <a:avLst/>
          </a:prstGeom>
          <a:ln w="12700">
            <a:solidFill>
              <a:srgbClr val="00B0F0"/>
            </a:solidFill>
          </a:ln>
        </p:spPr>
      </p:pic>
      <p:pic>
        <p:nvPicPr>
          <p:cNvPr id="14" name="Picture 13">
            <a:extLst>
              <a:ext uri="{FF2B5EF4-FFF2-40B4-BE49-F238E27FC236}">
                <a16:creationId xmlns:a16="http://schemas.microsoft.com/office/drawing/2014/main" id="{3DAC3EAC-DA63-B15C-3DAA-7B7C72CBA49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36238" y="977377"/>
            <a:ext cx="3120611" cy="3120978"/>
          </a:xfrm>
          <a:prstGeom prst="ellipse">
            <a:avLst/>
          </a:prstGeom>
          <a:ln w="12700">
            <a:solidFill>
              <a:srgbClr val="00B0F0"/>
            </a:solidFill>
          </a:ln>
        </p:spPr>
      </p:pic>
    </p:spTree>
    <p:extLst>
      <p:ext uri="{BB962C8B-B14F-4D97-AF65-F5344CB8AC3E}">
        <p14:creationId xmlns:p14="http://schemas.microsoft.com/office/powerpoint/2010/main" val="3866712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48E3C4-58EA-9D7A-D2E6-3B976664692C}"/>
              </a:ext>
            </a:extLst>
          </p:cNvPr>
          <p:cNvSpPr/>
          <p:nvPr/>
        </p:nvSpPr>
        <p:spPr>
          <a:xfrm>
            <a:off x="-19878" y="6080365"/>
            <a:ext cx="12274193" cy="77763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69DB152-7682-C91B-9568-B5BE49A0A8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07AC3C33-6323-D7F0-B54A-B4AE64A47977}"/>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95DD012A-99C9-393F-30BA-35D0C6A50D31}"/>
              </a:ext>
            </a:extLst>
          </p:cNvPr>
          <p:cNvSpPr txBox="1"/>
          <p:nvPr/>
        </p:nvSpPr>
        <p:spPr>
          <a:xfrm>
            <a:off x="5623524" y="1880472"/>
            <a:ext cx="5564367" cy="132343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
                <a:prstClr val="black"/>
              </a:buClr>
              <a:buSzPts val="1400"/>
              <a:buFont typeface="Arial"/>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LEAVE NO TRACE SCIENCE TEAM</a:t>
            </a:r>
          </a:p>
        </p:txBody>
      </p:sp>
      <p:sp>
        <p:nvSpPr>
          <p:cNvPr id="6" name="TextBox 5">
            <a:extLst>
              <a:ext uri="{FF2B5EF4-FFF2-40B4-BE49-F238E27FC236}">
                <a16:creationId xmlns:a16="http://schemas.microsoft.com/office/drawing/2014/main" id="{ABB6B2A0-0C77-EDAD-D0C2-5FDB0E69619C}"/>
              </a:ext>
            </a:extLst>
          </p:cNvPr>
          <p:cNvSpPr txBox="1"/>
          <p:nvPr/>
        </p:nvSpPr>
        <p:spPr>
          <a:xfrm>
            <a:off x="5369505" y="3478532"/>
            <a:ext cx="6072404" cy="1569660"/>
          </a:xfrm>
          <a:prstGeom prst="rect">
            <a:avLst/>
          </a:prstGeom>
          <a:noFill/>
        </p:spPr>
        <p:txBody>
          <a:bodyPr wrap="square" lIns="91440" tIns="45720" rIns="91440" bIns="45720" rtlCol="0" anchor="t">
            <a:spAutoFit/>
          </a:bodyPr>
          <a:lstStyle/>
          <a:p>
            <a:pPr algn="ctr"/>
            <a:r>
              <a:rPr lang="en-US" sz="2400" i="1">
                <a:solidFill>
                  <a:schemeClr val="bg1"/>
                </a:solidFill>
                <a:effectLst/>
                <a:latin typeface="Times New Roman"/>
                <a:cs typeface="Times New Roman"/>
              </a:rPr>
              <a:t>Leave No Trace has built a team of 20+ scientists to study, assess, and understand more about Leave No Trace behaviors, ideology, messaging and more.</a:t>
            </a:r>
          </a:p>
        </p:txBody>
      </p:sp>
      <p:cxnSp>
        <p:nvCxnSpPr>
          <p:cNvPr id="7" name="Straight Connector 6">
            <a:extLst>
              <a:ext uri="{FF2B5EF4-FFF2-40B4-BE49-F238E27FC236}">
                <a16:creationId xmlns:a16="http://schemas.microsoft.com/office/drawing/2014/main" id="{12E7C7AD-2D79-9098-A325-289106B9478C}"/>
              </a:ext>
            </a:extLst>
          </p:cNvPr>
          <p:cNvCxnSpPr>
            <a:cxnSpLocks/>
          </p:cNvCxnSpPr>
          <p:nvPr/>
        </p:nvCxnSpPr>
        <p:spPr>
          <a:xfrm flipV="1">
            <a:off x="6076458" y="3259181"/>
            <a:ext cx="4658497" cy="30939"/>
          </a:xfrm>
          <a:prstGeom prst="line">
            <a:avLst/>
          </a:prstGeom>
          <a:ln w="12700">
            <a:solidFill>
              <a:srgbClr val="F89E3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FB8EE51-DD60-6748-5DB7-F95B96B9C23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32995" y="810941"/>
            <a:ext cx="4351450" cy="4361680"/>
          </a:xfrm>
          <a:prstGeom prst="ellipse">
            <a:avLst/>
          </a:prstGeom>
          <a:ln w="12700">
            <a:solidFill>
              <a:srgbClr val="00B0F0"/>
            </a:solidFill>
          </a:ln>
        </p:spPr>
      </p:pic>
    </p:spTree>
    <p:extLst>
      <p:ext uri="{BB962C8B-B14F-4D97-AF65-F5344CB8AC3E}">
        <p14:creationId xmlns:p14="http://schemas.microsoft.com/office/powerpoint/2010/main" val="1956414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9FD343-C730-25AA-11C3-06B6A9C42309}"/>
              </a:ext>
            </a:extLst>
          </p:cNvPr>
          <p:cNvSpPr/>
          <p:nvPr/>
        </p:nvSpPr>
        <p:spPr>
          <a:xfrm>
            <a:off x="-51371" y="6047058"/>
            <a:ext cx="12274193" cy="81094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203A8C4-11BF-75F7-73DF-E36FA90D06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15" name="TextBox 14">
            <a:extLst>
              <a:ext uri="{FF2B5EF4-FFF2-40B4-BE49-F238E27FC236}">
                <a16:creationId xmlns:a16="http://schemas.microsoft.com/office/drawing/2014/main" id="{FA654844-C2BC-E99B-EE8A-2DD425D52DB1}"/>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FB4158E6-EF7B-1A91-DA86-E3F8815F6BA4}"/>
              </a:ext>
            </a:extLst>
          </p:cNvPr>
          <p:cNvSpPr txBox="1"/>
          <p:nvPr/>
        </p:nvSpPr>
        <p:spPr>
          <a:xfrm>
            <a:off x="743634" y="532603"/>
            <a:ext cx="4465808" cy="215444"/>
          </a:xfrm>
          <a:prstGeom prst="rect">
            <a:avLst/>
          </a:prstGeom>
          <a:noFill/>
        </p:spPr>
        <p:txBody>
          <a:bodyPr wrap="square" rtlCol="0">
            <a:spAutoFit/>
          </a:bodyPr>
          <a:lstStyle/>
          <a:p>
            <a:r>
              <a:rPr lang="en-US" sz="800" b="1" spc="300">
                <a:solidFill>
                  <a:schemeClr val="bg1"/>
                </a:solidFill>
                <a:latin typeface="Arial" panose="020B0604020202020204" pitchFamily="34" charset="0"/>
                <a:cs typeface="Arial" panose="020B0604020202020204" pitchFamily="34" charset="0"/>
              </a:rPr>
              <a:t>ICON STYLE</a:t>
            </a:r>
            <a:endParaRPr lang="en-US" sz="800" b="1" spc="300">
              <a:solidFill>
                <a:schemeClr val="bg1">
                  <a:lumMod val="65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26CD62A-93E0-F1AA-072B-7818CD5A60BE}"/>
              </a:ext>
            </a:extLst>
          </p:cNvPr>
          <p:cNvSpPr txBox="1"/>
          <p:nvPr/>
        </p:nvSpPr>
        <p:spPr>
          <a:xfrm>
            <a:off x="0" y="590701"/>
            <a:ext cx="12192000" cy="461665"/>
          </a:xfrm>
          <a:prstGeom prst="rect">
            <a:avLst/>
          </a:prstGeom>
          <a:noFill/>
        </p:spPr>
        <p:txBody>
          <a:bodyPr wrap="square" rtlCol="0">
            <a:spAutoFit/>
          </a:bodyPr>
          <a:lstStyle/>
          <a:p>
            <a:pPr algn="ctr"/>
            <a:r>
              <a:rPr lang="en-US" sz="2400" b="1" spc="300">
                <a:solidFill>
                  <a:srgbClr val="1B374C"/>
                </a:solidFill>
                <a:latin typeface="Arial Black" panose="020B0604020202020204" pitchFamily="34" charset="0"/>
                <a:cs typeface="Arial Black" panose="020B0604020202020204" pitchFamily="34" charset="0"/>
              </a:rPr>
              <a:t>FOR THE LOVE OF THE OUTDOORS</a:t>
            </a:r>
            <a:endParaRPr lang="en-US" sz="800" b="1" spc="300">
              <a:solidFill>
                <a:srgbClr val="1B374C"/>
              </a:solidFill>
              <a:latin typeface="Arial Black" panose="020B0604020202020204" pitchFamily="34" charset="0"/>
              <a:cs typeface="Arial Black" panose="020B0604020202020204" pitchFamily="34" charset="0"/>
            </a:endParaRPr>
          </a:p>
        </p:txBody>
      </p:sp>
      <p:cxnSp>
        <p:nvCxnSpPr>
          <p:cNvPr id="23" name="Straight Connector 22">
            <a:extLst>
              <a:ext uri="{FF2B5EF4-FFF2-40B4-BE49-F238E27FC236}">
                <a16:creationId xmlns:a16="http://schemas.microsoft.com/office/drawing/2014/main" id="{67EAD233-EF39-F65B-62F1-4216CAD6DD49}"/>
              </a:ext>
            </a:extLst>
          </p:cNvPr>
          <p:cNvCxnSpPr/>
          <p:nvPr/>
        </p:nvCxnSpPr>
        <p:spPr>
          <a:xfrm>
            <a:off x="-51371" y="1094864"/>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3E7C159-D25B-340E-3C12-F82406DDBF5C}"/>
              </a:ext>
            </a:extLst>
          </p:cNvPr>
          <p:cNvCxnSpPr/>
          <p:nvPr/>
        </p:nvCxnSpPr>
        <p:spPr>
          <a:xfrm>
            <a:off x="-51371" y="542135"/>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8F5B1E92-9721-62B5-E5AF-C502A5C15ACE}"/>
              </a:ext>
            </a:extLst>
          </p:cNvPr>
          <p:cNvSpPr txBox="1"/>
          <p:nvPr/>
        </p:nvSpPr>
        <p:spPr>
          <a:xfrm>
            <a:off x="3059797" y="1371129"/>
            <a:ext cx="6072404" cy="438582"/>
          </a:xfrm>
          <a:prstGeom prst="rect">
            <a:avLst/>
          </a:prstGeom>
          <a:noFill/>
        </p:spPr>
        <p:txBody>
          <a:bodyPr wrap="square" rtlCol="0">
            <a:spAutoFit/>
          </a:bodyPr>
          <a:lstStyle/>
          <a:p>
            <a:pPr marL="0" marR="0" lvl="0" indent="0" algn="ctr" defTabSz="914400" rtl="0" eaLnBrk="1" fontAlgn="auto" latinLnBrk="0" hangingPunct="1">
              <a:lnSpc>
                <a:spcPts val="2620"/>
              </a:lnSpc>
              <a:spcBef>
                <a:spcPts val="0"/>
              </a:spcBef>
              <a:spcAft>
                <a:spcPts val="0"/>
              </a:spcAft>
              <a:buClr>
                <a:prstClr val="black"/>
              </a:buClr>
              <a:buSzPts val="1400"/>
              <a:buFont typeface="Arial"/>
              <a:buNone/>
              <a:tabLst/>
              <a:defRPr/>
            </a:pPr>
            <a:r>
              <a:rPr kumimoji="0" lang="en-US" sz="3200" b="0" i="1" u="none" strike="noStrike" kern="1200" cap="none" spc="0" normalizeH="0" baseline="0" noProof="0">
                <a:ln>
                  <a:noFill/>
                </a:ln>
                <a:solidFill>
                  <a:srgbClr val="1B374C"/>
                </a:solidFill>
                <a:effectLst/>
                <a:uLnTx/>
                <a:uFillTx/>
                <a:latin typeface="Times New Roman" panose="02020603050405020304" pitchFamily="18" charset="0"/>
                <a:ea typeface="+mn-ea"/>
                <a:cs typeface="Times New Roman" panose="02020603050405020304" pitchFamily="18" charset="0"/>
              </a:rPr>
              <a:t>Join the Movement</a:t>
            </a:r>
          </a:p>
        </p:txBody>
      </p:sp>
      <p:sp>
        <p:nvSpPr>
          <p:cNvPr id="3" name="TextBox 2">
            <a:extLst>
              <a:ext uri="{FF2B5EF4-FFF2-40B4-BE49-F238E27FC236}">
                <a16:creationId xmlns:a16="http://schemas.microsoft.com/office/drawing/2014/main" id="{E7C58B10-4A65-391C-2B57-7E792399A401}"/>
              </a:ext>
            </a:extLst>
          </p:cNvPr>
          <p:cNvSpPr txBox="1"/>
          <p:nvPr/>
        </p:nvSpPr>
        <p:spPr>
          <a:xfrm>
            <a:off x="3059797" y="5401831"/>
            <a:ext cx="6072404" cy="43858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ts val="2620"/>
              </a:lnSpc>
              <a:spcBef>
                <a:spcPts val="0"/>
              </a:spcBef>
              <a:spcAft>
                <a:spcPts val="0"/>
              </a:spcAft>
              <a:buClr>
                <a:prstClr val="black"/>
              </a:buClr>
              <a:buSzPts val="1400"/>
              <a:buFont typeface="Arial"/>
              <a:buNone/>
              <a:tabLst/>
              <a:defRPr/>
            </a:pPr>
            <a:r>
              <a:rPr lang="en-US" sz="3200" i="1">
                <a:solidFill>
                  <a:srgbClr val="1B374C"/>
                </a:solidFill>
                <a:latin typeface="Times New Roman"/>
                <a:cs typeface="Times New Roman"/>
              </a:rPr>
              <a:t>LNT</a:t>
            </a:r>
            <a:r>
              <a:rPr kumimoji="0" lang="en-US" sz="3200" b="0" i="1" u="none" strike="noStrike" kern="1200" cap="none" spc="0" normalizeH="0" baseline="0" noProof="0">
                <a:ln>
                  <a:noFill/>
                </a:ln>
                <a:solidFill>
                  <a:srgbClr val="1B374C"/>
                </a:solidFill>
                <a:effectLst/>
                <a:uLnTx/>
                <a:uFillTx/>
                <a:latin typeface="Times New Roman"/>
                <a:cs typeface="Times New Roman"/>
              </a:rPr>
              <a:t>.org/give/join</a:t>
            </a:r>
          </a:p>
        </p:txBody>
      </p:sp>
      <p:pic>
        <p:nvPicPr>
          <p:cNvPr id="5" name="Picture 4">
            <a:extLst>
              <a:ext uri="{FF2B5EF4-FFF2-40B4-BE49-F238E27FC236}">
                <a16:creationId xmlns:a16="http://schemas.microsoft.com/office/drawing/2014/main" id="{4EB2D77B-949B-066C-2BF6-B31CE293AA98}"/>
              </a:ext>
            </a:extLst>
          </p:cNvPr>
          <p:cNvPicPr>
            <a:picLocks noChangeAspect="1"/>
          </p:cNvPicPr>
          <p:nvPr/>
        </p:nvPicPr>
        <p:blipFill>
          <a:blip r:embed="rId4" cstate="email">
            <a:alphaModFix/>
            <a:extLst>
              <a:ext uri="{28A0092B-C50C-407E-A947-70E740481C1C}">
                <a14:useLocalDpi xmlns:a14="http://schemas.microsoft.com/office/drawing/2010/main"/>
              </a:ext>
            </a:extLst>
          </a:blip>
          <a:stretch>
            <a:fillRect/>
          </a:stretch>
        </p:blipFill>
        <p:spPr>
          <a:xfrm>
            <a:off x="4286254" y="1809711"/>
            <a:ext cx="3608644" cy="3548500"/>
          </a:xfrm>
          <a:prstGeom prst="rect">
            <a:avLst/>
          </a:prstGeom>
        </p:spPr>
      </p:pic>
    </p:spTree>
    <p:extLst>
      <p:ext uri="{BB962C8B-B14F-4D97-AF65-F5344CB8AC3E}">
        <p14:creationId xmlns:p14="http://schemas.microsoft.com/office/powerpoint/2010/main" val="2160316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BE1049-19B3-13BB-DBB1-33493132EDDB}"/>
              </a:ext>
            </a:extLst>
          </p:cNvPr>
          <p:cNvSpPr/>
          <p:nvPr/>
        </p:nvSpPr>
        <p:spPr>
          <a:xfrm>
            <a:off x="-51371" y="6047058"/>
            <a:ext cx="12274193" cy="810937"/>
          </a:xfrm>
          <a:prstGeom prst="rect">
            <a:avLst/>
          </a:prstGeom>
          <a:solidFill>
            <a:srgbClr val="0D2F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16DE226-1366-E9D5-16BB-152CD64C7009}"/>
              </a:ext>
            </a:extLst>
          </p:cNvPr>
          <p:cNvPicPr>
            <a:picLocks noChangeAspect="1"/>
          </p:cNvPicPr>
          <p:nvPr/>
        </p:nvPicPr>
        <p:blipFill>
          <a:blip r:embed="rId3">
            <a:alphaModFix amt="8000"/>
          </a:blip>
          <a:stretch>
            <a:fillRect/>
          </a:stretch>
        </p:blipFill>
        <p:spPr>
          <a:xfrm>
            <a:off x="388143" y="-735440"/>
            <a:ext cx="6493369" cy="7936340"/>
          </a:xfrm>
          <a:prstGeom prst="rect">
            <a:avLst/>
          </a:prstGeom>
        </p:spPr>
      </p:pic>
      <p:pic>
        <p:nvPicPr>
          <p:cNvPr id="8" name="Picture 7">
            <a:extLst>
              <a:ext uri="{FF2B5EF4-FFF2-40B4-BE49-F238E27FC236}">
                <a16:creationId xmlns:a16="http://schemas.microsoft.com/office/drawing/2014/main" id="{969DB152-7682-C91B-9568-B5BE49A0A8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07AC3C33-6323-D7F0-B54A-B4AE64A47977}"/>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431718C1-3701-03C4-3A70-30F53E724E62}"/>
              </a:ext>
            </a:extLst>
          </p:cNvPr>
          <p:cNvSpPr txBox="1"/>
          <p:nvPr/>
        </p:nvSpPr>
        <p:spPr>
          <a:xfrm>
            <a:off x="882208" y="1477689"/>
            <a:ext cx="3617159" cy="647357"/>
          </a:xfrm>
          <a:prstGeom prst="rect">
            <a:avLst/>
          </a:prstGeom>
          <a:noFill/>
        </p:spPr>
        <p:txBody>
          <a:bodyPr wrap="square" rtlCol="0" anchor="b">
            <a:spAutoFit/>
          </a:bodyPr>
          <a:lstStyle/>
          <a:p>
            <a:pPr marL="0" marR="0" lvl="0" indent="0" algn="l" defTabSz="914400" rtl="0" eaLnBrk="1" fontAlgn="auto" latinLnBrk="0" hangingPunct="1">
              <a:lnSpc>
                <a:spcPts val="3060"/>
              </a:lnSpc>
              <a:spcBef>
                <a:spcPts val="0"/>
              </a:spcBef>
              <a:spcAft>
                <a:spcPts val="0"/>
              </a:spcAft>
              <a:buClr>
                <a:prstClr val="black"/>
              </a:buClr>
              <a:buSzPts val="1400"/>
              <a:buFont typeface="Arial"/>
              <a:buNone/>
              <a:tabLst/>
              <a:defRPr/>
            </a:pPr>
            <a:r>
              <a:rPr kumimoji="0" lang="en-US" sz="8800" b="1" i="0" u="none" strike="noStrike" kern="1200" cap="none" spc="0" normalizeH="0" baseline="0" noProof="0">
                <a:ln>
                  <a:noFill/>
                </a:ln>
                <a:solidFill>
                  <a:srgbClr val="0D2F4D"/>
                </a:solidFill>
                <a:effectLst/>
                <a:uLnTx/>
                <a:uFillTx/>
                <a:latin typeface="Arial" panose="020B0604020202020204" pitchFamily="34" charset="0"/>
                <a:ea typeface="+mn-ea"/>
                <a:cs typeface="Arial" panose="020B0604020202020204" pitchFamily="34" charset="0"/>
              </a:rPr>
              <a:t>How:</a:t>
            </a:r>
            <a:endParaRPr kumimoji="0" lang="en-US" sz="3600" b="1" i="0" u="none" strike="noStrike" kern="1200" cap="none" spc="0" normalizeH="0" baseline="0" noProof="0">
              <a:ln>
                <a:noFill/>
              </a:ln>
              <a:solidFill>
                <a:srgbClr val="0D2F4D"/>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D5227FFB-08B6-D6B4-1908-0CE6F34D01C4}"/>
              </a:ext>
            </a:extLst>
          </p:cNvPr>
          <p:cNvSpPr txBox="1"/>
          <p:nvPr/>
        </p:nvSpPr>
        <p:spPr>
          <a:xfrm>
            <a:off x="1783848" y="3833248"/>
            <a:ext cx="2021848" cy="907171"/>
          </a:xfrm>
          <a:prstGeom prst="rect">
            <a:avLst/>
          </a:prstGeom>
          <a:noFill/>
        </p:spPr>
        <p:txBody>
          <a:bodyPr wrap="square" rtlCol="0" anchor="ctr">
            <a:spAutoFit/>
          </a:bodyPr>
          <a:lstStyle/>
          <a:p>
            <a:pPr marL="0" marR="0" lvl="0" indent="0" algn="l" defTabSz="914400" rtl="0" eaLnBrk="1" fontAlgn="auto" latinLnBrk="0" hangingPunct="1">
              <a:lnSpc>
                <a:spcPts val="3060"/>
              </a:lnSpc>
              <a:spcBef>
                <a:spcPts val="0"/>
              </a:spcBef>
              <a:spcAft>
                <a:spcPts val="0"/>
              </a:spcAft>
              <a:buClr>
                <a:prstClr val="black"/>
              </a:buClr>
              <a:buSzPts val="1400"/>
              <a:buFont typeface="Arial"/>
              <a:buNone/>
              <a:tabLst/>
              <a:defRPr/>
            </a:pPr>
            <a:r>
              <a:rPr kumimoji="0" lang="en-US" sz="17700" b="1"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1</a:t>
            </a:r>
            <a:endParaRPr kumimoji="0" lang="en-US" sz="17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6C3F9455-603B-48C6-6C48-651A091A2BD8}"/>
              </a:ext>
            </a:extLst>
          </p:cNvPr>
          <p:cNvSpPr txBox="1"/>
          <p:nvPr/>
        </p:nvSpPr>
        <p:spPr>
          <a:xfrm>
            <a:off x="1026689" y="4425887"/>
            <a:ext cx="3116958" cy="759182"/>
          </a:xfrm>
          <a:prstGeom prst="rect">
            <a:avLst/>
          </a:prstGeom>
          <a:noFill/>
        </p:spPr>
        <p:txBody>
          <a:bodyPr wrap="square" rtlCol="0">
            <a:spAutoFit/>
          </a:bodyPr>
          <a:lstStyle/>
          <a:p>
            <a:pPr marL="0" marR="0" lvl="0" indent="0" algn="ctr" defTabSz="914400" rtl="0" eaLnBrk="1" fontAlgn="auto" latinLnBrk="0" hangingPunct="1">
              <a:lnSpc>
                <a:spcPts val="2620"/>
              </a:lnSpc>
              <a:spcBef>
                <a:spcPts val="0"/>
              </a:spcBef>
              <a:spcAft>
                <a:spcPts val="0"/>
              </a:spcAft>
              <a:buClr>
                <a:prstClr val="black"/>
              </a:buClr>
              <a:buSzPts val="1400"/>
              <a:buFont typeface="Arial"/>
              <a:buNone/>
              <a:tabLst/>
              <a:defRPr/>
            </a:pPr>
            <a:r>
              <a:rPr kumimoji="0" lang="en-US" sz="2400" b="0" i="1" u="none" strike="noStrike" kern="1200" cap="none" spc="0" normalizeH="0" baseline="0" noProof="0">
                <a:ln>
                  <a:noFill/>
                </a:ln>
                <a:solidFill>
                  <a:srgbClr val="0D2F4D"/>
                </a:solidFill>
                <a:effectLst/>
                <a:uLnTx/>
                <a:uFillTx/>
                <a:latin typeface="Times New Roman" panose="02020603050405020304" pitchFamily="18" charset="0"/>
                <a:ea typeface="+mn-ea"/>
                <a:cs typeface="Times New Roman" panose="02020603050405020304" pitchFamily="18" charset="0"/>
              </a:rPr>
              <a:t>Expanding Training for All People</a:t>
            </a:r>
          </a:p>
        </p:txBody>
      </p:sp>
      <p:sp>
        <p:nvSpPr>
          <p:cNvPr id="11" name="TextBox 10">
            <a:extLst>
              <a:ext uri="{FF2B5EF4-FFF2-40B4-BE49-F238E27FC236}">
                <a16:creationId xmlns:a16="http://schemas.microsoft.com/office/drawing/2014/main" id="{81ECCF6A-6D5D-BA59-1FDD-40399F4D84F3}"/>
              </a:ext>
            </a:extLst>
          </p:cNvPr>
          <p:cNvSpPr txBox="1"/>
          <p:nvPr/>
        </p:nvSpPr>
        <p:spPr>
          <a:xfrm>
            <a:off x="5333107" y="3833248"/>
            <a:ext cx="2021848" cy="907171"/>
          </a:xfrm>
          <a:prstGeom prst="rect">
            <a:avLst/>
          </a:prstGeom>
          <a:noFill/>
        </p:spPr>
        <p:txBody>
          <a:bodyPr wrap="square" rtlCol="0" anchor="ctr">
            <a:spAutoFit/>
          </a:bodyPr>
          <a:lstStyle/>
          <a:p>
            <a:pPr marL="0" marR="0" lvl="0" indent="0" algn="l" defTabSz="914400" rtl="0" eaLnBrk="1" fontAlgn="auto" latinLnBrk="0" hangingPunct="1">
              <a:lnSpc>
                <a:spcPts val="3060"/>
              </a:lnSpc>
              <a:spcBef>
                <a:spcPts val="0"/>
              </a:spcBef>
              <a:spcAft>
                <a:spcPts val="0"/>
              </a:spcAft>
              <a:buClr>
                <a:prstClr val="black"/>
              </a:buClr>
              <a:buSzPts val="1400"/>
              <a:buFont typeface="Arial"/>
              <a:buNone/>
              <a:tabLst/>
              <a:defRPr/>
            </a:pPr>
            <a:r>
              <a:rPr kumimoji="0" lang="en-US" sz="17700" b="1"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2</a:t>
            </a:r>
            <a:endParaRPr kumimoji="0" lang="en-US" sz="17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AD896617-2C20-DE6D-C65D-049F64426D71}"/>
              </a:ext>
            </a:extLst>
          </p:cNvPr>
          <p:cNvSpPr txBox="1"/>
          <p:nvPr/>
        </p:nvSpPr>
        <p:spPr>
          <a:xfrm>
            <a:off x="8791920" y="3833248"/>
            <a:ext cx="2021848" cy="907171"/>
          </a:xfrm>
          <a:prstGeom prst="rect">
            <a:avLst/>
          </a:prstGeom>
          <a:noFill/>
        </p:spPr>
        <p:txBody>
          <a:bodyPr wrap="square" rtlCol="0" anchor="ctr">
            <a:spAutoFit/>
          </a:bodyPr>
          <a:lstStyle/>
          <a:p>
            <a:pPr marL="0" marR="0" lvl="0" indent="0" algn="l" defTabSz="914400" rtl="0" eaLnBrk="1" fontAlgn="auto" latinLnBrk="0" hangingPunct="1">
              <a:lnSpc>
                <a:spcPts val="3060"/>
              </a:lnSpc>
              <a:spcBef>
                <a:spcPts val="0"/>
              </a:spcBef>
              <a:spcAft>
                <a:spcPts val="0"/>
              </a:spcAft>
              <a:buClr>
                <a:prstClr val="black"/>
              </a:buClr>
              <a:buSzPts val="1400"/>
              <a:buFont typeface="Arial"/>
              <a:buNone/>
              <a:tabLst/>
              <a:defRPr/>
            </a:pPr>
            <a:r>
              <a:rPr kumimoji="0" lang="en-US" sz="17700" b="1"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3</a:t>
            </a:r>
            <a:endParaRPr kumimoji="0" lang="en-US" sz="17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B434BD49-4D2F-74BE-D91D-D4973BDCBFC8}"/>
              </a:ext>
            </a:extLst>
          </p:cNvPr>
          <p:cNvSpPr txBox="1"/>
          <p:nvPr/>
        </p:nvSpPr>
        <p:spPr>
          <a:xfrm>
            <a:off x="4505383" y="4425887"/>
            <a:ext cx="3116958" cy="759182"/>
          </a:xfrm>
          <a:prstGeom prst="rect">
            <a:avLst/>
          </a:prstGeom>
          <a:noFill/>
        </p:spPr>
        <p:txBody>
          <a:bodyPr wrap="square" rtlCol="0">
            <a:spAutoFit/>
          </a:bodyPr>
          <a:lstStyle/>
          <a:p>
            <a:pPr marL="0" marR="0" lvl="0" indent="0" algn="ctr" defTabSz="914400" rtl="0" eaLnBrk="1" fontAlgn="auto" latinLnBrk="0" hangingPunct="1">
              <a:lnSpc>
                <a:spcPts val="2620"/>
              </a:lnSpc>
              <a:spcBef>
                <a:spcPts val="0"/>
              </a:spcBef>
              <a:spcAft>
                <a:spcPts val="0"/>
              </a:spcAft>
              <a:buClr>
                <a:prstClr val="black"/>
              </a:buClr>
              <a:buSzPts val="1400"/>
              <a:buFont typeface="Arial"/>
              <a:buNone/>
              <a:tabLst/>
              <a:defRPr/>
            </a:pPr>
            <a:r>
              <a:rPr kumimoji="0" lang="en-US" sz="2400" b="0" i="1" u="none" strike="noStrike" kern="1200" cap="none" spc="0" normalizeH="0" baseline="0" noProof="0">
                <a:ln>
                  <a:noFill/>
                </a:ln>
                <a:solidFill>
                  <a:srgbClr val="0D2F4D"/>
                </a:solidFill>
                <a:effectLst/>
                <a:uLnTx/>
                <a:uFillTx/>
                <a:latin typeface="Times New Roman" panose="02020603050405020304" pitchFamily="18" charset="0"/>
                <a:ea typeface="+mn-ea"/>
                <a:cs typeface="Times New Roman" panose="02020603050405020304" pitchFamily="18" charset="0"/>
              </a:rPr>
              <a:t>Increasing </a:t>
            </a:r>
            <a:br>
              <a:rPr kumimoji="0" lang="en-US" sz="2400" b="0" i="1" u="none" strike="noStrike" kern="1200" cap="none" spc="0" normalizeH="0" baseline="0" noProof="0">
                <a:ln>
                  <a:noFill/>
                </a:ln>
                <a:solidFill>
                  <a:srgbClr val="0D2F4D"/>
                </a:solidFill>
                <a:effectLst/>
                <a:uLnTx/>
                <a:uFillTx/>
                <a:latin typeface="Times New Roman" panose="02020603050405020304" pitchFamily="18" charset="0"/>
                <a:ea typeface="+mn-ea"/>
                <a:cs typeface="Times New Roman" panose="02020603050405020304" pitchFamily="18" charset="0"/>
              </a:rPr>
            </a:br>
            <a:r>
              <a:rPr kumimoji="0" lang="en-US" sz="2400" b="0" i="1" u="none" strike="noStrike" kern="1200" cap="none" spc="0" normalizeH="0" baseline="0" noProof="0">
                <a:ln>
                  <a:noFill/>
                </a:ln>
                <a:solidFill>
                  <a:srgbClr val="0D2F4D"/>
                </a:solidFill>
                <a:effectLst/>
                <a:uLnTx/>
                <a:uFillTx/>
                <a:latin typeface="Times New Roman" panose="02020603050405020304" pitchFamily="18" charset="0"/>
                <a:ea typeface="+mn-ea"/>
                <a:cs typeface="Times New Roman" panose="02020603050405020304" pitchFamily="18" charset="0"/>
              </a:rPr>
              <a:t>Stewardship</a:t>
            </a:r>
          </a:p>
        </p:txBody>
      </p:sp>
      <p:sp>
        <p:nvSpPr>
          <p:cNvPr id="16" name="TextBox 15">
            <a:extLst>
              <a:ext uri="{FF2B5EF4-FFF2-40B4-BE49-F238E27FC236}">
                <a16:creationId xmlns:a16="http://schemas.microsoft.com/office/drawing/2014/main" id="{91A945F9-99C5-63E0-6665-F35993886A45}"/>
              </a:ext>
            </a:extLst>
          </p:cNvPr>
          <p:cNvSpPr txBox="1"/>
          <p:nvPr/>
        </p:nvSpPr>
        <p:spPr>
          <a:xfrm>
            <a:off x="8063588" y="4425887"/>
            <a:ext cx="31169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kern="100">
                <a:solidFill>
                  <a:srgbClr val="0D2F4D"/>
                </a:solidFill>
                <a:latin typeface="Times New Roman" panose="02020603050405020304" pitchFamily="18" charset="0"/>
                <a:ea typeface="Calibri" panose="020F0502020204030204" pitchFamily="34" charset="0"/>
                <a:cs typeface="Times New Roman" panose="02020603050405020304" pitchFamily="18" charset="0"/>
              </a:rPr>
              <a:t>Advancing Science </a:t>
            </a:r>
            <a:br>
              <a:rPr lang="en-US" sz="2400" i="1" kern="100">
                <a:solidFill>
                  <a:srgbClr val="0D2F4D"/>
                </a:solidFill>
                <a:latin typeface="Times New Roman" panose="02020603050405020304" pitchFamily="18" charset="0"/>
                <a:ea typeface="Calibri" panose="020F0502020204030204" pitchFamily="34" charset="0"/>
                <a:cs typeface="Times New Roman" panose="02020603050405020304" pitchFamily="18" charset="0"/>
              </a:rPr>
            </a:br>
            <a:r>
              <a:rPr lang="en-US" sz="2400" i="1" kern="100">
                <a:solidFill>
                  <a:srgbClr val="0D2F4D"/>
                </a:solidFill>
                <a:latin typeface="Times New Roman" panose="02020603050405020304" pitchFamily="18" charset="0"/>
                <a:ea typeface="Calibri" panose="020F0502020204030204" pitchFamily="34" charset="0"/>
                <a:cs typeface="Times New Roman" panose="02020603050405020304" pitchFamily="18" charset="0"/>
              </a:rPr>
              <a:t>and Research</a:t>
            </a:r>
            <a:endParaRPr kumimoji="0" lang="en-US" sz="2400" b="0" i="1" u="none" strike="noStrike" kern="100" cap="none" spc="0" normalizeH="0" baseline="0" noProof="0">
              <a:ln>
                <a:noFill/>
              </a:ln>
              <a:solidFill>
                <a:srgbClr val="0D2F4D"/>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7429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7AD14FC-C576-7C4A-CD3B-9A75D77D8B48}"/>
              </a:ext>
            </a:extLst>
          </p:cNvPr>
          <p:cNvPicPr>
            <a:picLocks noChangeAspect="1"/>
          </p:cNvPicPr>
          <p:nvPr/>
        </p:nvPicPr>
        <p:blipFill>
          <a:blip r:embed="rId3"/>
          <a:stretch>
            <a:fillRect/>
          </a:stretch>
        </p:blipFill>
        <p:spPr>
          <a:xfrm>
            <a:off x="4026539" y="1505036"/>
            <a:ext cx="4118372" cy="4118372"/>
          </a:xfrm>
          <a:prstGeom prst="rect">
            <a:avLst/>
          </a:prstGeom>
        </p:spPr>
      </p:pic>
      <p:sp>
        <p:nvSpPr>
          <p:cNvPr id="2" name="Rectangle 1">
            <a:extLst>
              <a:ext uri="{FF2B5EF4-FFF2-40B4-BE49-F238E27FC236}">
                <a16:creationId xmlns:a16="http://schemas.microsoft.com/office/drawing/2014/main" id="{389FD343-C730-25AA-11C3-06B6A9C42309}"/>
              </a:ext>
            </a:extLst>
          </p:cNvPr>
          <p:cNvSpPr/>
          <p:nvPr/>
        </p:nvSpPr>
        <p:spPr>
          <a:xfrm>
            <a:off x="-51371" y="6047058"/>
            <a:ext cx="12274193" cy="81094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203A8C4-11BF-75F7-73DF-E36FA90D06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15" name="TextBox 14">
            <a:extLst>
              <a:ext uri="{FF2B5EF4-FFF2-40B4-BE49-F238E27FC236}">
                <a16:creationId xmlns:a16="http://schemas.microsoft.com/office/drawing/2014/main" id="{FA654844-C2BC-E99B-EE8A-2DD425D52DB1}"/>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D9873775-A488-B3FB-41A0-E13A5A57B701}"/>
              </a:ext>
            </a:extLst>
          </p:cNvPr>
          <p:cNvSpPr txBox="1"/>
          <p:nvPr/>
        </p:nvSpPr>
        <p:spPr>
          <a:xfrm>
            <a:off x="743634" y="532603"/>
            <a:ext cx="4465808" cy="215444"/>
          </a:xfrm>
          <a:prstGeom prst="rect">
            <a:avLst/>
          </a:prstGeom>
          <a:noFill/>
        </p:spPr>
        <p:txBody>
          <a:bodyPr wrap="square" rtlCol="0">
            <a:spAutoFit/>
          </a:bodyPr>
          <a:lstStyle/>
          <a:p>
            <a:r>
              <a:rPr lang="en-US" sz="800" b="1" spc="300">
                <a:solidFill>
                  <a:schemeClr val="bg1"/>
                </a:solidFill>
                <a:latin typeface="Arial" panose="020B0604020202020204" pitchFamily="34" charset="0"/>
                <a:cs typeface="Arial" panose="020B0604020202020204" pitchFamily="34" charset="0"/>
              </a:rPr>
              <a:t>ICON STYLE</a:t>
            </a:r>
            <a:endParaRPr lang="en-US" sz="800" b="1" spc="300">
              <a:solidFill>
                <a:schemeClr val="bg1">
                  <a:lumMod val="6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BD44814-B916-3282-5F3E-8860986553BF}"/>
              </a:ext>
            </a:extLst>
          </p:cNvPr>
          <p:cNvSpPr txBox="1"/>
          <p:nvPr/>
        </p:nvSpPr>
        <p:spPr>
          <a:xfrm>
            <a:off x="0" y="590701"/>
            <a:ext cx="12192000" cy="461665"/>
          </a:xfrm>
          <a:prstGeom prst="rect">
            <a:avLst/>
          </a:prstGeom>
          <a:noFill/>
        </p:spPr>
        <p:txBody>
          <a:bodyPr wrap="square" rtlCol="0">
            <a:spAutoFit/>
          </a:bodyPr>
          <a:lstStyle/>
          <a:p>
            <a:pPr algn="ctr"/>
            <a:r>
              <a:rPr lang="en-US" sz="2400" b="1" spc="300">
                <a:solidFill>
                  <a:srgbClr val="1B374C"/>
                </a:solidFill>
                <a:latin typeface="Arial Black" panose="020B0604020202020204" pitchFamily="34" charset="0"/>
                <a:cs typeface="Arial Black" panose="020B0604020202020204" pitchFamily="34" charset="0"/>
              </a:rPr>
              <a:t>FOR THE LOVE OF THE OUTDOORS</a:t>
            </a:r>
            <a:endParaRPr lang="en-US" sz="800" b="1" spc="300">
              <a:solidFill>
                <a:srgbClr val="1B374C"/>
              </a:solidFill>
              <a:latin typeface="Arial Black" panose="020B0604020202020204" pitchFamily="34" charset="0"/>
              <a:cs typeface="Arial Black" panose="020B0604020202020204" pitchFamily="34" charset="0"/>
            </a:endParaRPr>
          </a:p>
        </p:txBody>
      </p:sp>
      <p:cxnSp>
        <p:nvCxnSpPr>
          <p:cNvPr id="5" name="Straight Connector 4">
            <a:extLst>
              <a:ext uri="{FF2B5EF4-FFF2-40B4-BE49-F238E27FC236}">
                <a16:creationId xmlns:a16="http://schemas.microsoft.com/office/drawing/2014/main" id="{229D2726-CBAF-C697-11AB-BC29F8557DCA}"/>
              </a:ext>
            </a:extLst>
          </p:cNvPr>
          <p:cNvCxnSpPr/>
          <p:nvPr/>
        </p:nvCxnSpPr>
        <p:spPr>
          <a:xfrm>
            <a:off x="-51371" y="1094864"/>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27B9B33-296A-4C0E-3E1D-154C4BFE6C99}"/>
              </a:ext>
            </a:extLst>
          </p:cNvPr>
          <p:cNvCxnSpPr/>
          <p:nvPr/>
        </p:nvCxnSpPr>
        <p:spPr>
          <a:xfrm>
            <a:off x="-51371" y="542135"/>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ECDAF0C-F603-51DE-EDC9-8DB4DC99E55F}"/>
              </a:ext>
            </a:extLst>
          </p:cNvPr>
          <p:cNvSpPr txBox="1"/>
          <p:nvPr/>
        </p:nvSpPr>
        <p:spPr>
          <a:xfrm>
            <a:off x="3059797" y="1371129"/>
            <a:ext cx="6072404" cy="438582"/>
          </a:xfrm>
          <a:prstGeom prst="rect">
            <a:avLst/>
          </a:prstGeom>
          <a:noFill/>
        </p:spPr>
        <p:txBody>
          <a:bodyPr wrap="square" rtlCol="0">
            <a:spAutoFit/>
          </a:bodyPr>
          <a:lstStyle/>
          <a:p>
            <a:pPr marL="0" marR="0" lvl="0" indent="0" algn="ctr" defTabSz="914400" rtl="0" eaLnBrk="1" fontAlgn="auto" latinLnBrk="0" hangingPunct="1">
              <a:lnSpc>
                <a:spcPts val="2620"/>
              </a:lnSpc>
              <a:spcBef>
                <a:spcPts val="0"/>
              </a:spcBef>
              <a:spcAft>
                <a:spcPts val="0"/>
              </a:spcAft>
              <a:buClr>
                <a:prstClr val="black"/>
              </a:buClr>
              <a:buSzPts val="1400"/>
              <a:buFont typeface="Arial"/>
              <a:buNone/>
              <a:tabLst/>
              <a:defRPr/>
            </a:pPr>
            <a:r>
              <a:rPr kumimoji="0" lang="en-US" sz="3200" b="0" i="1" u="none" strike="noStrike" kern="1200" cap="none" spc="0" normalizeH="0" baseline="0" noProof="0">
                <a:ln>
                  <a:noFill/>
                </a:ln>
                <a:solidFill>
                  <a:srgbClr val="1B374C"/>
                </a:solidFill>
                <a:effectLst/>
                <a:uLnTx/>
                <a:uFillTx/>
                <a:latin typeface="Times New Roman" panose="02020603050405020304" pitchFamily="18" charset="0"/>
                <a:ea typeface="+mn-ea"/>
                <a:cs typeface="Times New Roman" panose="02020603050405020304" pitchFamily="18" charset="0"/>
              </a:rPr>
              <a:t>Get Trained</a:t>
            </a:r>
          </a:p>
        </p:txBody>
      </p:sp>
      <p:sp>
        <p:nvSpPr>
          <p:cNvPr id="12" name="TextBox 11">
            <a:extLst>
              <a:ext uri="{FF2B5EF4-FFF2-40B4-BE49-F238E27FC236}">
                <a16:creationId xmlns:a16="http://schemas.microsoft.com/office/drawing/2014/main" id="{D72111CF-8AE7-4253-C9A0-4C7654B75436}"/>
              </a:ext>
            </a:extLst>
          </p:cNvPr>
          <p:cNvSpPr txBox="1"/>
          <p:nvPr/>
        </p:nvSpPr>
        <p:spPr>
          <a:xfrm>
            <a:off x="1901715" y="5406708"/>
            <a:ext cx="8388567" cy="43858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ts val="2620"/>
              </a:lnSpc>
              <a:spcBef>
                <a:spcPts val="0"/>
              </a:spcBef>
              <a:spcAft>
                <a:spcPts val="0"/>
              </a:spcAft>
              <a:buClr>
                <a:prstClr val="black"/>
              </a:buClr>
              <a:buSzPts val="1400"/>
              <a:buFont typeface="Arial"/>
              <a:buNone/>
              <a:tabLst/>
              <a:defRPr/>
            </a:pPr>
            <a:r>
              <a:rPr lang="en-US" sz="3200" i="1">
                <a:solidFill>
                  <a:srgbClr val="1B374C"/>
                </a:solidFill>
                <a:latin typeface="Times New Roman"/>
                <a:cs typeface="Times New Roman"/>
              </a:rPr>
              <a:t>LNT</a:t>
            </a:r>
            <a:r>
              <a:rPr kumimoji="0" lang="en-US" sz="3200" b="0" i="1" u="none" strike="noStrike" kern="1200" cap="none" spc="0" normalizeH="0" baseline="0" noProof="0">
                <a:ln>
                  <a:noFill/>
                </a:ln>
                <a:solidFill>
                  <a:srgbClr val="1B374C"/>
                </a:solidFill>
                <a:effectLst/>
                <a:uLnTx/>
                <a:uFillTx/>
                <a:latin typeface="Times New Roman"/>
                <a:cs typeface="Times New Roman"/>
              </a:rPr>
              <a:t>.org/get-involved/training-courses</a:t>
            </a:r>
          </a:p>
        </p:txBody>
      </p:sp>
    </p:spTree>
    <p:extLst>
      <p:ext uri="{BB962C8B-B14F-4D97-AF65-F5344CB8AC3E}">
        <p14:creationId xmlns:p14="http://schemas.microsoft.com/office/powerpoint/2010/main" val="4159911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5CEF32-C90D-C402-A265-4636FB9A32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027" y="-1"/>
            <a:ext cx="12274192" cy="6038603"/>
          </a:xfrm>
          <a:prstGeom prst="rect">
            <a:avLst/>
          </a:prstGeom>
        </p:spPr>
      </p:pic>
      <p:sp>
        <p:nvSpPr>
          <p:cNvPr id="11" name="Rectangle 10">
            <a:extLst>
              <a:ext uri="{FF2B5EF4-FFF2-40B4-BE49-F238E27FC236}">
                <a16:creationId xmlns:a16="http://schemas.microsoft.com/office/drawing/2014/main" id="{4E48E3C4-58EA-9D7A-D2E6-3B976664692C}"/>
              </a:ext>
            </a:extLst>
          </p:cNvPr>
          <p:cNvSpPr/>
          <p:nvPr/>
        </p:nvSpPr>
        <p:spPr>
          <a:xfrm>
            <a:off x="-19878" y="6080365"/>
            <a:ext cx="12274193" cy="77763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69DB152-7682-C91B-9568-B5BE49A0A8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sp>
        <p:nvSpPr>
          <p:cNvPr id="3" name="TextBox 2">
            <a:extLst>
              <a:ext uri="{FF2B5EF4-FFF2-40B4-BE49-F238E27FC236}">
                <a16:creationId xmlns:a16="http://schemas.microsoft.com/office/drawing/2014/main" id="{07AC3C33-6323-D7F0-B54A-B4AE64A47977}"/>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C91ACA8-741B-50A4-AB82-2BBF18BDDD2F}"/>
              </a:ext>
            </a:extLst>
          </p:cNvPr>
          <p:cNvSpPr txBox="1"/>
          <p:nvPr/>
        </p:nvSpPr>
        <p:spPr>
          <a:xfrm>
            <a:off x="6096000" y="676810"/>
            <a:ext cx="5655269" cy="1323439"/>
          </a:xfrm>
          <a:prstGeom prst="rect">
            <a:avLst/>
          </a:prstGeom>
          <a:noFill/>
        </p:spPr>
        <p:txBody>
          <a:bodyPr wrap="square" rtlCol="0" anchor="b">
            <a:spAutoFit/>
          </a:bodyPr>
          <a:lstStyle/>
          <a:p>
            <a:pPr algn="ctr">
              <a:buClr>
                <a:prstClr val="black"/>
              </a:buClr>
              <a:buSzPts val="1400"/>
            </a:pPr>
            <a:r>
              <a:rPr lang="en-US" sz="4000" b="1" spc="300">
                <a:solidFill>
                  <a:srgbClr val="0D2E4D"/>
                </a:solidFill>
                <a:latin typeface="Arial" panose="020B0604020202020204" pitchFamily="34" charset="0"/>
                <a:cs typeface="Arial" panose="020B0604020202020204" pitchFamily="34" charset="0"/>
              </a:rPr>
              <a:t>It’s going to take all of us.</a:t>
            </a:r>
            <a:endParaRPr kumimoji="0" lang="en-US" sz="1200" b="1" i="0" u="none" strike="noStrike" kern="1200" cap="none" spc="300" normalizeH="0" baseline="0" noProof="0">
              <a:ln>
                <a:noFill/>
              </a:ln>
              <a:solidFill>
                <a:srgbClr val="0D2E4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70062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D2F4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48E3C4-58EA-9D7A-D2E6-3B976664692C}"/>
              </a:ext>
            </a:extLst>
          </p:cNvPr>
          <p:cNvSpPr/>
          <p:nvPr/>
        </p:nvSpPr>
        <p:spPr>
          <a:xfrm>
            <a:off x="-19878" y="6080365"/>
            <a:ext cx="12274193" cy="77763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69DB152-7682-C91B-9568-B5BE49A0A8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07AC3C33-6323-D7F0-B54A-B4AE64A47977}"/>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6C3F9455-603B-48C6-6C48-651A091A2BD8}"/>
              </a:ext>
            </a:extLst>
          </p:cNvPr>
          <p:cNvSpPr txBox="1"/>
          <p:nvPr/>
        </p:nvSpPr>
        <p:spPr>
          <a:xfrm>
            <a:off x="6137096" y="3455633"/>
            <a:ext cx="6044629" cy="425758"/>
          </a:xfrm>
          <a:prstGeom prst="rect">
            <a:avLst/>
          </a:prstGeom>
          <a:noFill/>
        </p:spPr>
        <p:txBody>
          <a:bodyPr wrap="square" rtlCol="0">
            <a:spAutoFit/>
          </a:bodyPr>
          <a:lstStyle/>
          <a:p>
            <a:pPr marL="0" marR="0" lvl="0" indent="0" algn="ctr" defTabSz="914400" rtl="0" eaLnBrk="1" fontAlgn="auto" latinLnBrk="0" hangingPunct="1">
              <a:lnSpc>
                <a:spcPts val="2620"/>
              </a:lnSpc>
              <a:spcBef>
                <a:spcPts val="0"/>
              </a:spcBef>
              <a:spcAft>
                <a:spcPts val="0"/>
              </a:spcAft>
              <a:buClr>
                <a:prstClr val="black"/>
              </a:buClr>
              <a:buSzPts val="1400"/>
              <a:buFont typeface="Arial"/>
              <a:buNone/>
              <a:tabLst/>
              <a:defRPr/>
            </a:pPr>
            <a:r>
              <a:rPr kumimoji="0" lang="en-US" sz="2400" b="1"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Expanding Training for All People</a:t>
            </a:r>
          </a:p>
        </p:txBody>
      </p:sp>
      <p:sp>
        <p:nvSpPr>
          <p:cNvPr id="7" name="TextBox 6">
            <a:extLst>
              <a:ext uri="{FF2B5EF4-FFF2-40B4-BE49-F238E27FC236}">
                <a16:creationId xmlns:a16="http://schemas.microsoft.com/office/drawing/2014/main" id="{D5227FFB-08B6-D6B4-1908-0CE6F34D01C4}"/>
              </a:ext>
            </a:extLst>
          </p:cNvPr>
          <p:cNvSpPr txBox="1"/>
          <p:nvPr/>
        </p:nvSpPr>
        <p:spPr>
          <a:xfrm>
            <a:off x="8593619" y="2475356"/>
            <a:ext cx="2021848" cy="691151"/>
          </a:xfrm>
          <a:prstGeom prst="rect">
            <a:avLst/>
          </a:prstGeom>
          <a:noFill/>
        </p:spPr>
        <p:txBody>
          <a:bodyPr wrap="square" rtlCol="0" anchor="ctr">
            <a:spAutoFit/>
          </a:bodyPr>
          <a:lstStyle/>
          <a:p>
            <a:pPr marL="0" marR="0" lvl="0" indent="0" algn="l" defTabSz="914400" rtl="0" eaLnBrk="1" fontAlgn="auto" latinLnBrk="0" hangingPunct="1">
              <a:lnSpc>
                <a:spcPts val="3060"/>
              </a:lnSpc>
              <a:spcBef>
                <a:spcPts val="0"/>
              </a:spcBef>
              <a:spcAft>
                <a:spcPts val="0"/>
              </a:spcAft>
              <a:buClr>
                <a:prstClr val="black"/>
              </a:buClr>
              <a:buSzPts val="1400"/>
              <a:buFont typeface="Arial"/>
              <a:buNone/>
              <a:tabLst/>
              <a:defRPr/>
            </a:pPr>
            <a:r>
              <a:rPr kumimoji="0" lang="en-US" sz="103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en-US" sz="17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Oval 4">
            <a:extLst>
              <a:ext uri="{FF2B5EF4-FFF2-40B4-BE49-F238E27FC236}">
                <a16:creationId xmlns:a16="http://schemas.microsoft.com/office/drawing/2014/main" id="{5FDF4148-CAC9-A973-6713-872616E7BF15}"/>
              </a:ext>
            </a:extLst>
          </p:cNvPr>
          <p:cNvSpPr/>
          <p:nvPr/>
        </p:nvSpPr>
        <p:spPr>
          <a:xfrm>
            <a:off x="8165569" y="1464529"/>
            <a:ext cx="1801368" cy="1801368"/>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8D3AB1A-4C86-769B-7B6A-521E9090D471}"/>
              </a:ext>
            </a:extLst>
          </p:cNvPr>
          <p:cNvSpPr txBox="1"/>
          <p:nvPr/>
        </p:nvSpPr>
        <p:spPr>
          <a:xfrm>
            <a:off x="6534100" y="3873430"/>
            <a:ext cx="5064304" cy="10926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ts val="2620"/>
              </a:lnSpc>
              <a:spcBef>
                <a:spcPts val="0"/>
              </a:spcBef>
              <a:spcAft>
                <a:spcPts val="0"/>
              </a:spcAft>
              <a:buClr>
                <a:prstClr val="black"/>
              </a:buClr>
              <a:buSzPts val="1400"/>
              <a:buFont typeface="Arial"/>
              <a:buNone/>
              <a:tabLst/>
              <a:defRPr/>
            </a:pPr>
            <a:r>
              <a:rPr kumimoji="0" lang="en-US" sz="2400" i="1" u="none" strike="noStrike" kern="1200" cap="none" spc="0" normalizeH="0" baseline="0" noProof="0">
                <a:ln>
                  <a:noFill/>
                </a:ln>
                <a:solidFill>
                  <a:prstClr val="white"/>
                </a:solidFill>
                <a:effectLst/>
                <a:uLnTx/>
                <a:uFillTx/>
                <a:latin typeface="Times New Roman"/>
                <a:cs typeface="Times New Roman"/>
              </a:rPr>
              <a:t>Our training structure creates a world of Leave No Trace advocates, practitioners and stewards.</a:t>
            </a:r>
            <a:endParaRPr lang="en-US" sz="2400" i="1" u="none" strike="noStrike" kern="1200" cap="none" spc="0" normalizeH="0" baseline="0" noProof="0">
              <a:ln>
                <a:noFill/>
              </a:ln>
              <a:solidFill>
                <a:prstClr val="white"/>
              </a:solidFill>
              <a:effectLst/>
              <a:uLnTx/>
              <a:uFillTx/>
              <a:latin typeface="Times New Roman"/>
              <a:cs typeface="Times New Roman"/>
            </a:endParaRPr>
          </a:p>
        </p:txBody>
      </p:sp>
      <p:pic>
        <p:nvPicPr>
          <p:cNvPr id="14" name="Picture 13">
            <a:extLst>
              <a:ext uri="{FF2B5EF4-FFF2-40B4-BE49-F238E27FC236}">
                <a16:creationId xmlns:a16="http://schemas.microsoft.com/office/drawing/2014/main" id="{4E83DA6E-67A7-E5A2-3600-F0AC08C37C3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371" y="-49014"/>
            <a:ext cx="6167798" cy="6084536"/>
          </a:xfrm>
          <a:prstGeom prst="rect">
            <a:avLst/>
          </a:prstGeom>
        </p:spPr>
      </p:pic>
    </p:spTree>
    <p:extLst>
      <p:ext uri="{BB962C8B-B14F-4D97-AF65-F5344CB8AC3E}">
        <p14:creationId xmlns:p14="http://schemas.microsoft.com/office/powerpoint/2010/main" val="4293878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48E3C4-58EA-9D7A-D2E6-3B976664692C}"/>
              </a:ext>
            </a:extLst>
          </p:cNvPr>
          <p:cNvSpPr/>
          <p:nvPr/>
        </p:nvSpPr>
        <p:spPr>
          <a:xfrm>
            <a:off x="-19878" y="6080365"/>
            <a:ext cx="12274193" cy="77763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69DB152-7682-C91B-9568-B5BE49A0A8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07AC3C33-6323-D7F0-B54A-B4AE64A47977}"/>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6C3F9455-603B-48C6-6C48-651A091A2BD8}"/>
              </a:ext>
            </a:extLst>
          </p:cNvPr>
          <p:cNvSpPr txBox="1"/>
          <p:nvPr/>
        </p:nvSpPr>
        <p:spPr>
          <a:xfrm>
            <a:off x="6137096" y="3455633"/>
            <a:ext cx="6044629" cy="425758"/>
          </a:xfrm>
          <a:prstGeom prst="rect">
            <a:avLst/>
          </a:prstGeom>
          <a:noFill/>
        </p:spPr>
        <p:txBody>
          <a:bodyPr wrap="square" rtlCol="0">
            <a:spAutoFit/>
          </a:bodyPr>
          <a:lstStyle/>
          <a:p>
            <a:pPr marL="0" marR="0" lvl="0" indent="0" algn="ctr" defTabSz="914400" rtl="0" eaLnBrk="1" fontAlgn="auto" latinLnBrk="0" hangingPunct="1">
              <a:lnSpc>
                <a:spcPts val="2620"/>
              </a:lnSpc>
              <a:spcBef>
                <a:spcPts val="0"/>
              </a:spcBef>
              <a:spcAft>
                <a:spcPts val="0"/>
              </a:spcAft>
              <a:buClr>
                <a:prstClr val="black"/>
              </a:buClr>
              <a:buSzPts val="1400"/>
              <a:buFont typeface="Arial"/>
              <a:buNone/>
              <a:tabLst/>
              <a:defRPr/>
            </a:pPr>
            <a:r>
              <a:rPr kumimoji="0" lang="en-US" sz="2400" b="1"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Increasing Stewardship</a:t>
            </a:r>
          </a:p>
        </p:txBody>
      </p:sp>
      <p:sp>
        <p:nvSpPr>
          <p:cNvPr id="7" name="TextBox 6">
            <a:extLst>
              <a:ext uri="{FF2B5EF4-FFF2-40B4-BE49-F238E27FC236}">
                <a16:creationId xmlns:a16="http://schemas.microsoft.com/office/drawing/2014/main" id="{D5227FFB-08B6-D6B4-1908-0CE6F34D01C4}"/>
              </a:ext>
            </a:extLst>
          </p:cNvPr>
          <p:cNvSpPr txBox="1"/>
          <p:nvPr/>
        </p:nvSpPr>
        <p:spPr>
          <a:xfrm>
            <a:off x="8593619" y="2475356"/>
            <a:ext cx="2021848" cy="691151"/>
          </a:xfrm>
          <a:prstGeom prst="rect">
            <a:avLst/>
          </a:prstGeom>
          <a:noFill/>
        </p:spPr>
        <p:txBody>
          <a:bodyPr wrap="square" rtlCol="0" anchor="ctr">
            <a:spAutoFit/>
          </a:bodyPr>
          <a:lstStyle/>
          <a:p>
            <a:pPr marL="0" marR="0" lvl="0" indent="0" algn="l" defTabSz="914400" rtl="0" eaLnBrk="1" fontAlgn="auto" latinLnBrk="0" hangingPunct="1">
              <a:lnSpc>
                <a:spcPts val="3060"/>
              </a:lnSpc>
              <a:spcBef>
                <a:spcPts val="0"/>
              </a:spcBef>
              <a:spcAft>
                <a:spcPts val="0"/>
              </a:spcAft>
              <a:buClr>
                <a:prstClr val="black"/>
              </a:buClr>
              <a:buSzPts val="1400"/>
              <a:buFont typeface="Arial"/>
              <a:buNone/>
              <a:tabLst/>
              <a:defRPr/>
            </a:pPr>
            <a:r>
              <a:rPr kumimoji="0" lang="en-US" sz="103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US" sz="17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Oval 4">
            <a:extLst>
              <a:ext uri="{FF2B5EF4-FFF2-40B4-BE49-F238E27FC236}">
                <a16:creationId xmlns:a16="http://schemas.microsoft.com/office/drawing/2014/main" id="{5FDF4148-CAC9-A973-6713-872616E7BF15}"/>
              </a:ext>
            </a:extLst>
          </p:cNvPr>
          <p:cNvSpPr/>
          <p:nvPr/>
        </p:nvSpPr>
        <p:spPr>
          <a:xfrm>
            <a:off x="8165569" y="1464529"/>
            <a:ext cx="1801368" cy="1801368"/>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8D3AB1A-4C86-769B-7B6A-521E9090D471}"/>
              </a:ext>
            </a:extLst>
          </p:cNvPr>
          <p:cNvSpPr txBox="1"/>
          <p:nvPr/>
        </p:nvSpPr>
        <p:spPr>
          <a:xfrm>
            <a:off x="6534100" y="3873430"/>
            <a:ext cx="5064304" cy="1426031"/>
          </a:xfrm>
          <a:prstGeom prst="rect">
            <a:avLst/>
          </a:prstGeom>
          <a:noFill/>
        </p:spPr>
        <p:txBody>
          <a:bodyPr wrap="square" rtlCol="0">
            <a:spAutoFit/>
          </a:bodyPr>
          <a:lstStyle/>
          <a:p>
            <a:pPr marL="0" marR="0" lvl="0" indent="0" algn="ctr" defTabSz="914400" rtl="0" eaLnBrk="1" fontAlgn="auto" latinLnBrk="0" hangingPunct="1">
              <a:lnSpc>
                <a:spcPts val="2620"/>
              </a:lnSpc>
              <a:spcBef>
                <a:spcPts val="0"/>
              </a:spcBef>
              <a:spcAft>
                <a:spcPts val="0"/>
              </a:spcAft>
              <a:buClr>
                <a:prstClr val="black"/>
              </a:buClr>
              <a:buSzPts val="1400"/>
              <a:buFont typeface="Arial"/>
              <a:buNone/>
              <a:tabLst/>
              <a:defRPr/>
            </a:pPr>
            <a:r>
              <a:rPr kumimoji="0" lang="en-US" sz="240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We are building a global community of people who care about and are engaged with putting Leave No Trace into action.</a:t>
            </a:r>
          </a:p>
        </p:txBody>
      </p:sp>
      <p:pic>
        <p:nvPicPr>
          <p:cNvPr id="13" name="Picture 12">
            <a:extLst>
              <a:ext uri="{FF2B5EF4-FFF2-40B4-BE49-F238E27FC236}">
                <a16:creationId xmlns:a16="http://schemas.microsoft.com/office/drawing/2014/main" id="{8D8788DA-D604-B2D6-CD5A-DC20424B121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7000"/>
                    </a14:imgEffect>
                    <a14:imgEffect>
                      <a14:saturation sat="179000"/>
                    </a14:imgEffect>
                    <a14:imgEffect>
                      <a14:brightnessContrast bright="16000"/>
                    </a14:imgEffect>
                  </a14:imgLayer>
                </a14:imgProps>
              </a:ext>
              <a:ext uri="{28A0092B-C50C-407E-A947-70E740481C1C}">
                <a14:useLocalDpi xmlns:a14="http://schemas.microsoft.com/office/drawing/2010/main"/>
              </a:ext>
            </a:extLst>
          </a:blip>
          <a:srcRect/>
          <a:stretch/>
        </p:blipFill>
        <p:spPr>
          <a:xfrm>
            <a:off x="-51371" y="-34853"/>
            <a:ext cx="6147372" cy="6076937"/>
          </a:xfrm>
          <a:prstGeom prst="rect">
            <a:avLst/>
          </a:prstGeom>
        </p:spPr>
      </p:pic>
    </p:spTree>
    <p:extLst>
      <p:ext uri="{BB962C8B-B14F-4D97-AF65-F5344CB8AC3E}">
        <p14:creationId xmlns:p14="http://schemas.microsoft.com/office/powerpoint/2010/main" val="2117009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48E3C4-58EA-9D7A-D2E6-3B976664692C}"/>
              </a:ext>
            </a:extLst>
          </p:cNvPr>
          <p:cNvSpPr/>
          <p:nvPr/>
        </p:nvSpPr>
        <p:spPr>
          <a:xfrm>
            <a:off x="-19878" y="6080365"/>
            <a:ext cx="12274193" cy="777632"/>
          </a:xfrm>
          <a:prstGeom prst="rect">
            <a:avLst/>
          </a:prstGeom>
          <a:solidFill>
            <a:srgbClr val="0D2F4D"/>
          </a:solidFill>
          <a:ln>
            <a:solidFill>
              <a:srgbClr val="0D2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69DB152-7682-C91B-9568-B5BE49A0A8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9867" y="6266469"/>
            <a:ext cx="1126982" cy="309115"/>
          </a:xfrm>
          <a:prstGeom prst="rect">
            <a:avLst/>
          </a:prstGeom>
        </p:spPr>
      </p:pic>
      <p:cxnSp>
        <p:nvCxnSpPr>
          <p:cNvPr id="12" name="Straight Connector 11">
            <a:extLst>
              <a:ext uri="{FF2B5EF4-FFF2-40B4-BE49-F238E27FC236}">
                <a16:creationId xmlns:a16="http://schemas.microsoft.com/office/drawing/2014/main" id="{03A0EC97-7CA9-1164-F6BE-87EA1E0B657F}"/>
              </a:ext>
            </a:extLst>
          </p:cNvPr>
          <p:cNvCxnSpPr/>
          <p:nvPr/>
        </p:nvCxnSpPr>
        <p:spPr>
          <a:xfrm>
            <a:off x="-51371" y="6047058"/>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07AC3C33-6323-D7F0-B54A-B4AE64A47977}"/>
              </a:ext>
            </a:extLst>
          </p:cNvPr>
          <p:cNvSpPr txBox="1"/>
          <p:nvPr/>
        </p:nvSpPr>
        <p:spPr>
          <a:xfrm>
            <a:off x="457884" y="6321680"/>
            <a:ext cx="44658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THE LOVE OF THE OUTDOORS    </a:t>
            </a:r>
            <a:r>
              <a:rPr kumimoji="0" lang="en-US" sz="800" b="0" i="0" u="none" strike="noStrike" kern="1200" cap="none" spc="3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I</a:t>
            </a:r>
            <a:r>
              <a:rPr kumimoji="0" lang="en-US" sz="8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2024</a:t>
            </a:r>
            <a:endParaRPr kumimoji="0" lang="en-US" sz="800" b="1" i="0" u="none" strike="noStrike" kern="1200" cap="none" spc="30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6C3F9455-603B-48C6-6C48-651A091A2BD8}"/>
              </a:ext>
            </a:extLst>
          </p:cNvPr>
          <p:cNvSpPr txBox="1"/>
          <p:nvPr/>
        </p:nvSpPr>
        <p:spPr>
          <a:xfrm>
            <a:off x="6137096" y="3455633"/>
            <a:ext cx="6044629" cy="425758"/>
          </a:xfrm>
          <a:prstGeom prst="rect">
            <a:avLst/>
          </a:prstGeom>
          <a:noFill/>
        </p:spPr>
        <p:txBody>
          <a:bodyPr wrap="square" rtlCol="0">
            <a:spAutoFit/>
          </a:bodyPr>
          <a:lstStyle/>
          <a:p>
            <a:pPr marL="0" marR="0" lvl="0" indent="0" algn="ctr" defTabSz="914400" rtl="0" eaLnBrk="1" fontAlgn="auto" latinLnBrk="0" hangingPunct="1">
              <a:lnSpc>
                <a:spcPts val="2620"/>
              </a:lnSpc>
              <a:spcBef>
                <a:spcPts val="0"/>
              </a:spcBef>
              <a:spcAft>
                <a:spcPts val="0"/>
              </a:spcAft>
              <a:buClr>
                <a:prstClr val="black"/>
              </a:buClr>
              <a:buSzPts val="1400"/>
              <a:buFont typeface="Arial"/>
              <a:buNone/>
              <a:tabLst/>
              <a:defRPr/>
            </a:pPr>
            <a:r>
              <a:rPr kumimoji="0" lang="en-US" sz="2400" b="1"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Expanding Science and Research</a:t>
            </a:r>
          </a:p>
        </p:txBody>
      </p:sp>
      <p:sp>
        <p:nvSpPr>
          <p:cNvPr id="7" name="TextBox 6">
            <a:extLst>
              <a:ext uri="{FF2B5EF4-FFF2-40B4-BE49-F238E27FC236}">
                <a16:creationId xmlns:a16="http://schemas.microsoft.com/office/drawing/2014/main" id="{D5227FFB-08B6-D6B4-1908-0CE6F34D01C4}"/>
              </a:ext>
            </a:extLst>
          </p:cNvPr>
          <p:cNvSpPr txBox="1"/>
          <p:nvPr/>
        </p:nvSpPr>
        <p:spPr>
          <a:xfrm>
            <a:off x="8593619" y="2475356"/>
            <a:ext cx="2021848" cy="691151"/>
          </a:xfrm>
          <a:prstGeom prst="rect">
            <a:avLst/>
          </a:prstGeom>
          <a:noFill/>
        </p:spPr>
        <p:txBody>
          <a:bodyPr wrap="square" rtlCol="0" anchor="ctr">
            <a:spAutoFit/>
          </a:bodyPr>
          <a:lstStyle/>
          <a:p>
            <a:pPr marL="0" marR="0" lvl="0" indent="0" algn="l" defTabSz="914400" rtl="0" eaLnBrk="1" fontAlgn="auto" latinLnBrk="0" hangingPunct="1">
              <a:lnSpc>
                <a:spcPts val="3060"/>
              </a:lnSpc>
              <a:spcBef>
                <a:spcPts val="0"/>
              </a:spcBef>
              <a:spcAft>
                <a:spcPts val="0"/>
              </a:spcAft>
              <a:buClr>
                <a:prstClr val="black"/>
              </a:buClr>
              <a:buSzPts val="1400"/>
              <a:buFont typeface="Arial"/>
              <a:buNone/>
              <a:tabLst/>
              <a:defRPr/>
            </a:pPr>
            <a:r>
              <a:rPr lang="en-US" sz="10300" b="1">
                <a:solidFill>
                  <a:prstClr val="white"/>
                </a:solidFill>
                <a:latin typeface="Arial" panose="020B0604020202020204" pitchFamily="34" charset="0"/>
                <a:cs typeface="Arial" panose="020B0604020202020204" pitchFamily="34" charset="0"/>
              </a:rPr>
              <a:t>3</a:t>
            </a:r>
            <a:endParaRPr kumimoji="0" lang="en-US" sz="17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Oval 4">
            <a:extLst>
              <a:ext uri="{FF2B5EF4-FFF2-40B4-BE49-F238E27FC236}">
                <a16:creationId xmlns:a16="http://schemas.microsoft.com/office/drawing/2014/main" id="{5FDF4148-CAC9-A973-6713-872616E7BF15}"/>
              </a:ext>
            </a:extLst>
          </p:cNvPr>
          <p:cNvSpPr/>
          <p:nvPr/>
        </p:nvSpPr>
        <p:spPr>
          <a:xfrm>
            <a:off x="8165569" y="1464529"/>
            <a:ext cx="1801368" cy="1801368"/>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8D3AB1A-4C86-769B-7B6A-521E9090D471}"/>
              </a:ext>
            </a:extLst>
          </p:cNvPr>
          <p:cNvSpPr txBox="1"/>
          <p:nvPr/>
        </p:nvSpPr>
        <p:spPr>
          <a:xfrm>
            <a:off x="6878652" y="3873430"/>
            <a:ext cx="4375200" cy="1200329"/>
          </a:xfrm>
          <a:prstGeom prst="rect">
            <a:avLst/>
          </a:prstGeom>
          <a:noFill/>
        </p:spPr>
        <p:txBody>
          <a:bodyPr wrap="square" lIns="91440" tIns="45720" rIns="91440" bIns="45720" rtlCol="0" anchor="t">
            <a:spAutoFit/>
          </a:bodyPr>
          <a:lstStyle/>
          <a:p>
            <a:pPr algn="ctr">
              <a:defRPr/>
            </a:pPr>
            <a:r>
              <a:rPr kumimoji="0" lang="en-US" sz="2400" b="0" i="1" u="none" strike="noStrike" kern="1200" cap="none" spc="0" normalizeH="0" baseline="0" noProof="0">
                <a:ln>
                  <a:noFill/>
                </a:ln>
                <a:solidFill>
                  <a:prstClr val="white"/>
                </a:solidFill>
                <a:effectLst/>
                <a:uLnTx/>
                <a:uFillTx/>
                <a:latin typeface="Times New Roman"/>
                <a:cs typeface="Times New Roman"/>
              </a:rPr>
              <a:t>We are </a:t>
            </a:r>
            <a:r>
              <a:rPr lang="en-US" sz="2400" i="1">
                <a:solidFill>
                  <a:prstClr val="white"/>
                </a:solidFill>
                <a:latin typeface="Times New Roman"/>
                <a:cs typeface="Times New Roman"/>
              </a:rPr>
              <a:t>constantly </a:t>
            </a:r>
            <a:r>
              <a:rPr kumimoji="0" lang="en-US" sz="2400" b="0" i="1" u="none" strike="noStrike" kern="1200" cap="none" spc="0" normalizeH="0" baseline="0" noProof="0">
                <a:ln>
                  <a:noFill/>
                </a:ln>
                <a:solidFill>
                  <a:prstClr val="white"/>
                </a:solidFill>
                <a:effectLst/>
                <a:uLnTx/>
                <a:uFillTx/>
                <a:latin typeface="Times New Roman"/>
                <a:cs typeface="Times New Roman"/>
              </a:rPr>
              <a:t>enhancing and elevating </a:t>
            </a:r>
            <a:r>
              <a:rPr lang="en-US" sz="2400" i="1">
                <a:solidFill>
                  <a:prstClr val="white"/>
                </a:solidFill>
                <a:latin typeface="Times New Roman"/>
                <a:cs typeface="Times New Roman"/>
              </a:rPr>
              <a:t>the science behind </a:t>
            </a:r>
            <a:r>
              <a:rPr kumimoji="0" lang="en-US" sz="2400" b="0" i="1" u="none" strike="noStrike" kern="1200" cap="none" spc="0" normalizeH="0" baseline="0" noProof="0">
                <a:ln>
                  <a:noFill/>
                </a:ln>
                <a:solidFill>
                  <a:prstClr val="white"/>
                </a:solidFill>
                <a:effectLst/>
                <a:uLnTx/>
                <a:uFillTx/>
                <a:latin typeface="Times New Roman"/>
                <a:cs typeface="Times New Roman"/>
              </a:rPr>
              <a:t>Leave No </a:t>
            </a:r>
            <a:r>
              <a:rPr lang="en-US" sz="2400" i="1">
                <a:solidFill>
                  <a:prstClr val="white"/>
                </a:solidFill>
                <a:latin typeface="Times New Roman"/>
                <a:cs typeface="Times New Roman"/>
              </a:rPr>
              <a:t>Trace</a:t>
            </a:r>
            <a:r>
              <a:rPr kumimoji="0" lang="en-US" sz="2400" b="0" i="1" u="none" strike="noStrike" kern="1200" cap="none" spc="0" normalizeH="0" baseline="0" noProof="0">
                <a:ln>
                  <a:noFill/>
                </a:ln>
                <a:solidFill>
                  <a:prstClr val="white"/>
                </a:solidFill>
                <a:effectLst/>
                <a:uLnTx/>
                <a:uFillTx/>
                <a:latin typeface="Times New Roman"/>
                <a:cs typeface="Times New Roman"/>
              </a:rPr>
              <a:t>.</a:t>
            </a:r>
            <a:endParaRPr lang="en-US">
              <a:solidFill>
                <a:prstClr val="white"/>
              </a:solidFill>
              <a:latin typeface="Times New Roman"/>
              <a:cs typeface="Times New Roman"/>
            </a:endParaRPr>
          </a:p>
        </p:txBody>
      </p:sp>
      <p:pic>
        <p:nvPicPr>
          <p:cNvPr id="14" name="Picture 13">
            <a:extLst>
              <a:ext uri="{FF2B5EF4-FFF2-40B4-BE49-F238E27FC236}">
                <a16:creationId xmlns:a16="http://schemas.microsoft.com/office/drawing/2014/main" id="{C0C38ABC-27BD-3BEA-7702-7B49EBC8CBD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878" y="-16653"/>
            <a:ext cx="6115878" cy="6047058"/>
          </a:xfrm>
          <a:prstGeom prst="rect">
            <a:avLst/>
          </a:prstGeom>
        </p:spPr>
      </p:pic>
    </p:spTree>
    <p:extLst>
      <p:ext uri="{BB962C8B-B14F-4D97-AF65-F5344CB8AC3E}">
        <p14:creationId xmlns:p14="http://schemas.microsoft.com/office/powerpoint/2010/main" val="3909767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5C85E-9E28-C3B9-D06E-23BEB7F037AE}"/>
              </a:ext>
            </a:extLst>
          </p:cNvPr>
          <p:cNvSpPr txBox="1"/>
          <p:nvPr/>
        </p:nvSpPr>
        <p:spPr>
          <a:xfrm>
            <a:off x="882208" y="5064091"/>
            <a:ext cx="3954835" cy="462627"/>
          </a:xfrm>
          <a:prstGeom prst="rect">
            <a:avLst/>
          </a:prstGeom>
          <a:noFill/>
        </p:spPr>
        <p:txBody>
          <a:bodyPr wrap="square" rtlCol="0" anchor="b">
            <a:spAutoFit/>
          </a:bodyPr>
          <a:lstStyle/>
          <a:p>
            <a:pPr marL="0" marR="0" lvl="0" indent="0" algn="l" defTabSz="914400" rtl="0" eaLnBrk="1" fontAlgn="auto" latinLnBrk="0" hangingPunct="1">
              <a:lnSpc>
                <a:spcPts val="3060"/>
              </a:lnSpc>
              <a:spcBef>
                <a:spcPts val="0"/>
              </a:spcBef>
              <a:spcAft>
                <a:spcPts val="0"/>
              </a:spcAft>
              <a:buClr>
                <a:prstClr val="black"/>
              </a:buClr>
              <a:buSzPts val="1400"/>
              <a:buFont typeface="Arial"/>
              <a:buNone/>
              <a:tabLst/>
              <a:defRPr/>
            </a:pPr>
            <a:r>
              <a:rPr kumimoji="0" lang="en-US" sz="2000" i="1" u="none" strike="noStrike" kern="1200" cap="none" spc="0" normalizeH="0" baseline="0" noProof="0">
                <a:ln>
                  <a:noFill/>
                </a:ln>
                <a:solidFill>
                  <a:srgbClr val="0D2F4D"/>
                </a:solidFill>
                <a:effectLst/>
                <a:uLnTx/>
                <a:uFillTx/>
                <a:latin typeface="Times New Roman" panose="02020603050405020304" pitchFamily="18" charset="0"/>
                <a:cs typeface="Times New Roman" panose="02020603050405020304" pitchFamily="18" charset="0"/>
              </a:rPr>
              <a:t>Few Impacts</a:t>
            </a:r>
            <a:endParaRPr kumimoji="0" lang="en-US" sz="800" i="1" u="none" strike="noStrike" kern="1200" cap="none" spc="0" normalizeH="0" baseline="0" noProof="0">
              <a:ln>
                <a:noFill/>
              </a:ln>
              <a:solidFill>
                <a:srgbClr val="0D2F4D"/>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1FE2D10-E2CF-D603-ABB9-1BECA7393CF2}"/>
              </a:ext>
            </a:extLst>
          </p:cNvPr>
          <p:cNvSpPr txBox="1"/>
          <p:nvPr/>
        </p:nvSpPr>
        <p:spPr>
          <a:xfrm>
            <a:off x="7256503" y="5064091"/>
            <a:ext cx="3954835" cy="462627"/>
          </a:xfrm>
          <a:prstGeom prst="rect">
            <a:avLst/>
          </a:prstGeom>
          <a:noFill/>
        </p:spPr>
        <p:txBody>
          <a:bodyPr wrap="square" rtlCol="0" anchor="b">
            <a:spAutoFit/>
          </a:bodyPr>
          <a:lstStyle/>
          <a:p>
            <a:pPr marL="0" marR="0" lvl="0" indent="0" algn="r" defTabSz="914400" rtl="0" eaLnBrk="1" fontAlgn="auto" latinLnBrk="0" hangingPunct="1">
              <a:lnSpc>
                <a:spcPts val="3060"/>
              </a:lnSpc>
              <a:spcBef>
                <a:spcPts val="0"/>
              </a:spcBef>
              <a:spcAft>
                <a:spcPts val="0"/>
              </a:spcAft>
              <a:buClr>
                <a:prstClr val="black"/>
              </a:buClr>
              <a:buSzPts val="1400"/>
              <a:buFont typeface="Arial"/>
              <a:buNone/>
              <a:tabLst/>
              <a:defRPr/>
            </a:pPr>
            <a:r>
              <a:rPr kumimoji="0" lang="en-US" sz="2000" i="1" u="none" strike="noStrike" kern="1200" cap="none" spc="0" normalizeH="0" baseline="0" noProof="0">
                <a:ln>
                  <a:noFill/>
                </a:ln>
                <a:solidFill>
                  <a:srgbClr val="0D2F4D"/>
                </a:solidFill>
                <a:effectLst/>
                <a:uLnTx/>
                <a:uFillTx/>
                <a:latin typeface="Times New Roman" panose="02020603050405020304" pitchFamily="18" charset="0"/>
                <a:cs typeface="Times New Roman" panose="02020603050405020304" pitchFamily="18" charset="0"/>
              </a:rPr>
              <a:t>Significant Impacts</a:t>
            </a:r>
            <a:endParaRPr kumimoji="0" lang="en-US" sz="800" i="1" u="none" strike="noStrike" kern="1200" cap="none" spc="0" normalizeH="0" baseline="0" noProof="0">
              <a:ln>
                <a:noFill/>
              </a:ln>
              <a:solidFill>
                <a:srgbClr val="0D2F4D"/>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AB9BC21-EA28-6EC8-EB8D-3A8883629190}"/>
              </a:ext>
            </a:extLst>
          </p:cNvPr>
          <p:cNvSpPr txBox="1"/>
          <p:nvPr/>
        </p:nvSpPr>
        <p:spPr>
          <a:xfrm>
            <a:off x="743634" y="532603"/>
            <a:ext cx="4465808" cy="215444"/>
          </a:xfrm>
          <a:prstGeom prst="rect">
            <a:avLst/>
          </a:prstGeom>
          <a:noFill/>
        </p:spPr>
        <p:txBody>
          <a:bodyPr wrap="square" rtlCol="0">
            <a:spAutoFit/>
          </a:bodyPr>
          <a:lstStyle/>
          <a:p>
            <a:r>
              <a:rPr lang="en-US" sz="800" b="1" spc="300">
                <a:solidFill>
                  <a:schemeClr val="bg1"/>
                </a:solidFill>
                <a:latin typeface="Arial" panose="020B0604020202020204" pitchFamily="34" charset="0"/>
                <a:cs typeface="Arial" panose="020B0604020202020204" pitchFamily="34" charset="0"/>
              </a:rPr>
              <a:t>ICON STYLE</a:t>
            </a:r>
            <a:endParaRPr lang="en-US" sz="800" b="1" spc="30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E120CDA-E771-9190-DF82-4DC387DC3613}"/>
              </a:ext>
            </a:extLst>
          </p:cNvPr>
          <p:cNvSpPr txBox="1"/>
          <p:nvPr/>
        </p:nvSpPr>
        <p:spPr>
          <a:xfrm>
            <a:off x="0" y="590701"/>
            <a:ext cx="12192000" cy="461665"/>
          </a:xfrm>
          <a:prstGeom prst="rect">
            <a:avLst/>
          </a:prstGeom>
          <a:noFill/>
        </p:spPr>
        <p:txBody>
          <a:bodyPr wrap="square" rtlCol="0">
            <a:spAutoFit/>
          </a:bodyPr>
          <a:lstStyle/>
          <a:p>
            <a:pPr algn="ctr"/>
            <a:r>
              <a:rPr lang="en-US" sz="2400" b="1" spc="300">
                <a:solidFill>
                  <a:srgbClr val="1B374C"/>
                </a:solidFill>
                <a:latin typeface="Arial Black" panose="020B0604020202020204" pitchFamily="34" charset="0"/>
                <a:cs typeface="Arial Black" panose="020B0604020202020204" pitchFamily="34" charset="0"/>
              </a:rPr>
              <a:t>THE LEAVE NO TRACE SPECTRUM</a:t>
            </a:r>
            <a:endParaRPr lang="en-US" sz="800" b="1" spc="300">
              <a:solidFill>
                <a:srgbClr val="1B374C"/>
              </a:solidFill>
              <a:latin typeface="Arial Black" panose="020B0604020202020204" pitchFamily="34" charset="0"/>
              <a:cs typeface="Arial Black" panose="020B0604020202020204" pitchFamily="34" charset="0"/>
            </a:endParaRPr>
          </a:p>
        </p:txBody>
      </p:sp>
      <p:cxnSp>
        <p:nvCxnSpPr>
          <p:cNvPr id="8" name="Straight Connector 7">
            <a:extLst>
              <a:ext uri="{FF2B5EF4-FFF2-40B4-BE49-F238E27FC236}">
                <a16:creationId xmlns:a16="http://schemas.microsoft.com/office/drawing/2014/main" id="{9B78B766-190C-11D7-957E-4431EFD06B98}"/>
              </a:ext>
            </a:extLst>
          </p:cNvPr>
          <p:cNvCxnSpPr/>
          <p:nvPr/>
        </p:nvCxnSpPr>
        <p:spPr>
          <a:xfrm>
            <a:off x="-51371" y="1094864"/>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FE82694-D128-AE1A-6057-20FEA126BFA5}"/>
              </a:ext>
            </a:extLst>
          </p:cNvPr>
          <p:cNvCxnSpPr/>
          <p:nvPr/>
        </p:nvCxnSpPr>
        <p:spPr>
          <a:xfrm>
            <a:off x="-51371" y="542135"/>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3DACA684-D2DF-99C2-5192-0945F714B7F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184" t="19483" r="5371" b="23624"/>
          <a:stretch/>
        </p:blipFill>
        <p:spPr>
          <a:xfrm>
            <a:off x="743634" y="1423686"/>
            <a:ext cx="10566158" cy="3738624"/>
          </a:xfrm>
          <a:prstGeom prst="rect">
            <a:avLst/>
          </a:prstGeom>
        </p:spPr>
      </p:pic>
    </p:spTree>
    <p:extLst>
      <p:ext uri="{BB962C8B-B14F-4D97-AF65-F5344CB8AC3E}">
        <p14:creationId xmlns:p14="http://schemas.microsoft.com/office/powerpoint/2010/main" val="3067824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281;p7">
            <a:extLst>
              <a:ext uri="{FF2B5EF4-FFF2-40B4-BE49-F238E27FC236}">
                <a16:creationId xmlns:a16="http://schemas.microsoft.com/office/drawing/2014/main" id="{B6659799-5E93-48B0-1DCC-34E88298F0A6}"/>
              </a:ext>
            </a:extLst>
          </p:cNvPr>
          <p:cNvGraphicFramePr/>
          <p:nvPr>
            <p:extLst>
              <p:ext uri="{D42A27DB-BD31-4B8C-83A1-F6EECF244321}">
                <p14:modId xmlns:p14="http://schemas.microsoft.com/office/powerpoint/2010/main" val="3031875626"/>
              </p:ext>
            </p:extLst>
          </p:nvPr>
        </p:nvGraphicFramePr>
        <p:xfrm>
          <a:off x="1487192" y="1464705"/>
          <a:ext cx="9893567" cy="4298431"/>
        </p:xfrm>
        <a:graphic>
          <a:graphicData uri="http://schemas.openxmlformats.org/drawingml/2006/chart">
            <c:chart xmlns:c="http://schemas.openxmlformats.org/drawingml/2006/chart" xmlns:r="http://schemas.openxmlformats.org/officeDocument/2006/relationships" r:id="rId3"/>
          </a:graphicData>
        </a:graphic>
      </p:graphicFrame>
      <p:sp>
        <p:nvSpPr>
          <p:cNvPr id="6" name="Google Shape;282;p7">
            <a:extLst>
              <a:ext uri="{FF2B5EF4-FFF2-40B4-BE49-F238E27FC236}">
                <a16:creationId xmlns:a16="http://schemas.microsoft.com/office/drawing/2014/main" id="{A679C390-9702-2E65-1CD9-ABDF371095AE}"/>
              </a:ext>
            </a:extLst>
          </p:cNvPr>
          <p:cNvSpPr/>
          <p:nvPr/>
        </p:nvSpPr>
        <p:spPr>
          <a:xfrm rot="-5400000">
            <a:off x="-27815" y="3151956"/>
            <a:ext cx="2096998"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1" i="0" u="none" strike="noStrike" cap="none">
                <a:solidFill>
                  <a:srgbClr val="1B374C"/>
                </a:solidFill>
                <a:latin typeface="Arial"/>
                <a:ea typeface="Arial"/>
                <a:cs typeface="Arial"/>
                <a:sym typeface="Arial"/>
              </a:rPr>
              <a:t>Visits per Year</a:t>
            </a:r>
            <a:endParaRPr sz="1400" b="0" i="0" u="none" strike="noStrike" cap="none">
              <a:solidFill>
                <a:srgbClr val="1B374C"/>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rgbClr val="1B374C"/>
                </a:solidFill>
                <a:latin typeface="Arial"/>
                <a:ea typeface="Arial"/>
                <a:cs typeface="Arial"/>
                <a:sym typeface="Arial"/>
              </a:rPr>
              <a:t>(Hundreds of Millions)</a:t>
            </a:r>
            <a:endParaRPr sz="1400" b="0" i="0" u="none" strike="noStrike" cap="none">
              <a:solidFill>
                <a:srgbClr val="1B374C"/>
              </a:solidFill>
              <a:latin typeface="Arial"/>
              <a:ea typeface="Arial"/>
              <a:cs typeface="Arial"/>
              <a:sym typeface="Arial"/>
            </a:endParaRPr>
          </a:p>
        </p:txBody>
      </p:sp>
      <p:sp>
        <p:nvSpPr>
          <p:cNvPr id="7" name="TextBox 6">
            <a:extLst>
              <a:ext uri="{FF2B5EF4-FFF2-40B4-BE49-F238E27FC236}">
                <a16:creationId xmlns:a16="http://schemas.microsoft.com/office/drawing/2014/main" id="{0841E98F-C81D-64BE-8289-B09402367C45}"/>
              </a:ext>
            </a:extLst>
          </p:cNvPr>
          <p:cNvSpPr txBox="1"/>
          <p:nvPr/>
        </p:nvSpPr>
        <p:spPr>
          <a:xfrm>
            <a:off x="743634" y="532603"/>
            <a:ext cx="4465808" cy="215444"/>
          </a:xfrm>
          <a:prstGeom prst="rect">
            <a:avLst/>
          </a:prstGeom>
          <a:noFill/>
        </p:spPr>
        <p:txBody>
          <a:bodyPr wrap="square" rtlCol="0">
            <a:spAutoFit/>
          </a:bodyPr>
          <a:lstStyle/>
          <a:p>
            <a:r>
              <a:rPr lang="en-US" sz="800" b="1" spc="300">
                <a:solidFill>
                  <a:schemeClr val="bg1"/>
                </a:solidFill>
                <a:latin typeface="Arial" panose="020B0604020202020204" pitchFamily="34" charset="0"/>
                <a:cs typeface="Arial" panose="020B0604020202020204" pitchFamily="34" charset="0"/>
              </a:rPr>
              <a:t>ICON STYLE</a:t>
            </a:r>
            <a:endParaRPr lang="en-US" sz="800" b="1" spc="300">
              <a:solidFill>
                <a:schemeClr val="bg1">
                  <a:lumMod val="6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852C32A-3557-9060-D3CA-89C729FD3257}"/>
              </a:ext>
            </a:extLst>
          </p:cNvPr>
          <p:cNvSpPr txBox="1"/>
          <p:nvPr/>
        </p:nvSpPr>
        <p:spPr>
          <a:xfrm>
            <a:off x="0" y="590701"/>
            <a:ext cx="12192000" cy="461665"/>
          </a:xfrm>
          <a:prstGeom prst="rect">
            <a:avLst/>
          </a:prstGeom>
          <a:noFill/>
        </p:spPr>
        <p:txBody>
          <a:bodyPr wrap="square" rtlCol="0">
            <a:spAutoFit/>
          </a:bodyPr>
          <a:lstStyle/>
          <a:p>
            <a:pPr algn="ctr"/>
            <a:r>
              <a:rPr lang="en-US" sz="2400" b="1" spc="300">
                <a:solidFill>
                  <a:srgbClr val="1B374C"/>
                </a:solidFill>
                <a:latin typeface="Arial Black" panose="020B0604020202020204" pitchFamily="34" charset="0"/>
                <a:cs typeface="Arial Black" panose="020B0604020202020204" pitchFamily="34" charset="0"/>
              </a:rPr>
              <a:t>PUBLIC LAND USE</a:t>
            </a:r>
            <a:endParaRPr lang="en-US" sz="800" b="1" spc="300">
              <a:solidFill>
                <a:srgbClr val="1B374C"/>
              </a:solidFill>
              <a:latin typeface="Arial Black" panose="020B0604020202020204" pitchFamily="34" charset="0"/>
              <a:cs typeface="Arial Black" panose="020B0604020202020204" pitchFamily="34" charset="0"/>
            </a:endParaRPr>
          </a:p>
        </p:txBody>
      </p:sp>
      <p:cxnSp>
        <p:nvCxnSpPr>
          <p:cNvPr id="9" name="Straight Connector 8">
            <a:extLst>
              <a:ext uri="{FF2B5EF4-FFF2-40B4-BE49-F238E27FC236}">
                <a16:creationId xmlns:a16="http://schemas.microsoft.com/office/drawing/2014/main" id="{3E758B9E-AEE3-72D6-A155-0D36621AAFDB}"/>
              </a:ext>
            </a:extLst>
          </p:cNvPr>
          <p:cNvCxnSpPr/>
          <p:nvPr/>
        </p:nvCxnSpPr>
        <p:spPr>
          <a:xfrm>
            <a:off x="-51371" y="1094864"/>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456F340-FF82-33B8-A86F-FA6B79999D78}"/>
              </a:ext>
            </a:extLst>
          </p:cNvPr>
          <p:cNvCxnSpPr/>
          <p:nvPr/>
        </p:nvCxnSpPr>
        <p:spPr>
          <a:xfrm>
            <a:off x="-51371" y="542135"/>
            <a:ext cx="12274193" cy="0"/>
          </a:xfrm>
          <a:prstGeom prst="line">
            <a:avLst/>
          </a:prstGeom>
          <a:ln w="9525">
            <a:solidFill>
              <a:srgbClr val="00B0F0">
                <a:alpha val="44916"/>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88273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6829</Words>
  <Application>Microsoft Macintosh PowerPoint</Application>
  <PresentationFormat>Widescreen</PresentationFormat>
  <Paragraphs>480</Paragraphs>
  <Slides>41</Slides>
  <Notes>41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41</vt:i4>
      </vt:variant>
    </vt:vector>
  </HeadingPairs>
  <TitlesOfParts>
    <vt:vector size="51" baseType="lpstr">
      <vt:lpstr>Aptos</vt:lpstr>
      <vt:lpstr>Aptos Display</vt:lpstr>
      <vt:lpstr>Arial</vt:lpstr>
      <vt:lpstr>Arial Black</vt:lpstr>
      <vt:lpstr>Arial Narrow</vt:lpstr>
      <vt:lpstr>Calibri</vt:lpstr>
      <vt:lpstr>Times New Roman</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Reeve</dc:creator>
  <cp:lastModifiedBy>Microsoft Office User</cp:lastModifiedBy>
  <cp:revision>94</cp:revision>
  <dcterms:created xsi:type="dcterms:W3CDTF">2024-02-23T19:55:13Z</dcterms:created>
  <dcterms:modified xsi:type="dcterms:W3CDTF">2024-08-13T16:32:45Z</dcterms:modified>
</cp:coreProperties>
</file>