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362" r:id="rId2"/>
    <p:sldId id="257" r:id="rId3"/>
    <p:sldId id="258" r:id="rId4"/>
    <p:sldId id="259" r:id="rId5"/>
    <p:sldId id="368" r:id="rId6"/>
    <p:sldId id="369" r:id="rId7"/>
    <p:sldId id="260" r:id="rId8"/>
    <p:sldId id="358" r:id="rId9"/>
    <p:sldId id="357" r:id="rId10"/>
    <p:sldId id="370" r:id="rId11"/>
    <p:sldId id="264" r:id="rId12"/>
    <p:sldId id="350" r:id="rId13"/>
    <p:sldId id="262" r:id="rId14"/>
    <p:sldId id="261" r:id="rId15"/>
    <p:sldId id="265" r:id="rId16"/>
    <p:sldId id="352" r:id="rId17"/>
    <p:sldId id="266" r:id="rId18"/>
    <p:sldId id="267" r:id="rId19"/>
    <p:sldId id="304" r:id="rId20"/>
    <p:sldId id="270" r:id="rId21"/>
    <p:sldId id="272" r:id="rId22"/>
    <p:sldId id="273" r:id="rId23"/>
    <p:sldId id="271" r:id="rId24"/>
    <p:sldId id="281" r:id="rId25"/>
    <p:sldId id="282" r:id="rId26"/>
    <p:sldId id="284" r:id="rId27"/>
    <p:sldId id="331" r:id="rId28"/>
    <p:sldId id="287" r:id="rId29"/>
    <p:sldId id="288" r:id="rId30"/>
    <p:sldId id="289" r:id="rId31"/>
    <p:sldId id="355" r:id="rId32"/>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1pPr>
    <a:lvl2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n Lawhon" initials="BL [4]"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5D151"/>
    <a:srgbClr val="1F355A"/>
    <a:srgbClr val="EDEFEE"/>
    <a:srgbClr val="C5D1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47"/>
    <p:restoredTop sz="86226" autoAdjust="0"/>
  </p:normalViewPr>
  <p:slideViewPr>
    <p:cSldViewPr snapToGrid="0" snapToObjects="1">
      <p:cViewPr varScale="1">
        <p:scale>
          <a:sx n="103" d="100"/>
          <a:sy n="103" d="100"/>
        </p:scale>
        <p:origin x="1680" y="17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1408"/>
    </p:cViewPr>
  </p:sorterViewPr>
  <p:notesViewPr>
    <p:cSldViewPr snapToGrid="0" snapToObjects="1">
      <p:cViewPr varScale="1">
        <p:scale>
          <a:sx n="84" d="100"/>
          <a:sy n="84" d="100"/>
        </p:scale>
        <p:origin x="-3200"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 name="Shape 106"/>
          <p:cNvSpPr>
            <a:spLocks noGrp="1" noRot="1" noChangeAspect="1"/>
          </p:cNvSpPr>
          <p:nvPr>
            <p:ph type="sldImg"/>
          </p:nvPr>
        </p:nvSpPr>
        <p:spPr>
          <a:xfrm>
            <a:off x="1143000" y="685800"/>
            <a:ext cx="4572000" cy="3429000"/>
          </a:xfrm>
          <a:prstGeom prst="rect">
            <a:avLst/>
          </a:prstGeom>
        </p:spPr>
        <p:txBody>
          <a:bodyPr/>
          <a:lstStyle/>
          <a:p>
            <a:endParaRPr/>
          </a:p>
        </p:txBody>
      </p:sp>
      <p:sp>
        <p:nvSpPr>
          <p:cNvPr id="107" name="Shape 10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31908012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prstGeom prst="rect">
            <a:avLst/>
          </a:prstGeom>
        </p:spPr>
        <p:txBody>
          <a:bodyPr/>
          <a:lstStyle/>
          <a:p>
            <a:endParaRPr/>
          </a:p>
        </p:txBody>
      </p:sp>
      <p:sp>
        <p:nvSpPr>
          <p:cNvPr id="120" name="Shape 120"/>
          <p:cNvSpPr>
            <a:spLocks noGrp="1"/>
          </p:cNvSpPr>
          <p:nvPr>
            <p:ph type="body" sz="quarter" idx="1"/>
          </p:nvPr>
        </p:nvSpPr>
        <p:spPr>
          <a:prstGeom prst="rect">
            <a:avLst/>
          </a:prstGeom>
        </p:spPr>
        <p:txBody>
          <a:bodyPr/>
          <a:lstStyle/>
          <a:p>
            <a:pPr>
              <a:defRPr sz="900">
                <a:latin typeface="Calibri"/>
                <a:ea typeface="Calibri"/>
                <a:cs typeface="Calibri"/>
                <a:sym typeface="Calibri"/>
              </a:defRPr>
            </a:pPr>
            <a:r>
              <a:rPr dirty="0"/>
              <a:t>How many of you have taken a hike? Been on a picnic? Gone camping with your family</a:t>
            </a:r>
            <a:r>
              <a:rPr lang="en-US" dirty="0"/>
              <a:t> or friends</a:t>
            </a:r>
            <a:r>
              <a:rPr dirty="0"/>
              <a:t>? Show of hands. Getting outside renews our spirits, connects us with nature, amazing beauty, and the many natural wonders of our world. </a:t>
            </a:r>
            <a:endParaRPr lang="en-US" dirty="0"/>
          </a:p>
          <a:p>
            <a:pPr>
              <a:defRPr sz="900">
                <a:latin typeface="Calibri"/>
                <a:ea typeface="Calibri"/>
                <a:cs typeface="Calibri"/>
                <a:sym typeface="Calibri"/>
              </a:defRPr>
            </a:pPr>
            <a:endParaRPr lang="en-US" dirty="0"/>
          </a:p>
          <a:p>
            <a:pPr>
              <a:defRPr sz="1000">
                <a:latin typeface="Calibri"/>
                <a:ea typeface="Calibri"/>
                <a:cs typeface="Calibri"/>
                <a:sym typeface="Calibri"/>
              </a:defRPr>
            </a:pPr>
            <a:r>
              <a:rPr lang="en-US" dirty="0"/>
              <a:t>National movement, run by a nonprofit organization (called the Leave No Trace Center for Outdoor Ethics) that is dedicated to protecting the outdoors by teaching and inspiring people to enjoy it responsibly. </a:t>
            </a:r>
            <a:endParaRPr lang="en-US" dirty="0">
              <a:latin typeface="Gibson"/>
              <a:ea typeface="Gibson"/>
              <a:cs typeface="Gibson"/>
              <a:sym typeface="Gibson"/>
            </a:endParaRPr>
          </a:p>
          <a:p>
            <a:pPr>
              <a:defRPr sz="1000">
                <a:latin typeface="Calibri"/>
                <a:ea typeface="Calibri"/>
                <a:cs typeface="Calibri"/>
                <a:sym typeface="Calibri"/>
              </a:defRPr>
            </a:pPr>
            <a:endParaRPr lang="en-US" dirty="0">
              <a:latin typeface="Gibson"/>
              <a:ea typeface="Gibson"/>
              <a:cs typeface="Gibson"/>
              <a:sym typeface="Gibson"/>
            </a:endParaRPr>
          </a:p>
          <a:p>
            <a:pPr>
              <a:defRPr sz="1000">
                <a:latin typeface="Calibri"/>
                <a:ea typeface="Calibri"/>
                <a:cs typeface="Calibri"/>
                <a:sym typeface="Calibri"/>
              </a:defRPr>
            </a:pPr>
            <a:r>
              <a:rPr lang="en-US" dirty="0"/>
              <a:t>Center accomplishes this mission by delivering cutting-edge education, and training programs to millions of people across the country every year.</a:t>
            </a:r>
            <a:endParaRPr lang="en-US" dirty="0">
              <a:latin typeface="Gibson"/>
              <a:ea typeface="Gibson"/>
              <a:cs typeface="Gibson"/>
              <a:sym typeface="Gibson"/>
            </a:endParaRPr>
          </a:p>
          <a:p>
            <a:pPr>
              <a:defRPr sz="1000">
                <a:latin typeface="Calibri"/>
                <a:ea typeface="Calibri"/>
                <a:cs typeface="Calibri"/>
                <a:sym typeface="Calibri"/>
              </a:defRPr>
            </a:pPr>
            <a:endParaRPr lang="en-US" dirty="0">
              <a:latin typeface="Gibson"/>
              <a:ea typeface="Gibson"/>
              <a:cs typeface="Gibson"/>
              <a:sym typeface="Gibson"/>
            </a:endParaRPr>
          </a:p>
          <a:p>
            <a:pPr>
              <a:defRPr sz="1000">
                <a:latin typeface="Calibri"/>
                <a:ea typeface="Calibri"/>
                <a:cs typeface="Calibri"/>
                <a:sym typeface="Calibri"/>
              </a:defRPr>
            </a:pPr>
            <a:r>
              <a:rPr lang="en-US" dirty="0"/>
              <a:t>Then introduce yourselves: </a:t>
            </a:r>
            <a:endParaRPr lang="en-US" dirty="0">
              <a:latin typeface="Gibson"/>
              <a:ea typeface="Gibson"/>
              <a:cs typeface="Gibson"/>
              <a:sym typeface="Gibson"/>
            </a:endParaRPr>
          </a:p>
          <a:p>
            <a:pPr>
              <a:defRPr sz="1000">
                <a:latin typeface="Calibri"/>
                <a:ea typeface="Calibri"/>
                <a:cs typeface="Calibri"/>
                <a:sym typeface="Calibri"/>
              </a:defRPr>
            </a:pPr>
            <a:endParaRPr lang="en-US" dirty="0">
              <a:latin typeface="Gibson"/>
              <a:ea typeface="Gibson"/>
              <a:cs typeface="Gibson"/>
              <a:sym typeface="Gibson"/>
            </a:endParaRPr>
          </a:p>
          <a:p>
            <a:pPr>
              <a:defRPr sz="1000">
                <a:latin typeface="Calibri"/>
                <a:ea typeface="Calibri"/>
                <a:cs typeface="Calibri"/>
                <a:sym typeface="Calibri"/>
              </a:defRPr>
            </a:pPr>
            <a:r>
              <a:rPr lang="en-US" dirty="0"/>
              <a:t>State Advocate/Volunteer/Educator: Introduce yourself and your role with the Leave No Trace Center for Outdoor Ethics.</a:t>
            </a:r>
            <a:endParaRPr lang="en-US" dirty="0">
              <a:latin typeface="Gibson"/>
              <a:ea typeface="Gibson"/>
              <a:cs typeface="Gibson"/>
              <a:sym typeface="Gibson"/>
            </a:endParaRPr>
          </a:p>
          <a:p>
            <a:pPr>
              <a:defRPr sz="1000">
                <a:latin typeface="Calibri"/>
                <a:ea typeface="Calibri"/>
                <a:cs typeface="Calibri"/>
                <a:sym typeface="Calibri"/>
              </a:defRPr>
            </a:pPr>
            <a:endParaRPr lang="en-US" dirty="0">
              <a:latin typeface="Gibson"/>
              <a:ea typeface="Gibson"/>
              <a:cs typeface="Gibson"/>
              <a:sym typeface="Gibson"/>
            </a:endParaRPr>
          </a:p>
          <a:p>
            <a:pPr>
              <a:defRPr sz="1000">
                <a:latin typeface="Calibri"/>
                <a:ea typeface="Calibri"/>
                <a:cs typeface="Calibri"/>
                <a:sym typeface="Calibri"/>
              </a:defRPr>
            </a:pPr>
            <a:r>
              <a:rPr lang="en-US" dirty="0"/>
              <a:t>Leave No Trace addresses impacts and provides people with techniques and skills to enjoy the outdoors sustainably—now and into the future.</a:t>
            </a:r>
            <a:endParaRPr lang="en-US" dirty="0">
              <a:latin typeface="Gibson"/>
              <a:ea typeface="Gibson"/>
              <a:cs typeface="Gibson"/>
              <a:sym typeface="Gibson"/>
            </a:endParaRPr>
          </a:p>
          <a:p>
            <a:pPr>
              <a:defRPr sz="900">
                <a:latin typeface="Calibri"/>
                <a:ea typeface="Calibri"/>
                <a:cs typeface="Calibri"/>
                <a:sym typeface="Calibri"/>
              </a:defRPr>
            </a:pPr>
            <a:endParaRPr dirty="0"/>
          </a:p>
          <a:p>
            <a:pPr>
              <a:defRPr sz="900">
                <a:latin typeface="Calibri"/>
                <a:ea typeface="Calibri"/>
                <a:cs typeface="Calibri"/>
                <a:sym typeface="Calibri"/>
              </a:defRPr>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Shape 206"/>
          <p:cNvSpPr>
            <a:spLocks noGrp="1" noRot="1" noChangeAspect="1"/>
          </p:cNvSpPr>
          <p:nvPr>
            <p:ph type="sldImg"/>
          </p:nvPr>
        </p:nvSpPr>
        <p:spPr>
          <a:prstGeom prst="rect">
            <a:avLst/>
          </a:prstGeom>
        </p:spPr>
        <p:txBody>
          <a:bodyPr/>
          <a:lstStyle/>
          <a:p>
            <a:endParaRPr/>
          </a:p>
        </p:txBody>
      </p:sp>
      <p:sp>
        <p:nvSpPr>
          <p:cNvPr id="207" name="Shape 207"/>
          <p:cNvSpPr>
            <a:spLocks noGrp="1"/>
          </p:cNvSpPr>
          <p:nvPr>
            <p:ph type="body" sz="quarter" idx="1"/>
          </p:nvPr>
        </p:nvSpPr>
        <p:spPr>
          <a:prstGeom prst="rect">
            <a:avLst/>
          </a:prstGeom>
        </p:spPr>
        <p:txBody>
          <a:bodyPr/>
          <a:lstStyle/>
          <a:p>
            <a:pPr defTabSz="914400">
              <a:lnSpc>
                <a:spcPct val="100000"/>
              </a:lnSpc>
              <a:spcBef>
                <a:spcPts val="300"/>
              </a:spcBef>
              <a:defRPr sz="1000">
                <a:latin typeface="Gibson"/>
                <a:ea typeface="Gibson"/>
                <a:cs typeface="Gibson"/>
                <a:sym typeface="Gibson"/>
              </a:defRPr>
            </a:pPr>
            <a:r>
              <a:rPr dirty="0"/>
              <a:t>Think of Leave No Trace as a spectrum:</a:t>
            </a:r>
          </a:p>
          <a:p>
            <a:pPr defTabSz="914400">
              <a:lnSpc>
                <a:spcPct val="100000"/>
              </a:lnSpc>
              <a:spcBef>
                <a:spcPts val="700"/>
              </a:spcBef>
              <a:defRPr sz="1000">
                <a:latin typeface="Gibson"/>
                <a:ea typeface="Gibson"/>
                <a:cs typeface="Gibson"/>
                <a:sym typeface="Gibson"/>
              </a:defRPr>
            </a:pPr>
            <a:endParaRPr dirty="0"/>
          </a:p>
          <a:p>
            <a:pPr defTabSz="914400">
              <a:lnSpc>
                <a:spcPct val="100000"/>
              </a:lnSpc>
              <a:spcBef>
                <a:spcPts val="300"/>
              </a:spcBef>
              <a:defRPr sz="1000">
                <a:latin typeface="Gibson"/>
                <a:ea typeface="Gibson"/>
                <a:cs typeface="Gibson"/>
                <a:sym typeface="Gibson"/>
              </a:defRPr>
            </a:pPr>
            <a:r>
              <a:rPr dirty="0"/>
              <a:t>On one end: many impacts. On the other: few impacts</a:t>
            </a:r>
          </a:p>
          <a:p>
            <a:pPr defTabSz="914400">
              <a:lnSpc>
                <a:spcPct val="100000"/>
              </a:lnSpc>
              <a:spcBef>
                <a:spcPts val="700"/>
              </a:spcBef>
              <a:defRPr sz="1000">
                <a:latin typeface="Gibson"/>
                <a:ea typeface="Gibson"/>
                <a:cs typeface="Gibson"/>
                <a:sym typeface="Gibson"/>
              </a:defRPr>
            </a:pPr>
            <a:endParaRPr dirty="0"/>
          </a:p>
          <a:p>
            <a:pPr defTabSz="914400">
              <a:lnSpc>
                <a:spcPct val="100000"/>
              </a:lnSpc>
              <a:spcBef>
                <a:spcPts val="300"/>
              </a:spcBef>
              <a:defRPr sz="1000">
                <a:latin typeface="Gibson"/>
                <a:ea typeface="Gibson"/>
                <a:cs typeface="Gibson"/>
                <a:sym typeface="Gibson"/>
              </a:defRPr>
            </a:pPr>
            <a:r>
              <a:rPr dirty="0"/>
              <a:t>Many ways to Leave No Trace</a:t>
            </a:r>
            <a:r>
              <a:rPr lang="en-US" dirty="0"/>
              <a:t> when spending time in the outdoors</a:t>
            </a:r>
            <a:r>
              <a:rPr dirty="0"/>
              <a:t>. Find your place on the spectrum. </a:t>
            </a:r>
          </a:p>
          <a:p>
            <a:pPr defTabSz="914400">
              <a:lnSpc>
                <a:spcPct val="100000"/>
              </a:lnSpc>
              <a:spcBef>
                <a:spcPts val="700"/>
              </a:spcBef>
              <a:defRPr sz="1000">
                <a:latin typeface="Gibson"/>
                <a:ea typeface="Gibson"/>
                <a:cs typeface="Gibson"/>
                <a:sym typeface="Gibson"/>
              </a:defRPr>
            </a:pPr>
            <a:endParaRPr dirty="0"/>
          </a:p>
          <a:p>
            <a:pPr defTabSz="914400">
              <a:lnSpc>
                <a:spcPct val="100000"/>
              </a:lnSpc>
              <a:spcBef>
                <a:spcPts val="300"/>
              </a:spcBef>
              <a:defRPr sz="1000">
                <a:latin typeface="Gibson"/>
                <a:ea typeface="Gibson"/>
                <a:cs typeface="Gibson"/>
                <a:sym typeface="Gibson"/>
              </a:defRPr>
            </a:pPr>
            <a:r>
              <a:rPr dirty="0"/>
              <a:t>Doing ANYTHING to minimize your impact is better than doing nothing at all. </a:t>
            </a:r>
            <a:r>
              <a:rPr lang="en-US" dirty="0"/>
              <a:t>Leave No Trace isn’t rules, regulations, or black or white. </a:t>
            </a:r>
          </a:p>
          <a:p>
            <a:pPr defTabSz="914400">
              <a:lnSpc>
                <a:spcPct val="100000"/>
              </a:lnSpc>
              <a:spcBef>
                <a:spcPts val="300"/>
              </a:spcBef>
              <a:defRPr sz="1000">
                <a:latin typeface="Gibson"/>
                <a:ea typeface="Gibson"/>
                <a:cs typeface="Gibson"/>
                <a:sym typeface="Gibson"/>
              </a:defRPr>
            </a:pPr>
            <a:endParaRPr lang="en-US" dirty="0"/>
          </a:p>
          <a:p>
            <a:pPr defTabSz="914400">
              <a:lnSpc>
                <a:spcPct val="100000"/>
              </a:lnSpc>
              <a:spcBef>
                <a:spcPts val="300"/>
              </a:spcBef>
              <a:defRPr sz="1000">
                <a:latin typeface="Gibson"/>
                <a:ea typeface="Gibson"/>
                <a:cs typeface="Gibson"/>
                <a:sym typeface="Gibson"/>
              </a:defRPr>
            </a:pPr>
            <a:r>
              <a:rPr lang="en-US" dirty="0"/>
              <a:t>It’s about doing what we can to minimize our impact on the natural spaces where we choose to spend time. </a:t>
            </a:r>
            <a:endParaRPr dirty="0"/>
          </a:p>
          <a:p>
            <a:pPr defTabSz="914400">
              <a:lnSpc>
                <a:spcPct val="100000"/>
              </a:lnSpc>
              <a:spcBef>
                <a:spcPts val="700"/>
              </a:spcBef>
              <a:defRPr sz="1000">
                <a:latin typeface="Gibson"/>
                <a:ea typeface="Gibson"/>
                <a:cs typeface="Gibson"/>
                <a:sym typeface="Gibson"/>
              </a:defRPr>
            </a:pPr>
            <a:endParaRPr dirty="0"/>
          </a:p>
          <a:p>
            <a:pPr defTabSz="914400">
              <a:lnSpc>
                <a:spcPct val="100000"/>
              </a:lnSpc>
              <a:spcBef>
                <a:spcPts val="300"/>
              </a:spcBef>
              <a:defRPr sz="1000">
                <a:latin typeface="Gibson"/>
                <a:ea typeface="Gibson"/>
                <a:cs typeface="Gibson"/>
                <a:sym typeface="Gibson"/>
              </a:defRPr>
            </a:pPr>
            <a:r>
              <a:rPr dirty="0"/>
              <a:t>If you pack out your trash, you’ve left no trace. If you’ve picked up after your pet, you’ve left no trace. If you’ve done both, even better. </a:t>
            </a:r>
            <a:r>
              <a:rPr lang="en-US" dirty="0"/>
              <a:t>The cumulative effect of all those good stewardship actions is how we can collectively protect our shared lands. </a:t>
            </a:r>
            <a:endParaRPr dirty="0"/>
          </a:p>
          <a:p>
            <a:pPr defTabSz="914400">
              <a:lnSpc>
                <a:spcPct val="100000"/>
              </a:lnSpc>
              <a:spcBef>
                <a:spcPts val="700"/>
              </a:spcBef>
              <a:defRPr sz="1000">
                <a:latin typeface="Gibson"/>
                <a:ea typeface="Gibson"/>
                <a:cs typeface="Gibson"/>
                <a:sym typeface="Gibson"/>
              </a:defRPr>
            </a:pPr>
            <a:endParaRPr dirty="0"/>
          </a:p>
          <a:p>
            <a:pPr defTabSz="914400">
              <a:lnSpc>
                <a:spcPct val="100000"/>
              </a:lnSpc>
              <a:spcBef>
                <a:spcPts val="300"/>
              </a:spcBef>
              <a:defRPr sz="1000">
                <a:latin typeface="Gibson"/>
                <a:ea typeface="Gibson"/>
                <a:cs typeface="Gibson"/>
                <a:sym typeface="Gibson"/>
              </a:defRPr>
            </a:pPr>
            <a:r>
              <a:rPr dirty="0"/>
              <a:t>Think of the difference for our </a:t>
            </a:r>
            <a:r>
              <a:rPr lang="en-US" dirty="0"/>
              <a:t>public lands </a:t>
            </a:r>
            <a:r>
              <a:rPr dirty="0"/>
              <a:t>if every one put Leave No Trace into action!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endParaRPr/>
          </a:p>
        </p:txBody>
      </p:sp>
      <p:sp>
        <p:nvSpPr>
          <p:cNvPr id="294" name="Shape 294"/>
          <p:cNvSpPr>
            <a:spLocks noGrp="1"/>
          </p:cNvSpPr>
          <p:nvPr>
            <p:ph type="body" sz="quarter" idx="1"/>
          </p:nvPr>
        </p:nvSpPr>
        <p:spPr>
          <a:prstGeom prst="rect">
            <a:avLst/>
          </a:prstGeom>
        </p:spPr>
        <p:txBody>
          <a:bodyPr/>
          <a:lstStyle/>
          <a:p>
            <a:pPr>
              <a:defRPr sz="1000">
                <a:latin typeface="Gibson"/>
                <a:ea typeface="Gibson"/>
                <a:cs typeface="Gibson"/>
                <a:sym typeface="Gibson"/>
              </a:defRPr>
            </a:pPr>
            <a:r>
              <a:rPr dirty="0"/>
              <a:t>-Data-driven in its approach. Whether conducting its own studies, or drawing from the findings of recent research, the Center utilizes empirical data to ensure strong education programs, high-quality training, and sound best practices. </a:t>
            </a:r>
          </a:p>
          <a:p>
            <a:pPr>
              <a:defRPr sz="1000">
                <a:latin typeface="Gibson"/>
                <a:ea typeface="Gibson"/>
                <a:cs typeface="Gibson"/>
                <a:sym typeface="Gibson"/>
              </a:defRPr>
            </a:pPr>
            <a:endParaRPr dirty="0"/>
          </a:p>
          <a:p>
            <a:pPr>
              <a:defRPr sz="1000">
                <a:latin typeface="Gibson"/>
                <a:ea typeface="Gibson"/>
                <a:cs typeface="Gibson"/>
                <a:sym typeface="Gibson"/>
              </a:defRPr>
            </a:pPr>
            <a:r>
              <a:rPr dirty="0"/>
              <a:t>Existing Leave No Trace scientific literature aligns with the disciplines of recreation ecology, and human dimensions of natural resources. Recreation ecology is a field of study that examines the impact of visitors to protected areas, and has provided the underpinning for Leave No Trace messaging because of its focus on recreation-related impacts. </a:t>
            </a:r>
          </a:p>
          <a:p>
            <a:pPr>
              <a:defRPr sz="1000">
                <a:latin typeface="Gibson"/>
                <a:ea typeface="Gibson"/>
                <a:cs typeface="Gibson"/>
                <a:sym typeface="Gibson"/>
              </a:defRPr>
            </a:pPr>
            <a:endParaRPr dirty="0"/>
          </a:p>
          <a:p>
            <a:pPr>
              <a:defRPr sz="1000">
                <a:latin typeface="Gibson"/>
                <a:ea typeface="Gibson"/>
                <a:cs typeface="Gibson"/>
                <a:sym typeface="Gibson"/>
              </a:defRPr>
            </a:pPr>
            <a:r>
              <a:rPr dirty="0"/>
              <a:t>-One of most important causes of visitor-created impacts is impactful visitor behavior, which aligns with human dimensions. Human dimensions of natural resources research seeks to interpret humans’ attitudes towards, perceptions of, and interactions with the ecosystem. Leave No Trace-focused research of</a:t>
            </a:r>
            <a:r>
              <a:rPr lang="en-US" dirty="0"/>
              <a:t> this kind has increased significantly in the past 10 years, with more research being done each year</a:t>
            </a:r>
            <a:r>
              <a:rPr dirty="0"/>
              <a:t>.</a:t>
            </a:r>
          </a:p>
        </p:txBody>
      </p:sp>
    </p:spTree>
    <p:extLst>
      <p:ext uri="{BB962C8B-B14F-4D97-AF65-F5344CB8AC3E}">
        <p14:creationId xmlns:p14="http://schemas.microsoft.com/office/powerpoint/2010/main" val="1947950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181"/>
          <p:cNvSpPr>
            <a:spLocks noGrp="1" noRot="1" noChangeAspect="1"/>
          </p:cNvSpPr>
          <p:nvPr>
            <p:ph type="sldImg"/>
          </p:nvPr>
        </p:nvSpPr>
        <p:spPr>
          <a:prstGeom prst="rect">
            <a:avLst/>
          </a:prstGeom>
        </p:spPr>
        <p:txBody>
          <a:bodyPr/>
          <a:lstStyle/>
          <a:p>
            <a:endParaRPr/>
          </a:p>
        </p:txBody>
      </p:sp>
      <p:sp>
        <p:nvSpPr>
          <p:cNvPr id="182" name="Shape 182"/>
          <p:cNvSpPr>
            <a:spLocks noGrp="1"/>
          </p:cNvSpPr>
          <p:nvPr>
            <p:ph type="body" sz="quarter" idx="1"/>
          </p:nvPr>
        </p:nvSpPr>
        <p:spPr>
          <a:prstGeom prst="rect">
            <a:avLst/>
          </a:prstGeom>
        </p:spPr>
        <p:txBody>
          <a:bodyPr/>
          <a:lstStyle/>
          <a:p>
            <a:pPr>
              <a:defRPr sz="1000">
                <a:latin typeface="Calibri"/>
                <a:ea typeface="Calibri"/>
                <a:cs typeface="Calibri"/>
                <a:sym typeface="Calibri"/>
              </a:defRPr>
            </a:pPr>
            <a:r>
              <a:rPr dirty="0"/>
              <a:t>Research shows that Leave No Trace education is successful in</a:t>
            </a:r>
            <a:r>
              <a:rPr lang="en-US" dirty="0"/>
              <a:t> </a:t>
            </a:r>
            <a:r>
              <a:rPr dirty="0"/>
              <a:t>improving people’s knowledge</a:t>
            </a:r>
            <a:r>
              <a:rPr lang="en-US" dirty="0"/>
              <a:t> about minimum-impact practices</a:t>
            </a:r>
            <a:r>
              <a:rPr dirty="0"/>
              <a:t>, </a:t>
            </a:r>
            <a:r>
              <a:rPr lang="en-US" dirty="0"/>
              <a:t>fostering an outdoor </a:t>
            </a:r>
            <a:r>
              <a:rPr dirty="0"/>
              <a:t>ethic</a:t>
            </a:r>
            <a:r>
              <a:rPr lang="en-US" dirty="0"/>
              <a:t>, and positively influencing responsible</a:t>
            </a:r>
            <a:r>
              <a:rPr dirty="0"/>
              <a:t> behavior in the outdoors. </a:t>
            </a:r>
            <a:r>
              <a:rPr lang="en-US" dirty="0"/>
              <a:t>R</a:t>
            </a:r>
            <a:r>
              <a:rPr dirty="0"/>
              <a:t>esearch indicates education fosters:</a:t>
            </a:r>
            <a:endParaRPr dirty="0">
              <a:latin typeface="Gibson"/>
              <a:ea typeface="Gibson"/>
              <a:cs typeface="Gibson"/>
              <a:sym typeface="Gibson"/>
            </a:endParaRPr>
          </a:p>
          <a:p>
            <a:pPr>
              <a:defRPr sz="1000">
                <a:latin typeface="Calibri"/>
                <a:ea typeface="Calibri"/>
                <a:cs typeface="Calibri"/>
                <a:sym typeface="Calibri"/>
              </a:defRPr>
            </a:pPr>
            <a:endParaRPr dirty="0">
              <a:latin typeface="Gibson"/>
              <a:ea typeface="Gibson"/>
              <a:cs typeface="Gibson"/>
              <a:sym typeface="Gibson"/>
            </a:endParaRPr>
          </a:p>
          <a:p>
            <a:pPr marL="685800" lvl="1" indent="-228600">
              <a:buSzPct val="100000"/>
              <a:buAutoNum type="arabicPeriod"/>
              <a:defRPr sz="1000">
                <a:latin typeface="Calibri"/>
                <a:ea typeface="Calibri"/>
                <a:cs typeface="Calibri"/>
                <a:sym typeface="Calibri"/>
              </a:defRPr>
            </a:pPr>
            <a:r>
              <a:rPr dirty="0"/>
              <a:t>Healthier, thriving wildlife and fewer negative interactions with humans.</a:t>
            </a:r>
            <a:endParaRPr dirty="0">
              <a:latin typeface="Gibson"/>
              <a:ea typeface="Gibson"/>
              <a:cs typeface="Gibson"/>
              <a:sym typeface="Gibson"/>
            </a:endParaRPr>
          </a:p>
          <a:p>
            <a:pPr marL="685800" lvl="1" indent="-228600">
              <a:buSzPct val="100000"/>
              <a:buAutoNum type="arabicPeriod"/>
              <a:defRPr sz="1000">
                <a:latin typeface="Calibri"/>
                <a:ea typeface="Calibri"/>
                <a:cs typeface="Calibri"/>
                <a:sym typeface="Calibri"/>
              </a:defRPr>
            </a:pPr>
            <a:r>
              <a:rPr dirty="0"/>
              <a:t>Considerable litter reduction</a:t>
            </a:r>
            <a:endParaRPr dirty="0">
              <a:latin typeface="Gibson"/>
              <a:ea typeface="Gibson"/>
              <a:cs typeface="Gibson"/>
              <a:sym typeface="Gibson"/>
            </a:endParaRPr>
          </a:p>
          <a:p>
            <a:pPr marL="685800" lvl="1" indent="-228600">
              <a:buSzPct val="100000"/>
              <a:buAutoNum type="arabicPeriod"/>
              <a:defRPr sz="1000">
                <a:latin typeface="Calibri"/>
                <a:ea typeface="Calibri"/>
                <a:cs typeface="Calibri"/>
                <a:sym typeface="Calibri"/>
              </a:defRPr>
            </a:pPr>
            <a:r>
              <a:rPr dirty="0"/>
              <a:t>Less degradation of native plants and animal species</a:t>
            </a:r>
            <a:endParaRPr dirty="0">
              <a:latin typeface="Gibson"/>
              <a:ea typeface="Gibson"/>
              <a:cs typeface="Gibson"/>
              <a:sym typeface="Gibson"/>
            </a:endParaRPr>
          </a:p>
          <a:p>
            <a:pPr marL="685800" lvl="1" indent="-228600">
              <a:buSzPct val="100000"/>
              <a:buAutoNum type="arabicPeriod"/>
              <a:defRPr sz="1000">
                <a:latin typeface="Calibri"/>
                <a:ea typeface="Calibri"/>
                <a:cs typeface="Calibri"/>
                <a:sym typeface="Calibri"/>
              </a:defRPr>
            </a:pPr>
            <a:r>
              <a:rPr dirty="0"/>
              <a:t>Stronger human bonds to the outdoors and a greater sense of stewardship</a:t>
            </a:r>
            <a:endParaRPr dirty="0">
              <a:latin typeface="Gibson"/>
              <a:ea typeface="Gibson"/>
              <a:cs typeface="Gibson"/>
              <a:sym typeface="Gibson"/>
            </a:endParaRPr>
          </a:p>
          <a:p>
            <a:pPr marL="685800" lvl="1" indent="-228600">
              <a:buClr>
                <a:schemeClr val="accent6"/>
              </a:buClr>
              <a:buSzPct val="100000"/>
              <a:buAutoNum type="arabicPeriod"/>
              <a:defRPr sz="1000">
                <a:latin typeface="Calibri"/>
                <a:ea typeface="Calibri"/>
                <a:cs typeface="Calibri"/>
                <a:sym typeface="Calibri"/>
              </a:defRPr>
            </a:pPr>
            <a:endParaRPr dirty="0">
              <a:latin typeface="Gibson"/>
              <a:ea typeface="Gibson"/>
              <a:cs typeface="Gibson"/>
              <a:sym typeface="Gibson"/>
            </a:endParaRPr>
          </a:p>
          <a:p>
            <a:pPr>
              <a:defRPr sz="1000">
                <a:latin typeface="Calibri"/>
                <a:ea typeface="Calibri"/>
                <a:cs typeface="Calibri"/>
                <a:sym typeface="Calibri"/>
              </a:defRPr>
            </a:pPr>
            <a:r>
              <a:rPr dirty="0"/>
              <a:t>The Center continues to study and test our principles</a:t>
            </a:r>
            <a:r>
              <a:rPr lang="en-US" dirty="0"/>
              <a:t>, messaging, and</a:t>
            </a:r>
            <a:r>
              <a:rPr dirty="0"/>
              <a:t> training to ensure the best, most effective, relevant messaging and programs.</a:t>
            </a:r>
            <a:endParaRPr dirty="0">
              <a:latin typeface="Gibson"/>
              <a:ea typeface="Gibson"/>
              <a:cs typeface="Gibson"/>
              <a:sym typeface="Gibson"/>
            </a:endParaRPr>
          </a:p>
          <a:p>
            <a:pPr defTabSz="914400">
              <a:lnSpc>
                <a:spcPct val="100000"/>
              </a:lnSpc>
              <a:spcBef>
                <a:spcPts val="700"/>
              </a:spcBef>
              <a:defRPr sz="1000">
                <a:latin typeface="Calibri"/>
                <a:ea typeface="Calibri"/>
                <a:cs typeface="Calibri"/>
                <a:sym typeface="Calibri"/>
              </a:defRPr>
            </a:pPr>
            <a:endParaRPr dirty="0">
              <a:latin typeface="Gibson"/>
              <a:ea typeface="Gibson"/>
              <a:cs typeface="Gibson"/>
              <a:sym typeface="Gibson"/>
            </a:endParaRPr>
          </a:p>
          <a:p>
            <a:pPr defTabSz="914400">
              <a:lnSpc>
                <a:spcPct val="100000"/>
              </a:lnSpc>
              <a:spcBef>
                <a:spcPts val="300"/>
              </a:spcBef>
              <a:defRPr sz="1000">
                <a:latin typeface="Calibri"/>
                <a:ea typeface="Calibri"/>
                <a:cs typeface="Calibri"/>
                <a:sym typeface="Calibri"/>
              </a:defRPr>
            </a:pPr>
            <a:r>
              <a:rPr dirty="0"/>
              <a:t>Is a simple, effective framework for making good decisions in nature, no matter how your choose to spend time outdoors. </a:t>
            </a:r>
            <a:endParaRPr dirty="0">
              <a:latin typeface="Gibson"/>
              <a:ea typeface="Gibson"/>
              <a:cs typeface="Gibson"/>
              <a:sym typeface="Gibson"/>
            </a:endParaRPr>
          </a:p>
          <a:p>
            <a:pPr defTabSz="914400">
              <a:lnSpc>
                <a:spcPct val="100000"/>
              </a:lnSpc>
              <a:spcBef>
                <a:spcPts val="700"/>
              </a:spcBef>
              <a:defRPr sz="1000">
                <a:latin typeface="Calibri"/>
                <a:ea typeface="Calibri"/>
                <a:cs typeface="Calibri"/>
                <a:sym typeface="Calibri"/>
              </a:defRPr>
            </a:pPr>
            <a:endParaRPr dirty="0">
              <a:latin typeface="Gibson"/>
              <a:ea typeface="Gibson"/>
              <a:cs typeface="Gibson"/>
              <a:sym typeface="Gibson"/>
            </a:endParaRPr>
          </a:p>
          <a:p>
            <a:pPr defTabSz="914400">
              <a:lnSpc>
                <a:spcPct val="100000"/>
              </a:lnSpc>
              <a:spcBef>
                <a:spcPts val="300"/>
              </a:spcBef>
              <a:defRPr sz="1000">
                <a:latin typeface="Calibri"/>
                <a:ea typeface="Calibri"/>
                <a:cs typeface="Calibri"/>
                <a:sym typeface="Calibri"/>
              </a:defRPr>
            </a:pPr>
            <a:r>
              <a:rPr dirty="0"/>
              <a:t>Though developed for the backcountry, Leave No Trace today is relevant for anyone who spends time outdoors and is appropriate everywhere from deep Wilderness and the backcountry to your local city park.</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Shape 166"/>
          <p:cNvSpPr>
            <a:spLocks noGrp="1" noRot="1" noChangeAspect="1"/>
          </p:cNvSpPr>
          <p:nvPr>
            <p:ph type="sldImg"/>
          </p:nvPr>
        </p:nvSpPr>
        <p:spPr>
          <a:prstGeom prst="rect">
            <a:avLst/>
          </a:prstGeom>
        </p:spPr>
        <p:txBody>
          <a:bodyPr/>
          <a:lstStyle/>
          <a:p>
            <a:endParaRPr/>
          </a:p>
        </p:txBody>
      </p:sp>
      <p:sp>
        <p:nvSpPr>
          <p:cNvPr id="167" name="Shape 167"/>
          <p:cNvSpPr>
            <a:spLocks noGrp="1"/>
          </p:cNvSpPr>
          <p:nvPr>
            <p:ph type="body" sz="quarter" idx="1"/>
          </p:nvPr>
        </p:nvSpPr>
        <p:spPr>
          <a:prstGeom prst="rect">
            <a:avLst/>
          </a:prstGeom>
        </p:spPr>
        <p:txBody>
          <a:bodyPr/>
          <a:lstStyle/>
          <a:p>
            <a:pPr>
              <a:defRPr sz="1000">
                <a:latin typeface="Calibri"/>
                <a:ea typeface="Calibri"/>
                <a:cs typeface="Calibri"/>
                <a:sym typeface="Calibri"/>
              </a:defRPr>
            </a:pPr>
            <a:r>
              <a:rPr dirty="0"/>
              <a:t>Optional Narrative: What began as a call to preserve wilderness areas has evolved into a global, daily commitment for all people to embrace a Leave No Trace ethic. </a:t>
            </a:r>
            <a:endParaRPr lang="en-US" dirty="0">
              <a:latin typeface="Gibson"/>
              <a:ea typeface="Gibson"/>
              <a:cs typeface="Gibson"/>
              <a:sym typeface="Gibson"/>
            </a:endParaRPr>
          </a:p>
          <a:p>
            <a:pPr>
              <a:defRPr sz="1000">
                <a:latin typeface="Calibri"/>
                <a:ea typeface="Calibri"/>
                <a:cs typeface="Calibri"/>
                <a:sym typeface="Calibri"/>
              </a:defRPr>
            </a:pPr>
            <a:endParaRPr lang="en-US" dirty="0"/>
          </a:p>
          <a:p>
            <a:pPr defTabSz="914400">
              <a:lnSpc>
                <a:spcPct val="100000"/>
              </a:lnSpc>
              <a:spcBef>
                <a:spcPts val="400"/>
              </a:spcBef>
              <a:defRPr sz="1000">
                <a:latin typeface="Calibri"/>
                <a:ea typeface="Calibri"/>
                <a:cs typeface="Calibri"/>
                <a:sym typeface="Calibri"/>
              </a:defRPr>
            </a:pPr>
            <a:r>
              <a:rPr lang="en-US" dirty="0"/>
              <a:t>A goal of Leave No Trace is to change the relationship between use and impacts. Ideally, use of our share lands could increase without the continued increase in impact due to everyone who spends time outdoors putting Leave No Trace into action. </a:t>
            </a:r>
            <a:endParaRPr dirty="0">
              <a:latin typeface="Gibson"/>
              <a:ea typeface="Gibson"/>
              <a:cs typeface="Gibson"/>
              <a:sym typeface="Gibson"/>
            </a:endParaRPr>
          </a:p>
          <a:p>
            <a:pPr>
              <a:defRPr sz="1000">
                <a:latin typeface="Calibri"/>
                <a:ea typeface="Calibri"/>
                <a:cs typeface="Calibri"/>
                <a:sym typeface="Calibri"/>
              </a:defRPr>
            </a:pPr>
            <a:endParaRPr dirty="0">
              <a:latin typeface="Gibson"/>
              <a:ea typeface="Gibson"/>
              <a:cs typeface="Gibson"/>
              <a:sym typeface="Gibson"/>
            </a:endParaRPr>
          </a:p>
          <a:p>
            <a:pPr>
              <a:defRPr sz="1000">
                <a:latin typeface="Calibri"/>
                <a:ea typeface="Calibri"/>
                <a:cs typeface="Calibri"/>
                <a:sym typeface="Calibri"/>
              </a:defRPr>
            </a:pPr>
            <a:r>
              <a:rPr dirty="0"/>
              <a:t>The environmental stewardship promoted by the Leave No Trace Center extends beyond outdoor enthusiasts to include ANYONE who enjoys the outdoors and is concerned with people’s relationship with nature. </a:t>
            </a:r>
            <a:endParaRPr lang="en-US" dirty="0"/>
          </a:p>
          <a:p>
            <a:pPr defTabSz="914400">
              <a:lnSpc>
                <a:spcPct val="100000"/>
              </a:lnSpc>
              <a:spcBef>
                <a:spcPts val="400"/>
              </a:spcBef>
              <a:defRPr sz="1200">
                <a:latin typeface="Calibri"/>
                <a:ea typeface="Calibri"/>
                <a:cs typeface="Calibri"/>
                <a:sym typeface="Calibri"/>
              </a:defRPr>
            </a:pPr>
            <a:endParaRPr lang="en-US" sz="1200" dirty="0"/>
          </a:p>
          <a:p>
            <a:pPr>
              <a:defRPr sz="1000">
                <a:latin typeface="Calibri"/>
                <a:ea typeface="Calibri"/>
                <a:cs typeface="Calibri"/>
                <a:sym typeface="Calibri"/>
              </a:defRPr>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pPr marL="171450" indent="-171450" defTabSz="914400">
              <a:lnSpc>
                <a:spcPct val="100000"/>
              </a:lnSpc>
              <a:spcBef>
                <a:spcPts val="300"/>
              </a:spcBef>
              <a:buSzPct val="100000"/>
              <a:buFont typeface="Arial"/>
              <a:buChar char="•"/>
              <a:defRPr sz="1000">
                <a:latin typeface="Calibri"/>
                <a:ea typeface="Calibri"/>
                <a:cs typeface="Calibri"/>
                <a:sym typeface="Calibri"/>
              </a:defRPr>
            </a:pPr>
            <a:r>
              <a:rPr dirty="0"/>
              <a:t>To understand how the Leave No Trace  Center for Outdoor Ethics operates today, understanding the extensive history is helpful. </a:t>
            </a:r>
            <a:endParaRPr dirty="0">
              <a:latin typeface="Gibson"/>
              <a:ea typeface="Gibson"/>
              <a:cs typeface="Gibson"/>
              <a:sym typeface="Gibson"/>
            </a:endParaRPr>
          </a:p>
          <a:p>
            <a:pPr marL="171450" indent="-171450" defTabSz="914400">
              <a:lnSpc>
                <a:spcPct val="100000"/>
              </a:lnSpc>
              <a:spcBef>
                <a:spcPts val="300"/>
              </a:spcBef>
              <a:buSzPct val="100000"/>
              <a:buFont typeface="Arial"/>
              <a:buChar char="•"/>
              <a:defRPr sz="1000">
                <a:latin typeface="Calibri"/>
                <a:ea typeface="Calibri"/>
                <a:cs typeface="Calibri"/>
                <a:sym typeface="Calibri"/>
              </a:defRPr>
            </a:pPr>
            <a:r>
              <a:rPr dirty="0"/>
              <a:t>60s:  originated in backcountry and federally-designated Wilderness areas in the 1960’s, following the passage of the Wilderness Act in 1964.</a:t>
            </a:r>
            <a:endParaRPr dirty="0">
              <a:latin typeface="Gibson"/>
              <a:ea typeface="Gibson"/>
              <a:cs typeface="Gibson"/>
              <a:sym typeface="Gibson"/>
            </a:endParaRPr>
          </a:p>
          <a:p>
            <a:pPr marL="171450" indent="-171450" defTabSz="914400">
              <a:lnSpc>
                <a:spcPct val="100000"/>
              </a:lnSpc>
              <a:spcBef>
                <a:spcPts val="300"/>
              </a:spcBef>
              <a:buSzPct val="100000"/>
              <a:buFont typeface="Arial"/>
              <a:buChar char="•"/>
              <a:defRPr sz="1000">
                <a:latin typeface="Calibri"/>
                <a:ea typeface="Calibri"/>
                <a:cs typeface="Calibri"/>
                <a:sym typeface="Calibri"/>
              </a:defRPr>
            </a:pPr>
            <a:r>
              <a:rPr dirty="0"/>
              <a:t>70s: federal land management agencies developed and shared basic Leave No Trace concepts on lands they managed</a:t>
            </a:r>
            <a:endParaRPr dirty="0">
              <a:latin typeface="Gibson"/>
              <a:ea typeface="Gibson"/>
              <a:cs typeface="Gibson"/>
              <a:sym typeface="Gibson"/>
            </a:endParaRPr>
          </a:p>
          <a:p>
            <a:pPr marL="171450" indent="-171450" defTabSz="914400">
              <a:lnSpc>
                <a:spcPct val="100000"/>
              </a:lnSpc>
              <a:spcBef>
                <a:spcPts val="300"/>
              </a:spcBef>
              <a:buSzPct val="100000"/>
              <a:buFont typeface="Arial"/>
              <a:buChar char="•"/>
              <a:defRPr sz="1000">
                <a:latin typeface="Calibri"/>
                <a:ea typeface="Calibri"/>
                <a:cs typeface="Calibri"/>
                <a:sym typeface="Calibri"/>
              </a:defRPr>
            </a:pPr>
            <a:r>
              <a:rPr dirty="0"/>
              <a:t>Later, in the 1980’s, the “No Trace” program was developed by the USDA Forest Service wilderness managers as a humanistic approach for wilderness ethics and low impact hiking and camping practices.</a:t>
            </a:r>
            <a:endParaRPr dirty="0">
              <a:latin typeface="Gibson"/>
              <a:ea typeface="Gibson"/>
              <a:cs typeface="Gibson"/>
              <a:sym typeface="Gibson"/>
            </a:endParaRPr>
          </a:p>
          <a:p>
            <a:pPr marL="171450" indent="-171450" defTabSz="914400">
              <a:lnSpc>
                <a:spcPct val="100000"/>
              </a:lnSpc>
              <a:spcBef>
                <a:spcPts val="700"/>
              </a:spcBef>
              <a:buSzPct val="100000"/>
              <a:buFont typeface="Arial"/>
              <a:buChar char="•"/>
              <a:defRPr sz="1000">
                <a:latin typeface="Calibri"/>
                <a:ea typeface="Calibri"/>
                <a:cs typeface="Calibri"/>
                <a:sym typeface="Calibri"/>
              </a:defRPr>
            </a:pPr>
            <a:endParaRPr dirty="0">
              <a:latin typeface="Gibson"/>
              <a:ea typeface="Gibson"/>
              <a:cs typeface="Gibson"/>
              <a:sym typeface="Gibson"/>
            </a:endParaRPr>
          </a:p>
          <a:p>
            <a:pPr defTabSz="914400">
              <a:lnSpc>
                <a:spcPct val="100000"/>
              </a:lnSpc>
              <a:spcBef>
                <a:spcPts val="300"/>
              </a:spcBef>
              <a:defRPr sz="1000" b="1">
                <a:latin typeface="Calibri"/>
                <a:ea typeface="Calibri"/>
                <a:cs typeface="Calibri"/>
                <a:sym typeface="Calibri"/>
              </a:defRPr>
            </a:pPr>
            <a:r>
              <a:rPr dirty="0"/>
              <a:t>ADDITIONAL INFORMATION AS NEEDED</a:t>
            </a:r>
          </a:p>
          <a:p>
            <a:pPr marL="171450" indent="-171450">
              <a:buSzPct val="100000"/>
              <a:buFont typeface="Arial"/>
              <a:buChar char="•"/>
              <a:defRPr sz="1000">
                <a:latin typeface="Calibri"/>
                <a:ea typeface="Calibri"/>
                <a:cs typeface="Calibri"/>
                <a:sym typeface="Calibri"/>
              </a:defRPr>
            </a:pPr>
            <a:r>
              <a:rPr dirty="0"/>
              <a:t>Early names for the program included:  Wilderness Manners, Wilderness Ethics, Minimum-Impact Camping and No-Trace Camping.</a:t>
            </a:r>
            <a:endParaRPr dirty="0">
              <a:latin typeface="Gibson"/>
              <a:ea typeface="Gibson"/>
              <a:cs typeface="Gibson"/>
              <a:sym typeface="Gibson"/>
            </a:endParaRPr>
          </a:p>
          <a:p>
            <a:pPr marL="171450" indent="-171450">
              <a:buSzPct val="100000"/>
              <a:buFont typeface="Arial"/>
              <a:buChar char="•"/>
              <a:defRPr sz="1000">
                <a:latin typeface="Calibri"/>
                <a:ea typeface="Calibri"/>
                <a:cs typeface="Calibri"/>
                <a:sym typeface="Calibri"/>
              </a:defRPr>
            </a:pPr>
            <a:r>
              <a:rPr dirty="0"/>
              <a:t>1970s: federal agencies began to develop educational brochures to teach the public about Leave No Trace.  At the time, the program was slogan-based with little national leadership or inter-agency coordination.</a:t>
            </a:r>
            <a:endParaRPr dirty="0">
              <a:latin typeface="Gibson"/>
              <a:ea typeface="Gibson"/>
              <a:cs typeface="Gibson"/>
              <a:sym typeface="Gibson"/>
            </a:endParaRPr>
          </a:p>
          <a:p>
            <a:pPr marL="171450" indent="-171450">
              <a:buSzPct val="100000"/>
              <a:buFont typeface="Arial"/>
              <a:buChar char="•"/>
              <a:defRPr sz="1000">
                <a:latin typeface="Calibri"/>
                <a:ea typeface="Calibri"/>
                <a:cs typeface="Calibri"/>
                <a:sym typeface="Calibri"/>
              </a:defRPr>
            </a:pPr>
            <a:r>
              <a:rPr dirty="0"/>
              <a:t>Early 1990’s: “Leave No Trace” selected as the name for an expanded national program</a:t>
            </a:r>
            <a:endParaRPr dirty="0">
              <a:latin typeface="Gibson"/>
              <a:ea typeface="Gibson"/>
              <a:cs typeface="Gibson"/>
              <a:sym typeface="Gibson"/>
            </a:endParaRPr>
          </a:p>
          <a:p>
            <a:pPr marL="171450" indent="-171450">
              <a:buSzPct val="100000"/>
              <a:buFont typeface="Arial"/>
              <a:buChar char="•"/>
              <a:defRPr sz="1000">
                <a:latin typeface="Calibri"/>
                <a:ea typeface="Calibri"/>
                <a:cs typeface="Calibri"/>
                <a:sym typeface="Calibri"/>
              </a:defRPr>
            </a:pPr>
            <a:r>
              <a:rPr dirty="0"/>
              <a:t>Partnerships formed with four federal land management agencies and the National Outdoor Leadership School (NOLS)</a:t>
            </a:r>
            <a:endParaRPr dirty="0">
              <a:latin typeface="Gibson"/>
              <a:ea typeface="Gibson"/>
              <a:cs typeface="Gibson"/>
              <a:sym typeface="Gibson"/>
            </a:endParaRPr>
          </a:p>
          <a:p>
            <a:pPr marL="171450" indent="-171450">
              <a:buSzPct val="100000"/>
              <a:buFont typeface="Arial"/>
              <a:buChar char="•"/>
              <a:defRPr sz="1000">
                <a:latin typeface="Calibri"/>
                <a:ea typeface="Calibri"/>
                <a:cs typeface="Calibri"/>
                <a:sym typeface="Calibri"/>
              </a:defRPr>
            </a:pPr>
            <a:r>
              <a:rPr dirty="0"/>
              <a:t>The 1993 Outdoor Recreation Summit held in Washington D.C. (including feds, NGOs, outdoor companies) recommended new nonprofit to manage national program</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Shape 214"/>
          <p:cNvSpPr>
            <a:spLocks noGrp="1" noRot="1" noChangeAspect="1"/>
          </p:cNvSpPr>
          <p:nvPr>
            <p:ph type="sldImg"/>
          </p:nvPr>
        </p:nvSpPr>
        <p:spPr>
          <a:prstGeom prst="rect">
            <a:avLst/>
          </a:prstGeom>
        </p:spPr>
        <p:txBody>
          <a:bodyPr/>
          <a:lstStyle/>
          <a:p>
            <a:endParaRPr/>
          </a:p>
        </p:txBody>
      </p:sp>
      <p:sp>
        <p:nvSpPr>
          <p:cNvPr id="215" name="Shape 215"/>
          <p:cNvSpPr>
            <a:spLocks noGrp="1"/>
          </p:cNvSpPr>
          <p:nvPr>
            <p:ph type="body" sz="quarter" idx="1"/>
          </p:nvPr>
        </p:nvSpPr>
        <p:spPr>
          <a:prstGeom prst="rect">
            <a:avLst/>
          </a:prstGeom>
        </p:spPr>
        <p:txBody>
          <a:bodyPr/>
          <a:lstStyle/>
          <a:p>
            <a:pPr marL="171450" indent="-171450" defTabSz="914400">
              <a:lnSpc>
                <a:spcPct val="100000"/>
              </a:lnSpc>
              <a:spcBef>
                <a:spcPts val="300"/>
              </a:spcBef>
              <a:buSzPct val="100000"/>
              <a:buFont typeface="Arial"/>
              <a:buChar char="•"/>
              <a:defRPr sz="1000">
                <a:latin typeface="Calibri"/>
                <a:ea typeface="Calibri"/>
                <a:cs typeface="Calibri"/>
                <a:sym typeface="Calibri"/>
              </a:defRPr>
            </a:pPr>
            <a:r>
              <a:rPr dirty="0"/>
              <a:t>To understand how the Leave No Trace  Center for Outdoor Ethics operates today, understanding the extensive history is helpful. </a:t>
            </a:r>
            <a:endParaRPr dirty="0">
              <a:latin typeface="Gibson"/>
              <a:ea typeface="Gibson"/>
              <a:cs typeface="Gibson"/>
              <a:sym typeface="Gibson"/>
            </a:endParaRPr>
          </a:p>
          <a:p>
            <a:pPr marL="171450" indent="-171450" defTabSz="914400">
              <a:lnSpc>
                <a:spcPct val="100000"/>
              </a:lnSpc>
              <a:spcBef>
                <a:spcPts val="300"/>
              </a:spcBef>
              <a:buSzPct val="100000"/>
              <a:buFont typeface="Arial"/>
              <a:buChar char="•"/>
              <a:defRPr sz="1000">
                <a:latin typeface="Calibri"/>
                <a:ea typeface="Calibri"/>
                <a:cs typeface="Calibri"/>
                <a:sym typeface="Calibri"/>
              </a:defRPr>
            </a:pPr>
            <a:r>
              <a:rPr dirty="0"/>
              <a:t>60s:  originated in backcountry and federally-designated Wilderness areas in the 1960’s, following the passage of the Wilderness Act in 1964.</a:t>
            </a:r>
            <a:endParaRPr dirty="0">
              <a:latin typeface="Gibson"/>
              <a:ea typeface="Gibson"/>
              <a:cs typeface="Gibson"/>
              <a:sym typeface="Gibson"/>
            </a:endParaRPr>
          </a:p>
          <a:p>
            <a:pPr marL="171450" indent="-171450" defTabSz="914400">
              <a:lnSpc>
                <a:spcPct val="100000"/>
              </a:lnSpc>
              <a:spcBef>
                <a:spcPts val="300"/>
              </a:spcBef>
              <a:buSzPct val="100000"/>
              <a:buFont typeface="Arial"/>
              <a:buChar char="•"/>
              <a:defRPr sz="1000">
                <a:latin typeface="Calibri"/>
                <a:ea typeface="Calibri"/>
                <a:cs typeface="Calibri"/>
                <a:sym typeface="Calibri"/>
              </a:defRPr>
            </a:pPr>
            <a:r>
              <a:rPr dirty="0"/>
              <a:t>70s: federal land management agencies developed and shared basic Leave No Trace concepts on lands they managed</a:t>
            </a:r>
            <a:endParaRPr dirty="0">
              <a:latin typeface="Gibson"/>
              <a:ea typeface="Gibson"/>
              <a:cs typeface="Gibson"/>
              <a:sym typeface="Gibson"/>
            </a:endParaRPr>
          </a:p>
          <a:p>
            <a:pPr marL="171450" indent="-171450" defTabSz="914400">
              <a:lnSpc>
                <a:spcPct val="100000"/>
              </a:lnSpc>
              <a:spcBef>
                <a:spcPts val="300"/>
              </a:spcBef>
              <a:buSzPct val="100000"/>
              <a:buFont typeface="Arial"/>
              <a:buChar char="•"/>
              <a:defRPr sz="1000">
                <a:latin typeface="Calibri"/>
                <a:ea typeface="Calibri"/>
                <a:cs typeface="Calibri"/>
                <a:sym typeface="Calibri"/>
              </a:defRPr>
            </a:pPr>
            <a:r>
              <a:rPr dirty="0"/>
              <a:t>Later, in the 1980’s, the “No Trace” program was developed by the USDA Forest Service wilderness managers as a humanistic approach for wilderness ethics and low impact hiking and camping practices.</a:t>
            </a:r>
            <a:endParaRPr dirty="0">
              <a:latin typeface="Gibson"/>
              <a:ea typeface="Gibson"/>
              <a:cs typeface="Gibson"/>
              <a:sym typeface="Gibson"/>
            </a:endParaRPr>
          </a:p>
          <a:p>
            <a:pPr marL="171450" indent="-171450" defTabSz="914400">
              <a:lnSpc>
                <a:spcPct val="100000"/>
              </a:lnSpc>
              <a:spcBef>
                <a:spcPts val="700"/>
              </a:spcBef>
              <a:buSzPct val="100000"/>
              <a:buFont typeface="Arial"/>
              <a:buChar char="•"/>
              <a:defRPr sz="1000">
                <a:latin typeface="Calibri"/>
                <a:ea typeface="Calibri"/>
                <a:cs typeface="Calibri"/>
                <a:sym typeface="Calibri"/>
              </a:defRPr>
            </a:pPr>
            <a:endParaRPr dirty="0">
              <a:latin typeface="Gibson"/>
              <a:ea typeface="Gibson"/>
              <a:cs typeface="Gibson"/>
              <a:sym typeface="Gibson"/>
            </a:endParaRPr>
          </a:p>
          <a:p>
            <a:pPr defTabSz="914400">
              <a:lnSpc>
                <a:spcPct val="100000"/>
              </a:lnSpc>
              <a:spcBef>
                <a:spcPts val="300"/>
              </a:spcBef>
              <a:defRPr sz="1000" b="1">
                <a:latin typeface="Calibri"/>
                <a:ea typeface="Calibri"/>
                <a:cs typeface="Calibri"/>
                <a:sym typeface="Calibri"/>
              </a:defRPr>
            </a:pPr>
            <a:r>
              <a:rPr dirty="0"/>
              <a:t>ADDITIONAL INFORMATION AS NEEDED</a:t>
            </a:r>
          </a:p>
          <a:p>
            <a:pPr marL="171450" indent="-171450">
              <a:buSzPct val="100000"/>
              <a:buFont typeface="Arial"/>
              <a:buChar char="•"/>
              <a:defRPr sz="1000">
                <a:latin typeface="Calibri"/>
                <a:ea typeface="Calibri"/>
                <a:cs typeface="Calibri"/>
                <a:sym typeface="Calibri"/>
              </a:defRPr>
            </a:pPr>
            <a:r>
              <a:rPr dirty="0"/>
              <a:t>Early names for the program included:  Wilderness Manners, Wilderness Ethics, Minimum-Impact Camping and No-Trace Camping.</a:t>
            </a:r>
            <a:endParaRPr dirty="0">
              <a:latin typeface="Gibson"/>
              <a:ea typeface="Gibson"/>
              <a:cs typeface="Gibson"/>
              <a:sym typeface="Gibson"/>
            </a:endParaRPr>
          </a:p>
          <a:p>
            <a:pPr marL="171450" indent="-171450">
              <a:buSzPct val="100000"/>
              <a:buFont typeface="Arial"/>
              <a:buChar char="•"/>
              <a:defRPr sz="1000">
                <a:latin typeface="Calibri"/>
                <a:ea typeface="Calibri"/>
                <a:cs typeface="Calibri"/>
                <a:sym typeface="Calibri"/>
              </a:defRPr>
            </a:pPr>
            <a:r>
              <a:rPr dirty="0"/>
              <a:t>1970s: federal agencies began to develop educational brochures to teach the public about Leave No Trace.  At the time, the program was slogan-based with little national leadership or inter-agency coordination.</a:t>
            </a:r>
            <a:endParaRPr dirty="0">
              <a:latin typeface="Gibson"/>
              <a:ea typeface="Gibson"/>
              <a:cs typeface="Gibson"/>
              <a:sym typeface="Gibson"/>
            </a:endParaRPr>
          </a:p>
          <a:p>
            <a:pPr marL="171450" indent="-171450">
              <a:buSzPct val="100000"/>
              <a:buFont typeface="Arial"/>
              <a:buChar char="•"/>
              <a:defRPr sz="1000">
                <a:latin typeface="Calibri"/>
                <a:ea typeface="Calibri"/>
                <a:cs typeface="Calibri"/>
                <a:sym typeface="Calibri"/>
              </a:defRPr>
            </a:pPr>
            <a:r>
              <a:rPr dirty="0"/>
              <a:t>Early 1990’s: “Leave No Trace” selected as the name for an expanded national program</a:t>
            </a:r>
            <a:endParaRPr dirty="0">
              <a:latin typeface="Gibson"/>
              <a:ea typeface="Gibson"/>
              <a:cs typeface="Gibson"/>
              <a:sym typeface="Gibson"/>
            </a:endParaRPr>
          </a:p>
          <a:p>
            <a:pPr marL="171450" indent="-171450">
              <a:buSzPct val="100000"/>
              <a:buFont typeface="Arial"/>
              <a:buChar char="•"/>
              <a:defRPr sz="1000">
                <a:latin typeface="Calibri"/>
                <a:ea typeface="Calibri"/>
                <a:cs typeface="Calibri"/>
                <a:sym typeface="Calibri"/>
              </a:defRPr>
            </a:pPr>
            <a:r>
              <a:rPr dirty="0"/>
              <a:t>Partnerships formed with four federal land management agencies and the National Outdoor Leadership School (NOLS)</a:t>
            </a:r>
            <a:endParaRPr dirty="0">
              <a:latin typeface="Gibson"/>
              <a:ea typeface="Gibson"/>
              <a:cs typeface="Gibson"/>
              <a:sym typeface="Gibson"/>
            </a:endParaRPr>
          </a:p>
          <a:p>
            <a:pPr marL="171450" indent="-171450">
              <a:buSzPct val="100000"/>
              <a:buFont typeface="Arial"/>
              <a:buChar char="•"/>
              <a:defRPr sz="1000">
                <a:latin typeface="Calibri"/>
                <a:ea typeface="Calibri"/>
                <a:cs typeface="Calibri"/>
                <a:sym typeface="Calibri"/>
              </a:defRPr>
            </a:pPr>
            <a:r>
              <a:rPr dirty="0"/>
              <a:t>The 1993 Outdoor Recreation Summit held in Washington D.C. (including feds, NGOs, outdoor companies) recommended new nonprofit to manage national program</a:t>
            </a:r>
          </a:p>
        </p:txBody>
      </p:sp>
    </p:spTree>
    <p:extLst>
      <p:ext uri="{BB962C8B-B14F-4D97-AF65-F5344CB8AC3E}">
        <p14:creationId xmlns:p14="http://schemas.microsoft.com/office/powerpoint/2010/main" val="6060565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marL="171450" indent="-171450" defTabSz="914400">
              <a:lnSpc>
                <a:spcPct val="100000"/>
              </a:lnSpc>
              <a:spcBef>
                <a:spcPts val="300"/>
              </a:spcBef>
              <a:buSzPct val="100000"/>
              <a:buFont typeface="Arial"/>
              <a:buChar char="•"/>
              <a:defRPr sz="1000">
                <a:latin typeface="Calibri"/>
                <a:ea typeface="Calibri"/>
                <a:cs typeface="Calibri"/>
                <a:sym typeface="Calibri"/>
              </a:defRPr>
            </a:pPr>
            <a:r>
              <a:rPr dirty="0"/>
              <a:t>Established in 1994 as an independent, national nonprofit to lead development, education,</a:t>
            </a:r>
            <a:r>
              <a:rPr lang="en-US" dirty="0"/>
              <a:t> partnerships,</a:t>
            </a:r>
            <a:r>
              <a:rPr dirty="0"/>
              <a:t> research and expand public awareness.</a:t>
            </a:r>
            <a:endParaRPr dirty="0">
              <a:latin typeface="Gibson"/>
              <a:ea typeface="Gibson"/>
              <a:cs typeface="Gibson"/>
              <a:sym typeface="Gibson"/>
            </a:endParaRPr>
          </a:p>
          <a:p>
            <a:pPr marL="171450" indent="-171450" defTabSz="914400">
              <a:lnSpc>
                <a:spcPct val="100000"/>
              </a:lnSpc>
              <a:spcBef>
                <a:spcPts val="300"/>
              </a:spcBef>
              <a:buSzPct val="100000"/>
              <a:buFont typeface="Arial"/>
              <a:buChar char="•"/>
              <a:defRPr sz="1000">
                <a:latin typeface="Calibri"/>
                <a:ea typeface="Calibri"/>
                <a:cs typeface="Calibri"/>
                <a:sym typeface="Calibri"/>
              </a:defRPr>
            </a:pPr>
            <a:r>
              <a:rPr dirty="0"/>
              <a:t>Today: </a:t>
            </a:r>
            <a:endParaRPr dirty="0">
              <a:latin typeface="Gibson"/>
              <a:ea typeface="Gibson"/>
              <a:cs typeface="Gibson"/>
              <a:sym typeface="Gibson"/>
            </a:endParaRPr>
          </a:p>
          <a:p>
            <a:pPr marL="628650" lvl="1" indent="-171450" defTabSz="914400">
              <a:lnSpc>
                <a:spcPct val="100000"/>
              </a:lnSpc>
              <a:spcBef>
                <a:spcPts val="300"/>
              </a:spcBef>
              <a:buSzPct val="100000"/>
              <a:buFont typeface="Wingdings"/>
              <a:buChar char="➢"/>
              <a:defRPr sz="1000">
                <a:latin typeface="Calibri"/>
                <a:ea typeface="Calibri"/>
                <a:cs typeface="Calibri"/>
                <a:sym typeface="Calibri"/>
              </a:defRPr>
            </a:pPr>
            <a:r>
              <a:rPr dirty="0"/>
              <a:t>partners with </a:t>
            </a:r>
            <a:r>
              <a:rPr lang="en-US" dirty="0"/>
              <a:t>7</a:t>
            </a:r>
            <a:r>
              <a:rPr dirty="0"/>
              <a:t>00+ companies, land agencies, schools, universities, non-profits, outfitters and guides, and their constituents to promote Leave No Trace</a:t>
            </a:r>
            <a:endParaRPr dirty="0">
              <a:latin typeface="Gibson"/>
              <a:ea typeface="Gibson"/>
              <a:cs typeface="Gibson"/>
              <a:sym typeface="Gibson"/>
            </a:endParaRPr>
          </a:p>
          <a:p>
            <a:pPr marL="628650" lvl="1" indent="-171450" defTabSz="914400">
              <a:lnSpc>
                <a:spcPct val="100000"/>
              </a:lnSpc>
              <a:spcBef>
                <a:spcPts val="300"/>
              </a:spcBef>
              <a:buSzPct val="100000"/>
              <a:buFont typeface="Wingdings"/>
              <a:buChar char="➢"/>
              <a:defRPr sz="1000">
                <a:latin typeface="Calibri"/>
                <a:ea typeface="Calibri"/>
                <a:cs typeface="Calibri"/>
                <a:sym typeface="Calibri"/>
              </a:defRPr>
            </a:pPr>
            <a:r>
              <a:rPr dirty="0"/>
              <a:t>35,000 trained volunteers</a:t>
            </a:r>
            <a:r>
              <a:rPr lang="en-US" dirty="0"/>
              <a:t>, educators, and members</a:t>
            </a:r>
            <a:r>
              <a:rPr dirty="0"/>
              <a:t> across the country provide local Leave No Trace programs</a:t>
            </a:r>
            <a:endParaRPr dirty="0">
              <a:latin typeface="Gibson"/>
              <a:ea typeface="Gibson"/>
              <a:cs typeface="Gibson"/>
              <a:sym typeface="Gibson"/>
            </a:endParaRPr>
          </a:p>
          <a:p>
            <a:pPr marL="171450" indent="-171450" defTabSz="914400">
              <a:lnSpc>
                <a:spcPct val="100000"/>
              </a:lnSpc>
              <a:spcBef>
                <a:spcPts val="700"/>
              </a:spcBef>
              <a:buSzPct val="100000"/>
              <a:buFont typeface="Arial"/>
              <a:buChar char="•"/>
              <a:defRPr sz="1000">
                <a:latin typeface="Calibri"/>
                <a:ea typeface="Calibri"/>
                <a:cs typeface="Calibri"/>
                <a:sym typeface="Calibri"/>
              </a:defRPr>
            </a:pPr>
            <a:endParaRPr dirty="0">
              <a:latin typeface="Gibson"/>
              <a:ea typeface="Gibson"/>
              <a:cs typeface="Gibson"/>
              <a:sym typeface="Gibson"/>
            </a:endParaRPr>
          </a:p>
          <a:p>
            <a:pPr defTabSz="914400">
              <a:lnSpc>
                <a:spcPct val="100000"/>
              </a:lnSpc>
              <a:spcBef>
                <a:spcPts val="300"/>
              </a:spcBef>
              <a:defRPr sz="1000">
                <a:latin typeface="Calibri"/>
                <a:ea typeface="Calibri"/>
                <a:cs typeface="Calibri"/>
                <a:sym typeface="Calibri"/>
              </a:defRPr>
            </a:pPr>
            <a:r>
              <a:rPr dirty="0"/>
              <a:t>What began as a wilderness education program is now relevant from deep backcountry to urban parks and protected areas</a:t>
            </a:r>
            <a:r>
              <a:rPr lang="en-US" dirty="0"/>
              <a:t>—</a:t>
            </a:r>
            <a:r>
              <a:rPr dirty="0"/>
              <a:t>anywhere people live and enjoy the outdoors.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a:defRPr sz="1000">
                <a:latin typeface="Calibri"/>
                <a:ea typeface="Calibri"/>
                <a:cs typeface="Calibri"/>
                <a:sym typeface="Calibri"/>
              </a:defRPr>
            </a:pPr>
            <a:r>
              <a:rPr dirty="0"/>
              <a:t>The ultimate goal of the Center, which is Leave No Trace education for everyone who loves the outdoors, is enormous. The fastest way to get there, we believe, is to focus on the sources—the lands themselves, as well as youth. The Center focuses on two major initiatives: </a:t>
            </a:r>
            <a:r>
              <a:rPr i="1" dirty="0"/>
              <a:t>Leave No Trace in Every Park </a:t>
            </a:r>
            <a:r>
              <a:rPr dirty="0"/>
              <a:t>and </a:t>
            </a:r>
            <a:r>
              <a:rPr i="1" dirty="0"/>
              <a:t>Leave No Trace for Every Kid</a:t>
            </a:r>
            <a:r>
              <a:rPr dirty="0"/>
              <a:t>:</a:t>
            </a:r>
          </a:p>
          <a:p>
            <a:pPr>
              <a:defRPr sz="1000">
                <a:latin typeface="Calibri"/>
                <a:ea typeface="Calibri"/>
                <a:cs typeface="Calibri"/>
                <a:sym typeface="Calibri"/>
              </a:defRPr>
            </a:pPr>
            <a:endParaRPr dirty="0"/>
          </a:p>
          <a:p>
            <a:pPr marL="171450" indent="-171450">
              <a:buSzPct val="100000"/>
              <a:buFont typeface="Arial"/>
              <a:buChar char="•"/>
              <a:defRPr sz="1000">
                <a:latin typeface="Calibri"/>
                <a:ea typeface="Calibri"/>
                <a:cs typeface="Calibri"/>
                <a:sym typeface="Calibri"/>
              </a:defRPr>
            </a:pPr>
            <a:r>
              <a:rPr dirty="0"/>
              <a:t>Leave No Trace in Every Park focuses on public lands including local, state, and national parks, forests, and protected areas. </a:t>
            </a:r>
            <a:endParaRPr dirty="0">
              <a:latin typeface="Gibson"/>
              <a:ea typeface="Gibson"/>
              <a:cs typeface="Gibson"/>
              <a:sym typeface="Gibson"/>
            </a:endParaRPr>
          </a:p>
          <a:p>
            <a:pPr marL="171450" indent="-171450" defTabSz="914400">
              <a:lnSpc>
                <a:spcPct val="100000"/>
              </a:lnSpc>
              <a:spcBef>
                <a:spcPts val="300"/>
              </a:spcBef>
              <a:buSzPct val="100000"/>
              <a:buFont typeface="Arial"/>
              <a:buChar char="•"/>
              <a:defRPr sz="1000">
                <a:latin typeface="Calibri"/>
                <a:ea typeface="Calibri"/>
                <a:cs typeface="Calibri"/>
                <a:sym typeface="Calibri"/>
              </a:defRPr>
            </a:pPr>
            <a:r>
              <a:rPr dirty="0"/>
              <a:t>Leave No Trace for Every Kid focuses on introducing basic Leave No Trace concepts to kids while they are forming their personal ethic framework.</a:t>
            </a:r>
            <a:endParaRPr dirty="0">
              <a:latin typeface="Gibson"/>
              <a:ea typeface="Gibson"/>
              <a:cs typeface="Gibson"/>
              <a:sym typeface="Gibson"/>
            </a:endParaRPr>
          </a:p>
          <a:p>
            <a:pPr marL="171450" indent="-171450" defTabSz="914400">
              <a:lnSpc>
                <a:spcPct val="100000"/>
              </a:lnSpc>
              <a:spcBef>
                <a:spcPts val="700"/>
              </a:spcBef>
              <a:buSzPct val="100000"/>
              <a:buFont typeface="Arial"/>
              <a:buChar char="•"/>
              <a:defRPr sz="1000">
                <a:latin typeface="Calibri"/>
                <a:ea typeface="Calibri"/>
                <a:cs typeface="Calibri"/>
                <a:sym typeface="Calibri"/>
              </a:defRPr>
            </a:pPr>
            <a:endParaRPr dirty="0">
              <a:latin typeface="Gibson"/>
              <a:ea typeface="Gibson"/>
              <a:cs typeface="Gibson"/>
              <a:sym typeface="Gibson"/>
            </a:endParaRPr>
          </a:p>
          <a:p>
            <a:pPr defTabSz="914400">
              <a:lnSpc>
                <a:spcPct val="100000"/>
              </a:lnSpc>
              <a:spcBef>
                <a:spcPts val="300"/>
              </a:spcBef>
              <a:defRPr sz="1000">
                <a:latin typeface="Calibri"/>
                <a:ea typeface="Calibri"/>
                <a:cs typeface="Calibri"/>
                <a:sym typeface="Calibri"/>
              </a:defRPr>
            </a:pPr>
            <a:r>
              <a:rPr dirty="0"/>
              <a:t>To ensure that to ensure that Leave No Trace is reaching communities across the country. </a:t>
            </a:r>
            <a:endParaRPr dirty="0">
              <a:latin typeface="Gibson"/>
              <a:ea typeface="Gibson"/>
              <a:cs typeface="Gibson"/>
              <a:sym typeface="Gibson"/>
            </a:endParaRPr>
          </a:p>
          <a:p>
            <a:pPr defTabSz="914400">
              <a:lnSpc>
                <a:spcPct val="100000"/>
              </a:lnSpc>
              <a:spcBef>
                <a:spcPts val="300"/>
              </a:spcBef>
              <a:defRPr sz="1000">
                <a:latin typeface="Calibri"/>
                <a:ea typeface="Calibri"/>
                <a:cs typeface="Calibri"/>
                <a:sym typeface="Calibri"/>
              </a:defRPr>
            </a:pPr>
            <a:r>
              <a:rPr dirty="0"/>
              <a:t>we’re also:</a:t>
            </a:r>
          </a:p>
          <a:p>
            <a:pPr defTabSz="914400">
              <a:lnSpc>
                <a:spcPct val="100000"/>
              </a:lnSpc>
              <a:spcBef>
                <a:spcPts val="300"/>
              </a:spcBef>
              <a:defRPr sz="1000">
                <a:latin typeface="Calibri"/>
                <a:ea typeface="Calibri"/>
                <a:cs typeface="Calibri"/>
                <a:sym typeface="Calibri"/>
              </a:defRPr>
            </a:pPr>
            <a:endParaRPr dirty="0"/>
          </a:p>
          <a:p>
            <a:pPr marL="171450" indent="-171450" defTabSz="914400">
              <a:lnSpc>
                <a:spcPct val="100000"/>
              </a:lnSpc>
              <a:spcBef>
                <a:spcPts val="300"/>
              </a:spcBef>
              <a:buSzPct val="100000"/>
              <a:buFont typeface="Arial"/>
              <a:buChar char="•"/>
              <a:defRPr sz="1000">
                <a:latin typeface="Calibri"/>
                <a:ea typeface="Calibri"/>
                <a:cs typeface="Calibri"/>
                <a:sym typeface="Calibri"/>
              </a:defRPr>
            </a:pPr>
            <a:r>
              <a:rPr lang="en-US" dirty="0"/>
              <a:t>t</a:t>
            </a:r>
            <a:r>
              <a:rPr dirty="0"/>
              <a:t>raining the public </a:t>
            </a:r>
            <a:endParaRPr dirty="0">
              <a:latin typeface="Gibson"/>
              <a:ea typeface="Gibson"/>
              <a:cs typeface="Gibson"/>
              <a:sym typeface="Gibson"/>
            </a:endParaRPr>
          </a:p>
          <a:p>
            <a:pPr marL="171450" indent="-171450" defTabSz="914400">
              <a:lnSpc>
                <a:spcPct val="100000"/>
              </a:lnSpc>
              <a:spcBef>
                <a:spcPts val="300"/>
              </a:spcBef>
              <a:buSzPct val="100000"/>
              <a:buFont typeface="Arial"/>
              <a:buChar char="•"/>
              <a:defRPr sz="1000">
                <a:latin typeface="Calibri"/>
                <a:ea typeface="Calibri"/>
                <a:cs typeface="Calibri"/>
                <a:sym typeface="Calibri"/>
              </a:defRPr>
            </a:pPr>
            <a:r>
              <a:rPr dirty="0"/>
              <a:t>building a vast volunteer network </a:t>
            </a:r>
            <a:endParaRPr lang="en-US" dirty="0">
              <a:latin typeface="Gibson"/>
              <a:ea typeface="Gibson"/>
              <a:cs typeface="Gibson"/>
              <a:sym typeface="Gibson"/>
            </a:endParaRPr>
          </a:p>
          <a:p>
            <a:pPr marL="171450" indent="-171450" defTabSz="914400">
              <a:lnSpc>
                <a:spcPct val="100000"/>
              </a:lnSpc>
              <a:spcBef>
                <a:spcPts val="300"/>
              </a:spcBef>
              <a:buSzPct val="100000"/>
              <a:buFont typeface="Arial"/>
              <a:buChar char="•"/>
              <a:defRPr sz="1000">
                <a:latin typeface="Calibri"/>
                <a:ea typeface="Calibri"/>
                <a:cs typeface="Calibri"/>
                <a:sym typeface="Calibri"/>
              </a:defRPr>
            </a:pPr>
            <a:r>
              <a:rPr dirty="0"/>
              <a:t>conducting critical research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Leave No Trace has multiple</a:t>
            </a:r>
            <a:r>
              <a:rPr lang="en-US" baseline="0" dirty="0"/>
              <a:t> strategies to reach people.</a:t>
            </a:r>
            <a:endParaRPr lang="en-US" dirty="0"/>
          </a:p>
        </p:txBody>
      </p:sp>
    </p:spTree>
    <p:extLst>
      <p:ext uri="{BB962C8B-B14F-4D97-AF65-F5344CB8AC3E}">
        <p14:creationId xmlns:p14="http://schemas.microsoft.com/office/powerpoint/2010/main" val="3278036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 name="Shape 254"/>
          <p:cNvSpPr>
            <a:spLocks noGrp="1" noRot="1" noChangeAspect="1"/>
          </p:cNvSpPr>
          <p:nvPr>
            <p:ph type="sldImg"/>
          </p:nvPr>
        </p:nvSpPr>
        <p:spPr>
          <a:prstGeom prst="rect">
            <a:avLst/>
          </a:prstGeom>
        </p:spPr>
        <p:txBody>
          <a:bodyPr/>
          <a:lstStyle/>
          <a:p>
            <a:endParaRPr/>
          </a:p>
        </p:txBody>
      </p:sp>
      <p:sp>
        <p:nvSpPr>
          <p:cNvPr id="255" name="Shape 255"/>
          <p:cNvSpPr>
            <a:spLocks noGrp="1"/>
          </p:cNvSpPr>
          <p:nvPr>
            <p:ph type="body" sz="quarter" idx="1"/>
          </p:nvPr>
        </p:nvSpPr>
        <p:spPr>
          <a:prstGeom prst="rect">
            <a:avLst/>
          </a:prstGeom>
        </p:spPr>
        <p:txBody>
          <a:bodyPr/>
          <a:lstStyle/>
          <a:p>
            <a:pPr defTabSz="914400">
              <a:lnSpc>
                <a:spcPct val="100000"/>
              </a:lnSpc>
              <a:spcBef>
                <a:spcPts val="300"/>
              </a:spcBef>
              <a:defRPr sz="1000">
                <a:latin typeface="Calibri"/>
                <a:ea typeface="Calibri"/>
                <a:cs typeface="Calibri"/>
                <a:sym typeface="Calibri"/>
              </a:defRPr>
            </a:pPr>
            <a:r>
              <a:t>Partners: Federal, state and local land management agencies, corporations, NGOs, schools and universities, outfitters guide services that carry the program millions of their their visitors, constituents, customers and students. </a:t>
            </a:r>
            <a:endParaRPr>
              <a:latin typeface="Gibson"/>
              <a:ea typeface="Gibson"/>
              <a:cs typeface="Gibson"/>
              <a:sym typeface="Gibson"/>
            </a:endParaRPr>
          </a:p>
          <a:p>
            <a:pPr defTabSz="914400">
              <a:lnSpc>
                <a:spcPct val="100000"/>
              </a:lnSpc>
              <a:spcBef>
                <a:spcPts val="700"/>
              </a:spcBef>
              <a:defRPr sz="1000">
                <a:latin typeface="Calibri"/>
                <a:ea typeface="Calibri"/>
                <a:cs typeface="Calibri"/>
                <a:sym typeface="Calibri"/>
              </a:defRPr>
            </a:pPr>
            <a:endParaRPr>
              <a:latin typeface="Gibson"/>
              <a:ea typeface="Gibson"/>
              <a:cs typeface="Gibson"/>
              <a:sym typeface="Gibson"/>
            </a:endParaRPr>
          </a:p>
          <a:p>
            <a:pPr defTabSz="914400">
              <a:lnSpc>
                <a:spcPct val="100000"/>
              </a:lnSpc>
              <a:spcBef>
                <a:spcPts val="300"/>
              </a:spcBef>
              <a:defRPr sz="1000">
                <a:latin typeface="Calibri"/>
                <a:ea typeface="Calibri"/>
                <a:cs typeface="Calibri"/>
                <a:sym typeface="Calibri"/>
              </a:defRPr>
            </a:pPr>
            <a:r>
              <a:t>Thousands of members and volunteers are key partners who carry Leave No Trace into their communities. </a:t>
            </a:r>
            <a:endParaRPr>
              <a:latin typeface="Gibson"/>
              <a:ea typeface="Gibson"/>
              <a:cs typeface="Gibson"/>
              <a:sym typeface="Gibson"/>
            </a:endParaRPr>
          </a:p>
          <a:p>
            <a:pPr defTabSz="914400">
              <a:lnSpc>
                <a:spcPct val="100000"/>
              </a:lnSpc>
              <a:spcBef>
                <a:spcPts val="700"/>
              </a:spcBef>
              <a:defRPr sz="1000">
                <a:latin typeface="Calibri"/>
                <a:ea typeface="Calibri"/>
                <a:cs typeface="Calibri"/>
                <a:sym typeface="Calibri"/>
              </a:defRPr>
            </a:pPr>
            <a:endParaRPr>
              <a:latin typeface="Gibson"/>
              <a:ea typeface="Gibson"/>
              <a:cs typeface="Gibson"/>
              <a:sym typeface="Gibson"/>
            </a:endParaRPr>
          </a:p>
          <a:p>
            <a:pPr defTabSz="914400">
              <a:lnSpc>
                <a:spcPct val="100000"/>
              </a:lnSpc>
              <a:spcBef>
                <a:spcPts val="300"/>
              </a:spcBef>
              <a:defRPr sz="1000">
                <a:latin typeface="Calibri"/>
                <a:ea typeface="Calibri"/>
                <a:cs typeface="Calibri"/>
                <a:sym typeface="Calibri"/>
              </a:defRPr>
            </a:pPr>
            <a:r>
              <a:t>This vast array of partners domestically and internationally, are the ground troops to support Leave No Trace education, research and outreach. </a:t>
            </a:r>
            <a:endParaRPr>
              <a:latin typeface="Gibson"/>
              <a:ea typeface="Gibson"/>
              <a:cs typeface="Gibson"/>
              <a:sym typeface="Gibson"/>
            </a:endParaRPr>
          </a:p>
          <a:p>
            <a:pPr defTabSz="914400">
              <a:lnSpc>
                <a:spcPct val="100000"/>
              </a:lnSpc>
              <a:spcBef>
                <a:spcPts val="700"/>
              </a:spcBef>
              <a:defRPr sz="1000">
                <a:latin typeface="Calibri"/>
                <a:ea typeface="Calibri"/>
                <a:cs typeface="Calibri"/>
                <a:sym typeface="Calibri"/>
              </a:defRPr>
            </a:pPr>
            <a:endParaRPr>
              <a:latin typeface="Gibson"/>
              <a:ea typeface="Gibson"/>
              <a:cs typeface="Gibson"/>
              <a:sym typeface="Gibson"/>
            </a:endParaRPr>
          </a:p>
          <a:p>
            <a:pPr defTabSz="914400">
              <a:lnSpc>
                <a:spcPct val="100000"/>
              </a:lnSpc>
              <a:spcBef>
                <a:spcPts val="300"/>
              </a:spcBef>
              <a:defRPr sz="1000">
                <a:latin typeface="Calibri"/>
                <a:ea typeface="Calibri"/>
                <a:cs typeface="Calibri"/>
                <a:sym typeface="Calibri"/>
              </a:defRPr>
            </a:pPr>
            <a:r>
              <a:t>Let’s take a look at how these partners play a role with Leave No Trace: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prstGeom prst="rect">
            <a:avLst/>
          </a:prstGeom>
        </p:spPr>
        <p:txBody>
          <a:bodyPr/>
          <a:lstStyle/>
          <a:p>
            <a:endParaRPr/>
          </a:p>
        </p:txBody>
      </p:sp>
      <p:sp>
        <p:nvSpPr>
          <p:cNvPr id="135" name="Shape 135"/>
          <p:cNvSpPr>
            <a:spLocks noGrp="1"/>
          </p:cNvSpPr>
          <p:nvPr>
            <p:ph type="body" sz="quarter" idx="1"/>
          </p:nvPr>
        </p:nvSpPr>
        <p:spPr>
          <a:prstGeom prst="rect">
            <a:avLst/>
          </a:prstGeom>
        </p:spPr>
        <p:txBody>
          <a:bodyPr/>
          <a:lstStyle/>
          <a:p>
            <a:r>
              <a:rPr lang="en-US" dirty="0"/>
              <a:t>9 out of 10 people who visit the outdoors are not informed about Leave No Trace. With over 13 billion trips into the outdoors in the U.S. alone every year, people are causing much preventable damage, and that damage is adding up. </a:t>
            </a:r>
          </a:p>
          <a:p>
            <a:endParaRPr lang="en-US" dirty="0"/>
          </a:p>
          <a:p>
            <a:pPr>
              <a:defRPr sz="900">
                <a:latin typeface="Calibri"/>
                <a:ea typeface="Calibri"/>
                <a:cs typeface="Calibri"/>
                <a:sym typeface="Calibri"/>
              </a:defRPr>
            </a:pPr>
            <a:r>
              <a:rPr lang="en-US" dirty="0"/>
              <a:t>Have you ever seen a trashed area? Fire scars at a campground? Severely damaged trails? Other impacts? Would you believe (use any of stats that may resonate): </a:t>
            </a:r>
          </a:p>
          <a:p>
            <a:pPr marL="342900" indent="-342900">
              <a:buSzPct val="100000"/>
              <a:buFont typeface="Arial"/>
              <a:buChar char="•"/>
              <a:defRPr sz="900">
                <a:latin typeface="Calibri"/>
                <a:ea typeface="Calibri"/>
                <a:cs typeface="Calibri"/>
                <a:sym typeface="Calibri"/>
              </a:defRPr>
            </a:pPr>
            <a:endParaRPr lang="en-US" dirty="0"/>
          </a:p>
          <a:p>
            <a:pPr marL="342900" indent="-342900">
              <a:buSzPct val="100000"/>
              <a:buFont typeface="Arial"/>
              <a:buChar char="•"/>
              <a:defRPr sz="900">
                <a:latin typeface="Calibri"/>
                <a:ea typeface="Calibri"/>
                <a:cs typeface="Calibri"/>
                <a:sym typeface="Calibri"/>
              </a:defRPr>
            </a:pPr>
            <a:r>
              <a:rPr lang="en-US" dirty="0"/>
              <a:t>Americans pay $2.9 billion to fight fires in parks and forests, 80% of which are caused by campfires left unattended, the burning of debris, or negligently discarded cigarettes. </a:t>
            </a:r>
          </a:p>
          <a:p>
            <a:pPr marL="342900" indent="-342900">
              <a:buSzPct val="100000"/>
              <a:buFont typeface="Arial"/>
              <a:buChar char="•"/>
              <a:defRPr sz="900">
                <a:latin typeface="Calibri"/>
                <a:ea typeface="Calibri"/>
                <a:cs typeface="Calibri"/>
                <a:sym typeface="Calibri"/>
              </a:defRPr>
            </a:pPr>
            <a:r>
              <a:rPr lang="en-US" dirty="0"/>
              <a:t>Wildlife in our parks are routinely relocated and, in some cases euthanized, due to conflicts with humans. The National Park Service cites human garbage as the origin of many of these unfortunate and unnecessary conflicts.</a:t>
            </a:r>
          </a:p>
          <a:p>
            <a:pPr marL="342900" indent="-342900">
              <a:buSzPct val="100000"/>
              <a:buFont typeface="Arial"/>
              <a:buChar char="•"/>
              <a:defRPr sz="900">
                <a:latin typeface="Calibri"/>
                <a:ea typeface="Calibri"/>
                <a:cs typeface="Calibri"/>
                <a:sym typeface="Calibri"/>
              </a:defRPr>
            </a:pPr>
            <a:r>
              <a:rPr lang="en-US" dirty="0"/>
              <a:t>Grand Canyon National Park has $11 million in trail maintenance needs and more than $5 million in critical trail work is needed at Great Smoky Mountains National Park. </a:t>
            </a:r>
          </a:p>
          <a:p>
            <a:pPr marL="342900" indent="-342900">
              <a:buSzPct val="100000"/>
              <a:buFont typeface="Arial"/>
              <a:buChar char="•"/>
              <a:defRPr sz="900">
                <a:latin typeface="Calibri"/>
                <a:ea typeface="Calibri"/>
                <a:cs typeface="Calibri"/>
                <a:sym typeface="Calibri"/>
              </a:defRPr>
            </a:pPr>
            <a:r>
              <a:rPr lang="en-US" dirty="0"/>
              <a:t>Each year, tons of petrified wood are removed illegally from Arizona’s Petrified Forest National Park. </a:t>
            </a:r>
          </a:p>
          <a:p>
            <a:pPr marL="342900" indent="-342900">
              <a:buSzPct val="100000"/>
              <a:buFont typeface="Arial"/>
              <a:buChar char="•"/>
              <a:defRPr sz="900">
                <a:latin typeface="Calibri"/>
                <a:ea typeface="Calibri"/>
                <a:cs typeface="Calibri"/>
                <a:sym typeface="Calibri"/>
              </a:defRPr>
            </a:pPr>
            <a:r>
              <a:rPr lang="en-US" dirty="0"/>
              <a:t>Wildlife that obtain human food can lose their fear of humans and develop attraction behaviors to trails, picnic areas, campsites and visitors, turning wild animals into aggressive and potentially dangerous panhandlers. Such animals may ultimately euthanized by land managers because of the risks they present to people. </a:t>
            </a:r>
          </a:p>
          <a:p>
            <a:pPr marL="342900" indent="-342900">
              <a:buSzPct val="100000"/>
              <a:buFont typeface="Arial"/>
              <a:buChar char="•"/>
              <a:defRPr sz="900">
                <a:latin typeface="Calibri"/>
                <a:ea typeface="Calibri"/>
                <a:cs typeface="Calibri"/>
                <a:sym typeface="Calibri"/>
              </a:defRPr>
            </a:pPr>
            <a:r>
              <a:rPr lang="en-US" dirty="0"/>
              <a:t>Invasive species are being spread nationwide due to moving firewood from one area to the next by campers. Many new infestations of non-native tree-killing insects and disease are often first found in campgrounds. The specific insects and diseases vary by region, but some have already killed millions of trees over thousands of acres. </a:t>
            </a:r>
          </a:p>
          <a:p>
            <a:pPr marL="342900" indent="-342900">
              <a:buSzPct val="100000"/>
              <a:buFont typeface="Arial"/>
              <a:buChar char="•"/>
              <a:defRPr sz="900">
                <a:latin typeface="Calibri"/>
                <a:ea typeface="Calibri"/>
                <a:cs typeface="Calibri"/>
                <a:sym typeface="Calibri"/>
              </a:defRPr>
            </a:pPr>
            <a:r>
              <a:rPr lang="en-US" dirty="0"/>
              <a:t>Trash lasts a very long time: plastic grocery bags can last up to 20 years; aluminum cans up to 100 years; fishing line up to 600 years. </a:t>
            </a:r>
          </a:p>
          <a:p>
            <a:pPr marL="342900" indent="-342900">
              <a:buSzPct val="100000"/>
              <a:buFont typeface="Arial"/>
              <a:buChar char="•"/>
              <a:defRPr sz="900">
                <a:latin typeface="Calibri"/>
                <a:ea typeface="Calibri"/>
                <a:cs typeface="Calibri"/>
                <a:sym typeface="Calibri"/>
              </a:defRPr>
            </a:pPr>
            <a:r>
              <a:rPr lang="en-US" dirty="0"/>
              <a:t>According to the U.S. Centers for Disease Control (CDC), one day’s pet waste can contain several billion fecal coliform bacteria, along with Giardia and the eggs of roundworms, hookworms, and tapeworms.</a:t>
            </a:r>
          </a:p>
          <a:p>
            <a:pPr marL="342900" indent="-342900">
              <a:buSzPct val="100000"/>
              <a:buFont typeface="Arial"/>
              <a:buChar char="•"/>
              <a:defRPr sz="900">
                <a:latin typeface="Calibri"/>
                <a:ea typeface="Calibri"/>
                <a:cs typeface="Calibri"/>
                <a:sym typeface="Calibri"/>
              </a:defRPr>
            </a:pPr>
            <a:r>
              <a:rPr lang="en-US" dirty="0"/>
              <a:t>Studies have attributed pet wastes to instances of water pollution sufficient enough to exceed water quality standards, close beaches and harm wildlife. </a:t>
            </a:r>
          </a:p>
          <a:p>
            <a:pPr marL="342900" indent="-342900">
              <a:buSzPct val="100000"/>
              <a:buFont typeface="Arial"/>
              <a:buChar char="•"/>
              <a:defRPr sz="900">
                <a:latin typeface="Calibri"/>
                <a:ea typeface="Calibri"/>
                <a:cs typeface="Calibri"/>
                <a:sym typeface="Calibri"/>
              </a:defRPr>
            </a:pPr>
            <a:r>
              <a:rPr lang="en-US" dirty="0"/>
              <a:t>Recovery rates for areas impacted by recreation are often very slow, with restoration to natural conditions often requiring a minimum of 10-30 years. </a:t>
            </a:r>
          </a:p>
          <a:p>
            <a:pPr>
              <a:defRPr sz="1000">
                <a:latin typeface="Calibri"/>
                <a:ea typeface="Calibri"/>
                <a:cs typeface="Calibri"/>
                <a:sym typeface="Calibri"/>
              </a:defRPr>
            </a:pPr>
            <a:endParaRPr lang="en-US" dirty="0"/>
          </a:p>
          <a:p>
            <a:pPr>
              <a:defRPr sz="1000">
                <a:latin typeface="Calibri"/>
                <a:ea typeface="Calibri"/>
                <a:cs typeface="Calibri"/>
                <a:sym typeface="Calibri"/>
              </a:defRPr>
            </a:pPr>
            <a:r>
              <a:rPr dirty="0"/>
              <a:t>Leave No Trace is the best way to minimize these and other types of impacts we see in the outdoors today.</a:t>
            </a:r>
            <a:endParaRPr lang="en-US" dirty="0"/>
          </a:p>
          <a:p>
            <a:pPr>
              <a:defRPr sz="1000">
                <a:latin typeface="Calibri"/>
                <a:ea typeface="Calibri"/>
                <a:cs typeface="Calibri"/>
                <a:sym typeface="Calibri"/>
              </a:defRPr>
            </a:pPr>
            <a:endParaRPr lang="en-US" dirty="0">
              <a:latin typeface="Gibson"/>
              <a:ea typeface="Gibson"/>
              <a:cs typeface="Gibson"/>
              <a:sym typeface="Gibson"/>
            </a:endParaRPr>
          </a:p>
          <a:p>
            <a:r>
              <a:rPr lang="en-US" dirty="0"/>
              <a:t>You can be on the forefront of changing that troubling trend—the trashed parks and damaged trails, the formidable impacts of fire, polluted waterways and serious wildlife issues. Now, more than ever, your role is critical.</a:t>
            </a:r>
            <a:endParaRPr lang="en-US" sz="100" dirty="0">
              <a:latin typeface="Calibri"/>
              <a:ea typeface="Calibri"/>
              <a:cs typeface="Calibri"/>
              <a:sym typeface="Calibri"/>
            </a:endParaRPr>
          </a:p>
          <a:p>
            <a:pPr>
              <a:defRPr sz="900">
                <a:latin typeface="Calibri"/>
                <a:ea typeface="Calibri"/>
                <a:cs typeface="Calibri"/>
                <a:sym typeface="Calibri"/>
              </a:defRPr>
            </a:pPr>
            <a:endParaRPr lang="en-US" sz="100" dirty="0">
              <a:latin typeface="Calibri"/>
              <a:ea typeface="Calibri"/>
              <a:cs typeface="Calibri"/>
              <a:sym typeface="Calibri"/>
            </a:endParaRPr>
          </a:p>
          <a:p>
            <a:pPr>
              <a:defRPr sz="1000">
                <a:latin typeface="Calibri"/>
                <a:ea typeface="Calibri"/>
                <a:cs typeface="Calibri"/>
                <a:sym typeface="Calibri"/>
              </a:defRPr>
            </a:pPr>
            <a:endParaRPr dirty="0">
              <a:latin typeface="Gibson"/>
              <a:ea typeface="Gibson"/>
              <a:cs typeface="Gibson"/>
              <a:sym typeface="Gibson"/>
            </a:endParaRPr>
          </a:p>
          <a:p>
            <a:pPr>
              <a:defRPr sz="1000">
                <a:latin typeface="Calibri"/>
                <a:ea typeface="Calibri"/>
                <a:cs typeface="Calibri"/>
                <a:sym typeface="Calibri"/>
              </a:defRPr>
            </a:pPr>
            <a:endParaRPr dirty="0">
              <a:latin typeface="Gibson"/>
              <a:ea typeface="Gibson"/>
              <a:cs typeface="Gibson"/>
              <a:sym typeface="Gibso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prstGeom prst="rect">
            <a:avLst/>
          </a:prstGeom>
        </p:spPr>
        <p:txBody>
          <a:bodyPr/>
          <a:lstStyle/>
          <a:p>
            <a:endParaRPr/>
          </a:p>
        </p:txBody>
      </p:sp>
      <p:sp>
        <p:nvSpPr>
          <p:cNvPr id="281" name="Shape 281"/>
          <p:cNvSpPr>
            <a:spLocks noGrp="1"/>
          </p:cNvSpPr>
          <p:nvPr>
            <p:ph type="body" sz="quarter" idx="1"/>
          </p:nvPr>
        </p:nvSpPr>
        <p:spPr>
          <a:prstGeom prst="rect">
            <a:avLst/>
          </a:prstGeom>
        </p:spPr>
        <p:txBody>
          <a:bodyPr/>
          <a:lstStyle/>
          <a:p>
            <a:pPr>
              <a:lnSpc>
                <a:spcPct val="90000"/>
              </a:lnSpc>
              <a:defRPr sz="1000">
                <a:latin typeface="Gibson"/>
                <a:ea typeface="Gibson"/>
                <a:cs typeface="Gibson"/>
                <a:sym typeface="Gibson"/>
              </a:defRPr>
            </a:pPr>
            <a:r>
              <a:rPr dirty="0"/>
              <a:t>The Center has over </a:t>
            </a:r>
            <a:r>
              <a:rPr lang="en-US" dirty="0"/>
              <a:t>7</a:t>
            </a:r>
            <a:r>
              <a:rPr dirty="0"/>
              <a:t>00</a:t>
            </a:r>
            <a:r>
              <a:rPr lang="en-US" dirty="0"/>
              <a:t>+</a:t>
            </a:r>
            <a:r>
              <a:rPr dirty="0"/>
              <a:t> active Community and Corporate Partners that are critical to overall Leave No Trace efforts. </a:t>
            </a:r>
          </a:p>
          <a:p>
            <a:pPr marL="171450" indent="-171450">
              <a:lnSpc>
                <a:spcPct val="90000"/>
              </a:lnSpc>
              <a:buSzPct val="100000"/>
              <a:buFont typeface="Arial"/>
              <a:buChar char="•"/>
              <a:defRPr sz="1000">
                <a:latin typeface="Gibson"/>
                <a:ea typeface="Gibson"/>
                <a:cs typeface="Gibson"/>
                <a:sym typeface="Gibson"/>
              </a:defRPr>
            </a:pPr>
            <a:endParaRPr dirty="0"/>
          </a:p>
          <a:p>
            <a:pPr marL="171450" indent="-171450">
              <a:lnSpc>
                <a:spcPct val="90000"/>
              </a:lnSpc>
              <a:buSzPct val="100000"/>
              <a:buFont typeface="Arial"/>
              <a:buChar char="•"/>
              <a:defRPr sz="1000">
                <a:latin typeface="Gibson"/>
                <a:ea typeface="Gibson"/>
                <a:cs typeface="Gibson"/>
                <a:sym typeface="Gibson"/>
              </a:defRPr>
            </a:pPr>
            <a:r>
              <a:rPr dirty="0"/>
              <a:t>Corporate and Community partners are dues-paying </a:t>
            </a:r>
          </a:p>
          <a:p>
            <a:pPr marL="171450" indent="-171450">
              <a:lnSpc>
                <a:spcPct val="90000"/>
              </a:lnSpc>
              <a:buSzPct val="100000"/>
              <a:buFont typeface="Arial"/>
              <a:buChar char="•"/>
              <a:defRPr sz="1000">
                <a:latin typeface="Gibson"/>
                <a:ea typeface="Gibson"/>
                <a:cs typeface="Gibson"/>
                <a:sym typeface="Gibson"/>
              </a:defRPr>
            </a:pPr>
            <a:r>
              <a:rPr dirty="0"/>
              <a:t>On average, a single community partner reaches 1</a:t>
            </a:r>
            <a:r>
              <a:rPr lang="en-US" dirty="0"/>
              <a:t>1</a:t>
            </a:r>
            <a:r>
              <a:rPr dirty="0"/>
              <a:t>00 people each year with formal Leave No Trace training. Community partnership is the best way for non-profits, colleges, universities, small businesses, municipalities, clubs, outfitters and guides to publically demonstrate their support of the Leave No Trace movement. </a:t>
            </a:r>
          </a:p>
          <a:p>
            <a:pPr marL="171450" indent="-171450">
              <a:lnSpc>
                <a:spcPct val="90000"/>
              </a:lnSpc>
              <a:buSzPct val="100000"/>
              <a:buFont typeface="Arial"/>
              <a:buChar char="•"/>
              <a:defRPr sz="1000">
                <a:latin typeface="Gibson"/>
                <a:ea typeface="Gibson"/>
                <a:cs typeface="Gibson"/>
                <a:sym typeface="Gibson"/>
              </a:defRPr>
            </a:pPr>
            <a:r>
              <a:rPr dirty="0"/>
              <a:t>Companies,</a:t>
            </a:r>
            <a:r>
              <a:rPr lang="en-US" dirty="0"/>
              <a:t> largely within the outdoor industry,</a:t>
            </a:r>
            <a:r>
              <a:rPr dirty="0"/>
              <a:t> </a:t>
            </a:r>
            <a:r>
              <a:rPr lang="en-US" dirty="0"/>
              <a:t>that</a:t>
            </a:r>
            <a:r>
              <a:rPr dirty="0"/>
              <a:t> support the Leave No Trace mission, also join as corporate partners to lend their support and voice to the movement.</a:t>
            </a:r>
          </a:p>
          <a:p>
            <a:pPr marL="171450" indent="-171450">
              <a:lnSpc>
                <a:spcPct val="90000"/>
              </a:lnSpc>
              <a:buSzPct val="100000"/>
              <a:buFont typeface="Arial"/>
              <a:buChar char="•"/>
              <a:defRPr sz="1000">
                <a:latin typeface="Gibson"/>
                <a:ea typeface="Gibson"/>
                <a:cs typeface="Gibson"/>
                <a:sym typeface="Gibson"/>
              </a:defRPr>
            </a:pPr>
            <a:r>
              <a:rPr dirty="0"/>
              <a:t>Corporate partnerships have been responsible for funding high impact programs like the Subaru/Leave No Trace Traveling Trainers (4 teams of mobile educators who travel the country offering free education programs) and State Advocates (ensuring that every state has a volunteer coordinator and educator).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 name="Shape 286"/>
          <p:cNvSpPr>
            <a:spLocks noGrp="1" noRot="1" noChangeAspect="1"/>
          </p:cNvSpPr>
          <p:nvPr>
            <p:ph type="sldImg"/>
          </p:nvPr>
        </p:nvSpPr>
        <p:spPr>
          <a:prstGeom prst="rect">
            <a:avLst/>
          </a:prstGeom>
        </p:spPr>
        <p:txBody>
          <a:bodyPr/>
          <a:lstStyle/>
          <a:p>
            <a:endParaRPr/>
          </a:p>
        </p:txBody>
      </p:sp>
      <p:sp>
        <p:nvSpPr>
          <p:cNvPr id="287" name="Shape 287"/>
          <p:cNvSpPr>
            <a:spLocks noGrp="1"/>
          </p:cNvSpPr>
          <p:nvPr>
            <p:ph type="body" sz="quarter" idx="1"/>
          </p:nvPr>
        </p:nvSpPr>
        <p:spPr>
          <a:prstGeom prst="rect">
            <a:avLst/>
          </a:prstGeom>
        </p:spPr>
        <p:txBody>
          <a:bodyPr/>
          <a:lstStyle/>
          <a:p>
            <a:pPr>
              <a:lnSpc>
                <a:spcPct val="90000"/>
              </a:lnSpc>
              <a:defRPr sz="1000">
                <a:latin typeface="Gibson"/>
                <a:ea typeface="Gibson"/>
                <a:cs typeface="Gibson"/>
                <a:sym typeface="Gibson"/>
              </a:defRPr>
            </a:pPr>
            <a:r>
              <a:rPr dirty="0"/>
              <a:t>7,</a:t>
            </a:r>
            <a:r>
              <a:rPr lang="en-US" dirty="0"/>
              <a:t>5</a:t>
            </a:r>
            <a:r>
              <a:rPr dirty="0"/>
              <a:t>00 members and 35,000 volunteers make up the base of on-the-ground advocacy for Leave No Trace. They support Leave No Trace by providing volunteer </a:t>
            </a:r>
            <a:r>
              <a:rPr lang="en-US" dirty="0"/>
              <a:t>education, outreach, and </a:t>
            </a:r>
            <a:r>
              <a:rPr dirty="0"/>
              <a:t>training in their communities, making financial contributions to the organization’s work</a:t>
            </a:r>
            <a:r>
              <a:rPr lang="en-US" dirty="0"/>
              <a:t>,</a:t>
            </a:r>
            <a:r>
              <a:rPr dirty="0"/>
              <a:t> and rallying the on-the-ground troops.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Shape 273"/>
          <p:cNvSpPr>
            <a:spLocks noGrp="1" noRot="1" noChangeAspect="1"/>
          </p:cNvSpPr>
          <p:nvPr>
            <p:ph type="sldImg"/>
          </p:nvPr>
        </p:nvSpPr>
        <p:spPr>
          <a:prstGeom prst="rect">
            <a:avLst/>
          </a:prstGeom>
        </p:spPr>
        <p:txBody>
          <a:bodyPr/>
          <a:lstStyle/>
          <a:p>
            <a:endParaRPr/>
          </a:p>
        </p:txBody>
      </p:sp>
      <p:sp>
        <p:nvSpPr>
          <p:cNvPr id="274" name="Shape 274"/>
          <p:cNvSpPr>
            <a:spLocks noGrp="1"/>
          </p:cNvSpPr>
          <p:nvPr>
            <p:ph type="body" sz="quarter" idx="1"/>
          </p:nvPr>
        </p:nvSpPr>
        <p:spPr>
          <a:prstGeom prst="rect">
            <a:avLst/>
          </a:prstGeom>
        </p:spPr>
        <p:txBody>
          <a:bodyPr/>
          <a:lstStyle/>
          <a:p>
            <a:pPr defTabSz="914400">
              <a:lnSpc>
                <a:spcPct val="90000"/>
              </a:lnSpc>
              <a:spcBef>
                <a:spcPts val="300"/>
              </a:spcBef>
              <a:defRPr sz="1000">
                <a:latin typeface="Calibri"/>
                <a:ea typeface="Calibri"/>
                <a:cs typeface="Calibri"/>
                <a:sym typeface="Calibri"/>
              </a:defRPr>
            </a:pPr>
            <a:r>
              <a:rPr dirty="0"/>
              <a:t>Federal agency</a:t>
            </a:r>
            <a:r>
              <a:rPr lang="en-US" dirty="0"/>
              <a:t> land management</a:t>
            </a:r>
            <a:r>
              <a:rPr dirty="0"/>
              <a:t> partners play a critical role in providing Leave No Trace information to millions of people each year. Currently, the Center for Outdoor has formal partnerships with the five largest land management agencies in the U.S. to provide Leave No Trace education on public lands. Each these agencies has staff trained in Leave No Trace who train other agency personnel and the general public. The federal agencies have national Leave No Trace coordinators who collaborate with the Center. </a:t>
            </a:r>
            <a:endParaRPr dirty="0">
              <a:latin typeface="Gibson"/>
              <a:ea typeface="Gibson"/>
              <a:cs typeface="Gibson"/>
              <a:sym typeface="Gibson"/>
            </a:endParaRPr>
          </a:p>
          <a:p>
            <a:pPr defTabSz="914400">
              <a:lnSpc>
                <a:spcPct val="90000"/>
              </a:lnSpc>
              <a:spcBef>
                <a:spcPts val="700"/>
              </a:spcBef>
              <a:defRPr sz="1000">
                <a:latin typeface="Calibri"/>
                <a:ea typeface="Calibri"/>
                <a:cs typeface="Calibri"/>
                <a:sym typeface="Calibri"/>
              </a:defRPr>
            </a:pPr>
            <a:endParaRPr dirty="0">
              <a:latin typeface="Gibson"/>
              <a:ea typeface="Gibson"/>
              <a:cs typeface="Gibson"/>
              <a:sym typeface="Gibson"/>
            </a:endParaRPr>
          </a:p>
          <a:p>
            <a:pPr defTabSz="914400">
              <a:lnSpc>
                <a:spcPct val="90000"/>
              </a:lnSpc>
              <a:spcBef>
                <a:spcPts val="300"/>
              </a:spcBef>
              <a:defRPr sz="1000">
                <a:latin typeface="Calibri"/>
                <a:ea typeface="Calibri"/>
                <a:cs typeface="Calibri"/>
                <a:sym typeface="Calibri"/>
              </a:defRPr>
            </a:pPr>
            <a:r>
              <a:rPr dirty="0"/>
              <a:t>The Center has formal partnerships with all of the country’s state parks through the National Association of State Park Directors. </a:t>
            </a:r>
            <a:endParaRPr dirty="0">
              <a:latin typeface="Gibson"/>
              <a:ea typeface="Gibson"/>
              <a:cs typeface="Gibson"/>
              <a:sym typeface="Gibson"/>
            </a:endParaRPr>
          </a:p>
          <a:p>
            <a:pPr defTabSz="914400">
              <a:lnSpc>
                <a:spcPct val="90000"/>
              </a:lnSpc>
              <a:spcBef>
                <a:spcPts val="700"/>
              </a:spcBef>
              <a:defRPr sz="1000">
                <a:latin typeface="Calibri"/>
                <a:ea typeface="Calibri"/>
                <a:cs typeface="Calibri"/>
                <a:sym typeface="Calibri"/>
              </a:defRPr>
            </a:pPr>
            <a:endParaRPr dirty="0">
              <a:latin typeface="Gibson"/>
              <a:ea typeface="Gibson"/>
              <a:cs typeface="Gibson"/>
              <a:sym typeface="Gibson"/>
            </a:endParaRPr>
          </a:p>
          <a:p>
            <a:pPr defTabSz="914400">
              <a:lnSpc>
                <a:spcPct val="90000"/>
              </a:lnSpc>
              <a:spcBef>
                <a:spcPts val="300"/>
              </a:spcBef>
              <a:defRPr sz="1000">
                <a:latin typeface="Calibri"/>
                <a:ea typeface="Calibri"/>
                <a:cs typeface="Calibri"/>
                <a:sym typeface="Calibri"/>
              </a:defRPr>
            </a:pPr>
            <a:r>
              <a:rPr dirty="0"/>
              <a:t>Local/County/Municipal agencies also partner with Leave No Trace to incorporate the program on the lands they manage.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Shape 334"/>
          <p:cNvSpPr>
            <a:spLocks noGrp="1" noRot="1" noChangeAspect="1"/>
          </p:cNvSpPr>
          <p:nvPr>
            <p:ph type="sldImg"/>
          </p:nvPr>
        </p:nvSpPr>
        <p:spPr>
          <a:prstGeom prst="rect">
            <a:avLst/>
          </a:prstGeom>
        </p:spPr>
        <p:txBody>
          <a:bodyPr/>
          <a:lstStyle/>
          <a:p>
            <a:endParaRPr/>
          </a:p>
        </p:txBody>
      </p:sp>
      <p:sp>
        <p:nvSpPr>
          <p:cNvPr id="335" name="Shape 335"/>
          <p:cNvSpPr>
            <a:spLocks noGrp="1"/>
          </p:cNvSpPr>
          <p:nvPr>
            <p:ph type="body" sz="quarter" idx="1"/>
          </p:nvPr>
        </p:nvSpPr>
        <p:spPr>
          <a:prstGeom prst="rect">
            <a:avLst/>
          </a:prstGeom>
        </p:spPr>
        <p:txBody>
          <a:bodyPr/>
          <a:lstStyle/>
          <a:p>
            <a:pPr defTabSz="914400">
              <a:lnSpc>
                <a:spcPct val="100000"/>
              </a:lnSpc>
              <a:spcBef>
                <a:spcPts val="300"/>
              </a:spcBef>
              <a:defRPr sz="1000">
                <a:latin typeface="Calibri"/>
                <a:ea typeface="Calibri"/>
                <a:cs typeface="Calibri"/>
                <a:sym typeface="Calibri"/>
              </a:defRPr>
            </a:pPr>
            <a:r>
              <a:t>We use the training and education to support the Leave No Trace mission and ensure that all outdoor enthusiasts have the skills to leave places as good or better than they found them. </a:t>
            </a:r>
            <a:endParaRPr>
              <a:latin typeface="Gibson"/>
              <a:ea typeface="Gibson"/>
              <a:cs typeface="Gibson"/>
              <a:sym typeface="Gibson"/>
            </a:endParaRPr>
          </a:p>
          <a:p>
            <a:pPr defTabSz="914400">
              <a:lnSpc>
                <a:spcPct val="100000"/>
              </a:lnSpc>
              <a:spcBef>
                <a:spcPts val="700"/>
              </a:spcBef>
              <a:defRPr sz="1000">
                <a:latin typeface="Calibri"/>
                <a:ea typeface="Calibri"/>
                <a:cs typeface="Calibri"/>
                <a:sym typeface="Calibri"/>
              </a:defRPr>
            </a:pPr>
            <a:endParaRPr>
              <a:latin typeface="Gibson"/>
              <a:ea typeface="Gibson"/>
              <a:cs typeface="Gibson"/>
              <a:sym typeface="Gibson"/>
            </a:endParaRPr>
          </a:p>
          <a:p>
            <a:pPr defTabSz="914400">
              <a:lnSpc>
                <a:spcPct val="100000"/>
              </a:lnSpc>
              <a:spcBef>
                <a:spcPts val="300"/>
              </a:spcBef>
              <a:defRPr sz="1000">
                <a:latin typeface="Calibri"/>
                <a:ea typeface="Calibri"/>
                <a:cs typeface="Calibri"/>
                <a:sym typeface="Calibri"/>
              </a:defRPr>
            </a:pPr>
            <a:r>
              <a:t>Multitude of options from courses, workshops, online training, outreach and Leave No Trace literature and guides.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endParaRPr/>
          </a:p>
        </p:txBody>
      </p:sp>
      <p:sp>
        <p:nvSpPr>
          <p:cNvPr id="342" name="Shape 342"/>
          <p:cNvSpPr>
            <a:spLocks noGrp="1"/>
          </p:cNvSpPr>
          <p:nvPr>
            <p:ph type="body" sz="quarter" idx="1"/>
          </p:nvPr>
        </p:nvSpPr>
        <p:spPr>
          <a:prstGeom prst="rect">
            <a:avLst/>
          </a:prstGeom>
        </p:spPr>
        <p:txBody>
          <a:bodyPr/>
          <a:lstStyle/>
          <a:p>
            <a:pPr defTabSz="914400">
              <a:lnSpc>
                <a:spcPct val="100000"/>
              </a:lnSpc>
              <a:spcBef>
                <a:spcPts val="300"/>
              </a:spcBef>
              <a:defRPr sz="1000">
                <a:latin typeface="Calibri"/>
                <a:ea typeface="Calibri"/>
                <a:cs typeface="Calibri"/>
                <a:sym typeface="Calibri"/>
              </a:defRPr>
            </a:pPr>
            <a:r>
              <a:rPr dirty="0"/>
              <a:t>There are three tiers of Leave No Trace training that provide differing education levels. </a:t>
            </a:r>
            <a:endParaRPr dirty="0">
              <a:latin typeface="Gibson"/>
              <a:ea typeface="Gibson"/>
              <a:cs typeface="Gibson"/>
              <a:sym typeface="Gibson"/>
            </a:endParaRPr>
          </a:p>
          <a:p>
            <a:pPr defTabSz="914400">
              <a:lnSpc>
                <a:spcPct val="100000"/>
              </a:lnSpc>
              <a:spcBef>
                <a:spcPts val="700"/>
              </a:spcBef>
              <a:defRPr sz="1000">
                <a:latin typeface="Calibri"/>
                <a:ea typeface="Calibri"/>
                <a:cs typeface="Calibri"/>
                <a:sym typeface="Calibri"/>
              </a:defRPr>
            </a:pPr>
            <a:endParaRPr dirty="0">
              <a:latin typeface="Gibson"/>
              <a:ea typeface="Gibson"/>
              <a:cs typeface="Gibson"/>
              <a:sym typeface="Gibson"/>
            </a:endParaRPr>
          </a:p>
          <a:p>
            <a:pPr defTabSz="914400">
              <a:lnSpc>
                <a:spcPct val="100000"/>
              </a:lnSpc>
              <a:spcBef>
                <a:spcPts val="300"/>
              </a:spcBef>
              <a:defRPr sz="1000">
                <a:latin typeface="Calibri"/>
                <a:ea typeface="Calibri"/>
                <a:cs typeface="Calibri"/>
                <a:sym typeface="Calibri"/>
              </a:defRPr>
            </a:pPr>
            <a:r>
              <a:rPr dirty="0"/>
              <a:t>The first, and least intensive, is an awareness workshop, which lasts 30 min to a full day and offers introductory Leave No Trace concepts designed for the general public. Millions have attended awareness workshops and they continue to be a popular way to get trained. </a:t>
            </a:r>
            <a:endParaRPr dirty="0">
              <a:latin typeface="Gibson"/>
              <a:ea typeface="Gibson"/>
              <a:cs typeface="Gibson"/>
              <a:sym typeface="Gibson"/>
            </a:endParaRPr>
          </a:p>
          <a:p>
            <a:pPr defTabSz="914400">
              <a:lnSpc>
                <a:spcPct val="100000"/>
              </a:lnSpc>
              <a:spcBef>
                <a:spcPts val="700"/>
              </a:spcBef>
              <a:defRPr sz="1000">
                <a:latin typeface="Calibri"/>
                <a:ea typeface="Calibri"/>
                <a:cs typeface="Calibri"/>
                <a:sym typeface="Calibri"/>
              </a:defRPr>
            </a:pPr>
            <a:endParaRPr dirty="0">
              <a:latin typeface="Gibson"/>
              <a:ea typeface="Gibson"/>
              <a:cs typeface="Gibson"/>
              <a:sym typeface="Gibson"/>
            </a:endParaRPr>
          </a:p>
          <a:p>
            <a:pPr defTabSz="914400">
              <a:lnSpc>
                <a:spcPct val="100000"/>
              </a:lnSpc>
              <a:spcBef>
                <a:spcPts val="300"/>
              </a:spcBef>
              <a:defRPr sz="1000">
                <a:latin typeface="Calibri"/>
                <a:ea typeface="Calibri"/>
                <a:cs typeface="Calibri"/>
                <a:sym typeface="Calibri"/>
              </a:defRPr>
            </a:pPr>
            <a:r>
              <a:rPr dirty="0"/>
              <a:t>The next option is a 2-day trainer course taught in the field by Leave No Trace Master Educators across the country. The trainer course results in a certificate of completion. Currently, there are over </a:t>
            </a:r>
            <a:r>
              <a:rPr lang="en-US" dirty="0"/>
              <a:t>5</a:t>
            </a:r>
            <a:r>
              <a:rPr dirty="0"/>
              <a:t>0,000 Leave No Trace trainers, worldwide. </a:t>
            </a:r>
            <a:endParaRPr dirty="0">
              <a:latin typeface="Gibson"/>
              <a:ea typeface="Gibson"/>
              <a:cs typeface="Gibson"/>
              <a:sym typeface="Gibson"/>
            </a:endParaRPr>
          </a:p>
          <a:p>
            <a:pPr defTabSz="914400">
              <a:lnSpc>
                <a:spcPct val="100000"/>
              </a:lnSpc>
              <a:spcBef>
                <a:spcPts val="700"/>
              </a:spcBef>
              <a:defRPr sz="1000">
                <a:latin typeface="Calibri"/>
                <a:ea typeface="Calibri"/>
                <a:cs typeface="Calibri"/>
                <a:sym typeface="Calibri"/>
              </a:defRPr>
            </a:pPr>
            <a:endParaRPr dirty="0">
              <a:latin typeface="Gibson"/>
              <a:ea typeface="Gibson"/>
              <a:cs typeface="Gibson"/>
              <a:sym typeface="Gibson"/>
            </a:endParaRPr>
          </a:p>
          <a:p>
            <a:pPr defTabSz="914400">
              <a:lnSpc>
                <a:spcPct val="100000"/>
              </a:lnSpc>
              <a:spcBef>
                <a:spcPts val="300"/>
              </a:spcBef>
              <a:defRPr sz="1000">
                <a:latin typeface="Calibri"/>
                <a:ea typeface="Calibri"/>
                <a:cs typeface="Calibri"/>
                <a:sym typeface="Calibri"/>
              </a:defRPr>
            </a:pPr>
            <a:r>
              <a:rPr dirty="0"/>
              <a:t>The comprehensive Leave No Trace Master Educator course is a 5-day, field-based training designed specifically for educators or those interested in teaching Leave No Trace. There are nearly </a:t>
            </a:r>
            <a:r>
              <a:rPr lang="en-US" dirty="0"/>
              <a:t>11,000</a:t>
            </a:r>
            <a:r>
              <a:rPr dirty="0"/>
              <a:t> Master Educators in the US and abroad.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Shape 365"/>
          <p:cNvSpPr>
            <a:spLocks noGrp="1" noRot="1" noChangeAspect="1"/>
          </p:cNvSpPr>
          <p:nvPr>
            <p:ph type="sldImg"/>
          </p:nvPr>
        </p:nvSpPr>
        <p:spPr>
          <a:prstGeom prst="rect">
            <a:avLst/>
          </a:prstGeom>
        </p:spPr>
        <p:txBody>
          <a:bodyPr/>
          <a:lstStyle/>
          <a:p>
            <a:endParaRPr/>
          </a:p>
        </p:txBody>
      </p:sp>
      <p:sp>
        <p:nvSpPr>
          <p:cNvPr id="366" name="Shape 366"/>
          <p:cNvSpPr>
            <a:spLocks noGrp="1"/>
          </p:cNvSpPr>
          <p:nvPr>
            <p:ph type="body" sz="quarter" idx="1"/>
          </p:nvPr>
        </p:nvSpPr>
        <p:spPr>
          <a:prstGeom prst="rect">
            <a:avLst/>
          </a:prstGeom>
        </p:spPr>
        <p:txBody>
          <a:bodyPr/>
          <a:lstStyle/>
          <a:p>
            <a:pPr defTabSz="914400">
              <a:lnSpc>
                <a:spcPct val="90000"/>
              </a:lnSpc>
              <a:spcBef>
                <a:spcPts val="200"/>
              </a:spcBef>
              <a:defRPr sz="1000">
                <a:latin typeface="Calibri"/>
                <a:ea typeface="Calibri"/>
                <a:cs typeface="Calibri"/>
                <a:sym typeface="Calibri"/>
              </a:defRPr>
            </a:pPr>
            <a:r>
              <a:rPr dirty="0"/>
              <a:t>A popular web-based option is taking an online awareness workshop, which is designed to convey general Leave No Trace knowledge. Anyone age 12 or older can participate in an online awareness workshop, and those who complete it receive a certificate of completion.</a:t>
            </a:r>
            <a:endParaRPr sz="1200" dirty="0"/>
          </a:p>
          <a:p>
            <a:pPr defTabSz="914400">
              <a:lnSpc>
                <a:spcPct val="110000"/>
              </a:lnSpc>
              <a:spcBef>
                <a:spcPts val="200"/>
              </a:spcBef>
              <a:defRPr sz="1200">
                <a:latin typeface="Calibri"/>
                <a:ea typeface="Calibri"/>
                <a:cs typeface="Calibri"/>
                <a:sym typeface="Calibri"/>
              </a:defRPr>
            </a:pPr>
            <a:endParaRPr sz="1200" dirty="0"/>
          </a:p>
          <a:p>
            <a:pPr defTabSz="914400">
              <a:lnSpc>
                <a:spcPct val="110000"/>
              </a:lnSpc>
              <a:spcBef>
                <a:spcPts val="200"/>
              </a:spcBef>
              <a:defRPr sz="1000">
                <a:latin typeface="Calibri"/>
                <a:ea typeface="Calibri"/>
                <a:cs typeface="Calibri"/>
                <a:sym typeface="Calibri"/>
              </a:defRPr>
            </a:pPr>
            <a:r>
              <a:rPr dirty="0"/>
              <a:t>Another opportunity for existing Master Educators is an Online Master Educator Refresher Course, which ensures that Leave No Trace Master Educators are current on their knowledge. This online refresher takes about 90 minutes to complete and is required once every two years for Master’s who teach Leave No Trace Trainer Courses.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A9FF6A5-4BD5-554E-AF4A-96AC8D97A095}" type="slidenum">
              <a:rPr lang="en-US">
                <a:latin typeface="Arial" charset="0"/>
                <a:ea typeface="ＭＳ Ｐゴシック" charset="-128"/>
                <a:cs typeface="ＭＳ Ｐゴシック" charset="-128"/>
              </a:rPr>
              <a:pPr/>
              <a:t>27</a:t>
            </a:fld>
            <a:endParaRPr lang="en-US">
              <a:latin typeface="Arial" charset="0"/>
              <a:ea typeface="ＭＳ Ｐゴシック" charset="-128"/>
              <a:cs typeface="ＭＳ Ｐゴシック"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p:spPr>
        <p:txBody>
          <a:bodyPr/>
          <a:lstStyle/>
          <a:p>
            <a:pPr defTabSz="914400">
              <a:lnSpc>
                <a:spcPct val="100000"/>
              </a:lnSpc>
              <a:spcBef>
                <a:spcPts val="400"/>
              </a:spcBef>
              <a:defRPr sz="1000">
                <a:latin typeface="Calibri"/>
                <a:ea typeface="Calibri"/>
                <a:cs typeface="Calibri"/>
                <a:sym typeface="Calibri"/>
              </a:defRPr>
            </a:pPr>
            <a:r>
              <a:rPr lang="en-US" dirty="0"/>
              <a:t>Learn</a:t>
            </a:r>
            <a:r>
              <a:rPr lang="en-US" baseline="0" dirty="0"/>
              <a:t> Something:</a:t>
            </a:r>
          </a:p>
          <a:p>
            <a:pPr defTabSz="914400">
              <a:lnSpc>
                <a:spcPct val="100000"/>
              </a:lnSpc>
              <a:spcBef>
                <a:spcPts val="400"/>
              </a:spcBef>
              <a:defRPr sz="1000">
                <a:latin typeface="Calibri"/>
                <a:ea typeface="Calibri"/>
                <a:cs typeface="Calibri"/>
                <a:sym typeface="Calibri"/>
              </a:defRPr>
            </a:pPr>
            <a:endParaRPr lang="en-US" sz="4800" dirty="0"/>
          </a:p>
          <a:p>
            <a:pPr marL="114300" indent="-114300" defTabSz="914400">
              <a:lnSpc>
                <a:spcPct val="100000"/>
              </a:lnSpc>
              <a:spcBef>
                <a:spcPts val="400"/>
              </a:spcBef>
              <a:buSzPct val="100000"/>
              <a:buFont typeface="Arial"/>
              <a:buChar char="•"/>
              <a:defRPr sz="1000">
                <a:latin typeface="Calibri"/>
                <a:ea typeface="Calibri"/>
                <a:cs typeface="Calibri"/>
                <a:sym typeface="Calibri"/>
              </a:defRPr>
            </a:pPr>
            <a:r>
              <a:rPr lang="en-US" dirty="0"/>
              <a:t>Take advantage of the organization’s broad selection of Skills videos on our YouTube Channel</a:t>
            </a:r>
            <a:endParaRPr lang="en-US" dirty="0">
              <a:latin typeface="Gibson"/>
              <a:ea typeface="Gibson"/>
              <a:cs typeface="Gibson"/>
              <a:sym typeface="Gibson"/>
            </a:endParaRPr>
          </a:p>
          <a:p>
            <a:pPr marL="114300" indent="-114300" defTabSz="914400">
              <a:lnSpc>
                <a:spcPct val="100000"/>
              </a:lnSpc>
              <a:spcBef>
                <a:spcPts val="400"/>
              </a:spcBef>
              <a:buSzPct val="100000"/>
              <a:buFont typeface="Arial"/>
              <a:buChar char="•"/>
              <a:defRPr sz="1000">
                <a:latin typeface="Calibri"/>
                <a:ea typeface="Calibri"/>
                <a:cs typeface="Calibri"/>
                <a:sym typeface="Calibri"/>
              </a:defRPr>
            </a:pPr>
            <a:r>
              <a:rPr lang="en-US" dirty="0"/>
              <a:t>Reading a Leave No Trace Skills &amp; Ethics booklet: a short booklet that takes you through Leave No Trace for various ecosystems and outdoor activities</a:t>
            </a:r>
            <a:endParaRPr lang="en-US" dirty="0">
              <a:latin typeface="Gibson"/>
              <a:ea typeface="Gibson"/>
              <a:cs typeface="Gibson"/>
              <a:sym typeface="Gibson"/>
            </a:endParaRPr>
          </a:p>
          <a:p>
            <a:pPr marL="114300" indent="-114300" defTabSz="914400">
              <a:lnSpc>
                <a:spcPct val="100000"/>
              </a:lnSpc>
              <a:spcBef>
                <a:spcPts val="400"/>
              </a:spcBef>
              <a:buSzPct val="100000"/>
              <a:buFont typeface="Arial"/>
              <a:buChar char="•"/>
              <a:defRPr sz="1000">
                <a:latin typeface="Calibri"/>
                <a:ea typeface="Calibri"/>
                <a:cs typeface="Calibri"/>
                <a:sym typeface="Calibri"/>
              </a:defRPr>
            </a:pPr>
            <a:r>
              <a:rPr lang="en-US" dirty="0"/>
              <a:t>Choosing from one of the course options</a:t>
            </a:r>
          </a:p>
          <a:p>
            <a:pPr marL="114300" indent="-114300" defTabSz="914400">
              <a:lnSpc>
                <a:spcPct val="100000"/>
              </a:lnSpc>
              <a:spcBef>
                <a:spcPts val="400"/>
              </a:spcBef>
              <a:buSzPct val="100000"/>
              <a:buFont typeface="Arial"/>
              <a:buChar char="•"/>
              <a:defRPr sz="1000">
                <a:latin typeface="Calibri"/>
                <a:ea typeface="Calibri"/>
                <a:cs typeface="Calibri"/>
                <a:sym typeface="Calibri"/>
              </a:defRPr>
            </a:pPr>
            <a:r>
              <a:rPr lang="en-US" sz="4800" dirty="0"/>
              <a:t>Take the online awareness course</a:t>
            </a:r>
          </a:p>
          <a:p>
            <a:pPr eaLnBrk="1" hangingPunct="1"/>
            <a:endParaRPr lang="en-US" dirty="0"/>
          </a:p>
        </p:txBody>
      </p:sp>
    </p:spTree>
    <p:extLst>
      <p:ext uri="{BB962C8B-B14F-4D97-AF65-F5344CB8AC3E}">
        <p14:creationId xmlns:p14="http://schemas.microsoft.com/office/powerpoint/2010/main" val="20196654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Shape 391"/>
          <p:cNvSpPr>
            <a:spLocks noGrp="1" noRot="1" noChangeAspect="1"/>
          </p:cNvSpPr>
          <p:nvPr>
            <p:ph type="sldImg"/>
          </p:nvPr>
        </p:nvSpPr>
        <p:spPr>
          <a:prstGeom prst="rect">
            <a:avLst/>
          </a:prstGeom>
        </p:spPr>
        <p:txBody>
          <a:bodyPr/>
          <a:lstStyle/>
          <a:p>
            <a:endParaRPr/>
          </a:p>
        </p:txBody>
      </p:sp>
      <p:sp>
        <p:nvSpPr>
          <p:cNvPr id="392" name="Shape 392"/>
          <p:cNvSpPr>
            <a:spLocks noGrp="1"/>
          </p:cNvSpPr>
          <p:nvPr>
            <p:ph type="body" sz="quarter" idx="1"/>
          </p:nvPr>
        </p:nvSpPr>
        <p:spPr>
          <a:prstGeom prst="rect">
            <a:avLst/>
          </a:prstGeom>
        </p:spPr>
        <p:txBody>
          <a:bodyPr/>
          <a:lstStyle/>
          <a:p>
            <a:pPr defTabSz="914400">
              <a:lnSpc>
                <a:spcPct val="100000"/>
              </a:lnSpc>
              <a:spcBef>
                <a:spcPts val="400"/>
              </a:spcBef>
              <a:defRPr sz="1000">
                <a:latin typeface="Calibri"/>
                <a:ea typeface="Calibri"/>
                <a:cs typeface="Calibri"/>
                <a:sym typeface="Calibri"/>
              </a:defRPr>
            </a:pPr>
            <a:r>
              <a:rPr dirty="0"/>
              <a:t>Easy ways to get involved where you are:</a:t>
            </a:r>
            <a:endParaRPr lang="en-US" dirty="0"/>
          </a:p>
          <a:p>
            <a:pPr defTabSz="914400">
              <a:lnSpc>
                <a:spcPct val="100000"/>
              </a:lnSpc>
              <a:spcBef>
                <a:spcPts val="400"/>
              </a:spcBef>
              <a:defRPr sz="1000">
                <a:latin typeface="Calibri"/>
                <a:ea typeface="Calibri"/>
                <a:cs typeface="Calibri"/>
                <a:sym typeface="Calibri"/>
              </a:defRPr>
            </a:pPr>
            <a:endParaRPr dirty="0">
              <a:latin typeface="Gibson"/>
              <a:ea typeface="Gibson"/>
              <a:cs typeface="Gibson"/>
              <a:sym typeface="Gibson"/>
            </a:endParaRPr>
          </a:p>
          <a:p>
            <a:pPr marL="114300" indent="-114300" defTabSz="914400">
              <a:lnSpc>
                <a:spcPct val="100000"/>
              </a:lnSpc>
              <a:spcBef>
                <a:spcPts val="400"/>
              </a:spcBef>
              <a:buSzPct val="100000"/>
              <a:buFont typeface="Arial"/>
              <a:buChar char="•"/>
              <a:defRPr sz="1000">
                <a:latin typeface="Calibri"/>
                <a:ea typeface="Calibri"/>
                <a:cs typeface="Calibri"/>
                <a:sym typeface="Calibri"/>
              </a:defRPr>
            </a:pPr>
            <a:r>
              <a:rPr dirty="0"/>
              <a:t>Introduce a kid to Leave No Trace through PEAK online</a:t>
            </a:r>
            <a:endParaRPr sz="1800" dirty="0"/>
          </a:p>
          <a:p>
            <a:pPr marL="114300" indent="-114300" defTabSz="914400">
              <a:lnSpc>
                <a:spcPct val="100000"/>
              </a:lnSpc>
              <a:spcBef>
                <a:spcPts val="400"/>
              </a:spcBef>
              <a:buSzPct val="100000"/>
              <a:buFont typeface="Arial"/>
              <a:buChar char="•"/>
              <a:defRPr sz="1000">
                <a:latin typeface="Calibri"/>
                <a:ea typeface="Calibri"/>
                <a:cs typeface="Calibri"/>
                <a:sym typeface="Calibri"/>
              </a:defRPr>
            </a:pPr>
            <a:r>
              <a:rPr dirty="0"/>
              <a:t>Contact the Center and become a Citizen Scientist to get involved with Leave No Trace monitoring in your area</a:t>
            </a:r>
            <a:endParaRPr sz="1800" dirty="0"/>
          </a:p>
          <a:p>
            <a:pPr marL="114300" indent="-114300" defTabSz="914400">
              <a:lnSpc>
                <a:spcPct val="100000"/>
              </a:lnSpc>
              <a:spcBef>
                <a:spcPts val="400"/>
              </a:spcBef>
              <a:buSzPct val="100000"/>
              <a:buFont typeface="Arial"/>
              <a:buChar char="•"/>
              <a:defRPr sz="1000">
                <a:latin typeface="Calibri"/>
                <a:ea typeface="Calibri"/>
                <a:cs typeface="Calibri"/>
                <a:sym typeface="Calibri"/>
              </a:defRPr>
            </a:pPr>
            <a:r>
              <a:rPr dirty="0"/>
              <a:t>Join the movement as a member: supporting what you care about, and be in the know about the latest science, research and skills. </a:t>
            </a:r>
            <a:endParaRPr sz="1800" dirty="0"/>
          </a:p>
          <a:p>
            <a:pPr marL="114300" indent="-114300" defTabSz="914400">
              <a:lnSpc>
                <a:spcPct val="100000"/>
              </a:lnSpc>
              <a:spcBef>
                <a:spcPts val="400"/>
              </a:spcBef>
              <a:buSzPct val="100000"/>
              <a:buFont typeface="Arial"/>
              <a:buChar char="•"/>
              <a:defRPr sz="1000">
                <a:latin typeface="Calibri"/>
                <a:ea typeface="Calibri"/>
                <a:cs typeface="Calibri"/>
                <a:sym typeface="Calibri"/>
              </a:defRPr>
            </a:pPr>
            <a:r>
              <a:rPr dirty="0"/>
              <a:t>Encourage  your organization or company to become an official partner of Leave No Trace. Any group can get involved. </a:t>
            </a:r>
            <a:endParaRPr sz="1800" dirty="0"/>
          </a:p>
          <a:p>
            <a:pPr marL="114300" indent="-114300" defTabSz="914400">
              <a:lnSpc>
                <a:spcPct val="100000"/>
              </a:lnSpc>
              <a:spcBef>
                <a:spcPts val="400"/>
              </a:spcBef>
              <a:buSzPct val="100000"/>
              <a:buFont typeface="Arial"/>
              <a:buChar char="•"/>
              <a:defRPr sz="1000">
                <a:latin typeface="Calibri"/>
                <a:ea typeface="Calibri"/>
                <a:cs typeface="Calibri"/>
                <a:sym typeface="Calibri"/>
              </a:defRPr>
            </a:pPr>
            <a:r>
              <a:rPr dirty="0"/>
              <a:t>Join 1</a:t>
            </a:r>
            <a:r>
              <a:rPr lang="en-US" dirty="0"/>
              <a:t>8</a:t>
            </a:r>
            <a:r>
              <a:rPr dirty="0"/>
              <a:t>0K+ strong,  active, engaged social media family: Facebook, Twitter, Instagram and SnapChat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 name="Shape 398"/>
          <p:cNvSpPr>
            <a:spLocks noGrp="1" noRot="1" noChangeAspect="1"/>
          </p:cNvSpPr>
          <p:nvPr>
            <p:ph type="sldImg"/>
          </p:nvPr>
        </p:nvSpPr>
        <p:spPr>
          <a:prstGeom prst="rect">
            <a:avLst/>
          </a:prstGeom>
        </p:spPr>
        <p:txBody>
          <a:bodyPr/>
          <a:lstStyle/>
          <a:p>
            <a:endParaRPr/>
          </a:p>
        </p:txBody>
      </p:sp>
      <p:sp>
        <p:nvSpPr>
          <p:cNvPr id="399" name="Shape 399"/>
          <p:cNvSpPr>
            <a:spLocks noGrp="1"/>
          </p:cNvSpPr>
          <p:nvPr>
            <p:ph type="body" sz="quarter" idx="1"/>
          </p:nvPr>
        </p:nvSpPr>
        <p:spPr>
          <a:prstGeom prst="rect">
            <a:avLst/>
          </a:prstGeom>
        </p:spPr>
        <p:txBody>
          <a:bodyPr/>
          <a:lstStyle/>
          <a:p>
            <a:pPr marL="171450" indent="-171450" defTabSz="914400">
              <a:lnSpc>
                <a:spcPct val="100000"/>
              </a:lnSpc>
              <a:spcBef>
                <a:spcPts val="400"/>
              </a:spcBef>
              <a:buSzPct val="100000"/>
              <a:buFont typeface="Arial"/>
              <a:buChar char="•"/>
              <a:defRPr sz="1000">
                <a:latin typeface="Calibri"/>
                <a:ea typeface="Calibri"/>
                <a:cs typeface="Calibri"/>
                <a:sym typeface="Calibri"/>
              </a:defRPr>
            </a:pPr>
            <a:r>
              <a:rPr dirty="0"/>
              <a:t>Share Leave No Trace, even a simple principle, with other people when you’re enjoying the outdoors. </a:t>
            </a:r>
            <a:endParaRPr dirty="0">
              <a:latin typeface="Gibson"/>
              <a:ea typeface="Gibson"/>
              <a:cs typeface="Gibson"/>
              <a:sym typeface="Gibson"/>
            </a:endParaRPr>
          </a:p>
          <a:p>
            <a:pPr defTabSz="914400">
              <a:lnSpc>
                <a:spcPct val="100000"/>
              </a:lnSpc>
              <a:spcBef>
                <a:spcPts val="400"/>
              </a:spcBef>
              <a:defRPr sz="1000">
                <a:latin typeface="Calibri"/>
                <a:ea typeface="Calibri"/>
                <a:cs typeface="Calibri"/>
                <a:sym typeface="Calibri"/>
              </a:defRPr>
            </a:pPr>
            <a:endParaRPr dirty="0">
              <a:latin typeface="Gibson"/>
              <a:ea typeface="Gibson"/>
              <a:cs typeface="Gibson"/>
              <a:sym typeface="Gibson"/>
            </a:endParaRPr>
          </a:p>
          <a:p>
            <a:pPr marL="171450" indent="-171450" defTabSz="914400">
              <a:lnSpc>
                <a:spcPct val="100000"/>
              </a:lnSpc>
              <a:spcBef>
                <a:spcPts val="400"/>
              </a:spcBef>
              <a:buSzPct val="100000"/>
              <a:buFont typeface="Arial"/>
              <a:buChar char="•"/>
              <a:defRPr sz="1000">
                <a:latin typeface="Calibri"/>
                <a:ea typeface="Calibri"/>
                <a:cs typeface="Calibri"/>
                <a:sym typeface="Calibri"/>
              </a:defRPr>
            </a:pPr>
            <a:r>
              <a:rPr dirty="0"/>
              <a:t>Contact your Leave No Trace State Advocate to learn about opportunities to teach others in your community.</a:t>
            </a:r>
            <a:endParaRPr dirty="0">
              <a:latin typeface="Gibson"/>
              <a:ea typeface="Gibson"/>
              <a:cs typeface="Gibson"/>
              <a:sym typeface="Gibson"/>
            </a:endParaRPr>
          </a:p>
          <a:p>
            <a:pPr defTabSz="914400">
              <a:lnSpc>
                <a:spcPct val="100000"/>
              </a:lnSpc>
              <a:spcBef>
                <a:spcPts val="400"/>
              </a:spcBef>
              <a:defRPr sz="1000">
                <a:latin typeface="Calibri"/>
                <a:ea typeface="Calibri"/>
                <a:cs typeface="Calibri"/>
                <a:sym typeface="Calibri"/>
              </a:defRPr>
            </a:pPr>
            <a:endParaRPr dirty="0">
              <a:latin typeface="Gibson"/>
              <a:ea typeface="Gibson"/>
              <a:cs typeface="Gibson"/>
              <a:sym typeface="Gibson"/>
            </a:endParaRPr>
          </a:p>
          <a:p>
            <a:pPr marL="171450" indent="-171450" defTabSz="914400">
              <a:lnSpc>
                <a:spcPct val="100000"/>
              </a:lnSpc>
              <a:spcBef>
                <a:spcPts val="400"/>
              </a:spcBef>
              <a:buSzPct val="100000"/>
              <a:buFont typeface="Arial"/>
              <a:buChar char="•"/>
              <a:defRPr sz="1000">
                <a:latin typeface="Calibri"/>
                <a:ea typeface="Calibri"/>
                <a:cs typeface="Calibri"/>
                <a:sym typeface="Calibri"/>
              </a:defRPr>
            </a:pPr>
            <a:r>
              <a:rPr dirty="0"/>
              <a:t>Forward Leave No Trace videos from YouTube, educational blogs and more. </a:t>
            </a:r>
            <a:endParaRPr sz="1800" dirty="0"/>
          </a:p>
          <a:p>
            <a:pPr marL="171450" indent="-171450" defTabSz="914400">
              <a:lnSpc>
                <a:spcPct val="100000"/>
              </a:lnSpc>
              <a:spcBef>
                <a:spcPts val="400"/>
              </a:spcBef>
              <a:buSzPct val="100000"/>
              <a:buFont typeface="Arial"/>
              <a:buChar char="•"/>
              <a:defRPr sz="1800">
                <a:latin typeface="Calibri"/>
                <a:ea typeface="Calibri"/>
                <a:cs typeface="Calibri"/>
                <a:sym typeface="Calibri"/>
              </a:defRPr>
            </a:pPr>
            <a:endParaRPr sz="1800" dirty="0"/>
          </a:p>
          <a:p>
            <a:pPr marL="171450" indent="-171450" defTabSz="914400">
              <a:lnSpc>
                <a:spcPct val="100000"/>
              </a:lnSpc>
              <a:spcBef>
                <a:spcPts val="400"/>
              </a:spcBef>
              <a:buSzPct val="100000"/>
              <a:buFont typeface="Arial"/>
              <a:buChar char="•"/>
              <a:defRPr sz="1000">
                <a:latin typeface="Calibri"/>
                <a:ea typeface="Calibri"/>
                <a:cs typeface="Calibri"/>
                <a:sym typeface="Calibri"/>
              </a:defRPr>
            </a:pPr>
            <a:r>
              <a:rPr dirty="0"/>
              <a:t>It’s so easy.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3817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pPr>
              <a:lnSpc>
                <a:spcPct val="90000"/>
              </a:lnSpc>
              <a:defRPr sz="1000">
                <a:latin typeface="Calibri"/>
                <a:ea typeface="Calibri"/>
                <a:cs typeface="Calibri"/>
                <a:sym typeface="Calibri"/>
              </a:defRPr>
            </a:pPr>
            <a:r>
              <a:rPr dirty="0"/>
              <a:t>When venturing in the outdoors, humans generally impact the environment in s</a:t>
            </a:r>
            <a:r>
              <a:rPr lang="en-US" dirty="0"/>
              <a:t>even</a:t>
            </a:r>
            <a:r>
              <a:rPr dirty="0"/>
              <a:t> broad areas:</a:t>
            </a:r>
            <a:endParaRPr dirty="0">
              <a:latin typeface="Gibson"/>
              <a:ea typeface="Gibson"/>
              <a:cs typeface="Gibson"/>
              <a:sym typeface="Gibson"/>
            </a:endParaRPr>
          </a:p>
          <a:p>
            <a:pPr>
              <a:lnSpc>
                <a:spcPct val="90000"/>
              </a:lnSpc>
              <a:defRPr sz="1000">
                <a:latin typeface="Calibri"/>
                <a:ea typeface="Calibri"/>
                <a:cs typeface="Calibri"/>
                <a:sym typeface="Calibri"/>
              </a:defRPr>
            </a:pPr>
            <a:endParaRPr dirty="0">
              <a:latin typeface="Gibson"/>
              <a:ea typeface="Gibson"/>
              <a:cs typeface="Gibson"/>
              <a:sym typeface="Gibson"/>
            </a:endParaRPr>
          </a:p>
          <a:p>
            <a:pPr marL="171450" indent="-171450">
              <a:lnSpc>
                <a:spcPct val="90000"/>
              </a:lnSpc>
              <a:buSzPct val="100000"/>
              <a:buFont typeface="Arial"/>
              <a:buChar char="•"/>
              <a:defRPr sz="1000" b="1">
                <a:latin typeface="Calibri"/>
                <a:ea typeface="Calibri"/>
                <a:cs typeface="Calibri"/>
                <a:sym typeface="Calibri"/>
              </a:defRPr>
            </a:pPr>
            <a:r>
              <a:rPr dirty="0"/>
              <a:t>Wildlife Impacts</a:t>
            </a:r>
            <a:r>
              <a:rPr b="0" dirty="0"/>
              <a:t>: disturbance, altered behavior, </a:t>
            </a:r>
            <a:r>
              <a:rPr lang="en-US" b="0" dirty="0"/>
              <a:t>intentional or inadvertent feeding, </a:t>
            </a:r>
            <a:r>
              <a:rPr b="0" dirty="0"/>
              <a:t>or reduced health and reproduction of animals.</a:t>
            </a:r>
          </a:p>
          <a:p>
            <a:pPr marL="171450" indent="-171450">
              <a:lnSpc>
                <a:spcPct val="90000"/>
              </a:lnSpc>
              <a:buSzPct val="100000"/>
              <a:buFont typeface="Arial"/>
              <a:buChar char="•"/>
              <a:defRPr sz="1000" b="1">
                <a:latin typeface="Calibri"/>
                <a:ea typeface="Calibri"/>
                <a:cs typeface="Calibri"/>
                <a:sym typeface="Calibri"/>
              </a:defRPr>
            </a:pPr>
            <a:r>
              <a:rPr dirty="0"/>
              <a:t>Soil Impacts: </a:t>
            </a:r>
            <a:r>
              <a:rPr b="0" dirty="0"/>
              <a:t>loss of organic litter, soil compaction, or soil erosion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buSzPct val="100000"/>
              <a:buFont typeface="Arial"/>
              <a:buChar char="•"/>
              <a:defRPr sz="1000" b="1">
                <a:latin typeface="Calibri"/>
                <a:ea typeface="Calibri"/>
                <a:cs typeface="Calibri"/>
                <a:sym typeface="Calibri"/>
              </a:defRPr>
            </a:pPr>
            <a:r>
              <a:rPr lang="en-US" dirty="0"/>
              <a:t>Vegetation Impacts</a:t>
            </a:r>
            <a:r>
              <a:rPr lang="en-US" b="0" dirty="0"/>
              <a:t>: vegetation loss, the introduction of invasive species, and tree or plant damage</a:t>
            </a:r>
          </a:p>
          <a:p>
            <a:pPr marL="171450" indent="-171450">
              <a:lnSpc>
                <a:spcPct val="90000"/>
              </a:lnSpc>
              <a:buSzPct val="100000"/>
              <a:buFont typeface="Arial"/>
              <a:buChar char="•"/>
              <a:defRPr sz="1000" b="1">
                <a:latin typeface="Calibri"/>
                <a:ea typeface="Calibri"/>
                <a:cs typeface="Calibri"/>
                <a:sym typeface="Calibri"/>
              </a:defRPr>
            </a:pPr>
            <a:r>
              <a:rPr lang="en-US" dirty="0"/>
              <a:t>Cultural Resource Impacts </a:t>
            </a:r>
            <a:r>
              <a:rPr lang="en-US" b="0" dirty="0"/>
              <a:t>through theft or damage to cultural and historic features and artifacts</a:t>
            </a:r>
          </a:p>
          <a:p>
            <a:pPr marL="171450" indent="-171450">
              <a:lnSpc>
                <a:spcPct val="90000"/>
              </a:lnSpc>
              <a:buSzPct val="100000"/>
              <a:buFont typeface="Arial"/>
              <a:buChar char="•"/>
              <a:defRPr sz="1000" b="1">
                <a:latin typeface="Calibri"/>
                <a:ea typeface="Calibri"/>
                <a:cs typeface="Calibri"/>
                <a:sym typeface="Calibri"/>
              </a:defRPr>
            </a:pPr>
            <a:r>
              <a:rPr lang="en-US" sz="2400" b="1" dirty="0">
                <a:latin typeface="+mn-lt"/>
                <a:ea typeface="+mn-ea"/>
                <a:cs typeface="+mn-cs"/>
                <a:sym typeface="Helvetica"/>
              </a:rPr>
              <a:t>Campfire Impacts</a:t>
            </a:r>
            <a:r>
              <a:rPr lang="en-US" sz="2400" b="0" dirty="0">
                <a:latin typeface="+mn-lt"/>
                <a:ea typeface="+mn-ea"/>
                <a:cs typeface="+mn-cs"/>
                <a:sym typeface="Helvetica"/>
              </a:rPr>
              <a:t>: large damaging fires, depleting areas of all dead and downed wood, burned trash and food, wildfire risk</a:t>
            </a:r>
            <a:endParaRPr lang="en-US" sz="2400" b="1" dirty="0">
              <a:latin typeface="+mn-lt"/>
              <a:ea typeface="+mn-ea"/>
              <a:cs typeface="+mn-cs"/>
              <a:sym typeface="Helvetica"/>
            </a:endParaRPr>
          </a:p>
        </p:txBody>
      </p:sp>
    </p:spTree>
    <p:extLst>
      <p:ext uri="{BB962C8B-B14F-4D97-AF65-F5344CB8AC3E}">
        <p14:creationId xmlns:p14="http://schemas.microsoft.com/office/powerpoint/2010/main" val="191690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90000"/>
              </a:lnSpc>
              <a:buSzPct val="100000"/>
              <a:buFont typeface="Arial"/>
              <a:buChar char="•"/>
              <a:defRPr sz="1000" b="1">
                <a:latin typeface="Calibri"/>
                <a:ea typeface="Calibri"/>
                <a:cs typeface="Calibri"/>
                <a:sym typeface="Calibri"/>
              </a:defRPr>
            </a:pPr>
            <a:r>
              <a:rPr lang="en-US" dirty="0"/>
              <a:t>Water Resource Impacts</a:t>
            </a:r>
            <a:r>
              <a:rPr lang="en-US" b="0" dirty="0"/>
              <a:t>: siltation, sedimentation, trash, and soap or fecal waste</a:t>
            </a:r>
          </a:p>
          <a:p>
            <a:pPr marL="171450" indent="-171450">
              <a:lnSpc>
                <a:spcPct val="90000"/>
              </a:lnSpc>
              <a:buSzPct val="100000"/>
              <a:buFont typeface="Arial"/>
              <a:buChar char="•"/>
              <a:defRPr sz="1000" b="1">
                <a:latin typeface="Calibri"/>
                <a:ea typeface="Calibri"/>
                <a:cs typeface="Calibri"/>
                <a:sym typeface="Calibri"/>
              </a:defRPr>
            </a:pPr>
            <a:r>
              <a:rPr lang="en-US" dirty="0"/>
              <a:t>Social Impacts from</a:t>
            </a:r>
            <a:r>
              <a:rPr lang="en-US" baseline="0" dirty="0"/>
              <a:t> Other Visitors</a:t>
            </a:r>
            <a:r>
              <a:rPr lang="en-US" b="0" dirty="0"/>
              <a:t>: crowding, conflicts between various user groups, and diminished outdoor experience</a:t>
            </a:r>
          </a:p>
          <a:p>
            <a:endParaRPr lang="en-US" dirty="0"/>
          </a:p>
        </p:txBody>
      </p:sp>
    </p:spTree>
    <p:extLst>
      <p:ext uri="{BB962C8B-B14F-4D97-AF65-F5344CB8AC3E}">
        <p14:creationId xmlns:p14="http://schemas.microsoft.com/office/powerpoint/2010/main" val="775395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pPr>
              <a:defRPr sz="1000">
                <a:latin typeface="Calibri"/>
                <a:ea typeface="Calibri"/>
                <a:cs typeface="Calibri"/>
                <a:sym typeface="Calibri"/>
              </a:defRPr>
            </a:pPr>
            <a:r>
              <a:rPr dirty="0"/>
              <a:t>Consider the number of people our public lands see each year.</a:t>
            </a:r>
            <a:r>
              <a:rPr lang="en-US" dirty="0"/>
              <a:t> While it’s great so many people spend time outside, it also means there are many opportunities to impact the outdoors. Recreation-related impacts to public lands are individual but they’re cumulative over time. It’s not the one time someone cuts a switchback or tosses an apple core off the trail, it’s when these actions are repeated hundreds, thousands, or millions of times. </a:t>
            </a:r>
            <a:endParaRPr dirty="0">
              <a:latin typeface="Gibson"/>
              <a:ea typeface="Gibson"/>
              <a:cs typeface="Gibson"/>
              <a:sym typeface="Gibson"/>
            </a:endParaRPr>
          </a:p>
          <a:p>
            <a:pPr>
              <a:defRPr sz="1000">
                <a:latin typeface="Calibri"/>
                <a:ea typeface="Calibri"/>
                <a:cs typeface="Calibri"/>
                <a:sym typeface="Calibri"/>
              </a:defRPr>
            </a:pPr>
            <a:endParaRPr dirty="0">
              <a:latin typeface="Gibson"/>
              <a:ea typeface="Gibson"/>
              <a:cs typeface="Gibson"/>
              <a:sym typeface="Gibson"/>
            </a:endParaRPr>
          </a:p>
          <a:p>
            <a:pPr>
              <a:defRPr sz="1000">
                <a:latin typeface="Calibri"/>
                <a:ea typeface="Calibri"/>
                <a:cs typeface="Calibri"/>
                <a:sym typeface="Calibri"/>
              </a:defRPr>
            </a:pPr>
            <a:r>
              <a:rPr dirty="0"/>
              <a:t>The environmental implications of outdoor use can be staggering, especially given the popularity of outdoor recreation on federal and state lands. According to federal and state data (source – agency websites).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is a typical park scene. A nice park with grassy fields, a hardened parking area, and easy access to the water. </a:t>
            </a:r>
            <a:endParaRPr lang="en-US" dirty="0"/>
          </a:p>
        </p:txBody>
      </p:sp>
    </p:spTree>
    <p:extLst>
      <p:ext uri="{BB962C8B-B14F-4D97-AF65-F5344CB8AC3E}">
        <p14:creationId xmlns:p14="http://schemas.microsoft.com/office/powerpoint/2010/main" val="28952966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happens when people show up? What kinds of impacts can occur? </a:t>
            </a:r>
          </a:p>
        </p:txBody>
      </p:sp>
    </p:spTree>
    <p:extLst>
      <p:ext uri="{BB962C8B-B14F-4D97-AF65-F5344CB8AC3E}">
        <p14:creationId xmlns:p14="http://schemas.microsoft.com/office/powerpoint/2010/main" val="42528278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endParaRPr/>
          </a:p>
        </p:txBody>
      </p:sp>
      <p:sp>
        <p:nvSpPr>
          <p:cNvPr id="312" name="Shape 312"/>
          <p:cNvSpPr>
            <a:spLocks noGrp="1"/>
          </p:cNvSpPr>
          <p:nvPr>
            <p:ph type="body" sz="quarter" idx="1"/>
          </p:nvPr>
        </p:nvSpPr>
        <p:spPr>
          <a:prstGeom prst="rect">
            <a:avLst/>
          </a:prstGeom>
        </p:spPr>
        <p:txBody>
          <a:bodyPr/>
          <a:lstStyle/>
          <a:p>
            <a:pPr>
              <a:defRPr sz="1000">
                <a:latin typeface="Calibri"/>
                <a:ea typeface="Calibri"/>
                <a:cs typeface="Calibri"/>
                <a:sym typeface="Calibri"/>
              </a:defRPr>
            </a:pPr>
            <a:r>
              <a:rPr lang="en-US" dirty="0"/>
              <a:t>Think what happens when even more people come to the park. The potential for recreation-related impacts can increase significantly. </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2" name="Shape 22"/>
          <p:cNvSpPr>
            <a:spLocks noGrp="1"/>
          </p:cNvSpPr>
          <p:nvPr>
            <p:ph type="sldNum" sz="quarter" idx="2"/>
          </p:nvPr>
        </p:nvSpPr>
        <p:spPr>
          <a:xfrm>
            <a:off x="6251297" y="6356350"/>
            <a:ext cx="301904" cy="288820"/>
          </a:xfrm>
          <a:prstGeom prst="rect">
            <a:avLst/>
          </a:prstGeom>
        </p:spPr>
        <p:txBody>
          <a:bodyPr/>
          <a:lstStyle/>
          <a:p>
            <a:fld id="{86CB4B4D-7CA3-9044-876B-883B54F8677D}" type="slidenum">
              <a:t>‹#›</a:t>
            </a:fld>
            <a:endParaRPr/>
          </a:p>
        </p:txBody>
      </p:sp>
      <p:sp>
        <p:nvSpPr>
          <p:cNvPr id="5" name="Text Placeholder 2">
            <a:extLst>
              <a:ext uri="{FF2B5EF4-FFF2-40B4-BE49-F238E27FC236}">
                <a16:creationId xmlns:a16="http://schemas.microsoft.com/office/drawing/2014/main" id="{8AE3D06B-639A-7942-9AC9-CB31280FED22}"/>
              </a:ext>
            </a:extLst>
          </p:cNvPr>
          <p:cNvSpPr>
            <a:spLocks noGrp="1"/>
          </p:cNvSpPr>
          <p:nvPr>
            <p:ph type="body" idx="1"/>
          </p:nvPr>
        </p:nvSpPr>
        <p:spPr>
          <a:xfrm>
            <a:off x="685800" y="1812819"/>
            <a:ext cx="4468812" cy="4259370"/>
          </a:xfrm>
          <a:prstGeom prst="rect">
            <a:avLst/>
          </a:prstGeom>
        </p:spPr>
        <p:txBody>
          <a:bodyPr>
            <a:normAutofit/>
          </a:bodyPr>
          <a:lstStyle/>
          <a:p>
            <a:pPr marL="0" indent="0">
              <a:buClr>
                <a:srgbClr val="1F355A"/>
              </a:buClr>
              <a:buNone/>
            </a:pPr>
            <a:r>
              <a:rPr lang="en-US" sz="2400" dirty="0">
                <a:solidFill>
                  <a:srgbClr val="1F355A"/>
                </a:solidFill>
                <a:latin typeface="Gibson SemiBold" panose="02000000000000000000" pitchFamily="2" charset="77"/>
              </a:rPr>
              <a:t>The Center Released…</a:t>
            </a:r>
          </a:p>
          <a:p>
            <a:pPr>
              <a:buClr>
                <a:srgbClr val="C5D152"/>
              </a:buClr>
              <a:buFont typeface="Arial" panose="020B0604020202020204" pitchFamily="34" charset="0"/>
              <a:buChar char="•"/>
            </a:pPr>
            <a:r>
              <a:rPr lang="en-US" sz="2400" dirty="0">
                <a:solidFill>
                  <a:srgbClr val="C5D151"/>
                </a:solidFill>
                <a:latin typeface="Gibson SemiBold" panose="02000000000000000000" pitchFamily="2" charset="77"/>
              </a:rPr>
              <a:t>Tag Thoughtfully….</a:t>
            </a:r>
          </a:p>
          <a:p>
            <a:pPr>
              <a:buClr>
                <a:srgbClr val="C5D152"/>
              </a:buClr>
              <a:buFont typeface="Arial" panose="020B0604020202020204" pitchFamily="34" charset="0"/>
              <a:buChar char="•"/>
            </a:pPr>
            <a:r>
              <a:rPr lang="en-US" sz="2400" dirty="0">
                <a:solidFill>
                  <a:srgbClr val="C5D151"/>
                </a:solidFill>
                <a:latin typeface="Gibson SemiBold" panose="02000000000000000000" pitchFamily="2" charset="77"/>
              </a:rPr>
              <a:t>Tag Thoughtfully….</a:t>
            </a:r>
          </a:p>
          <a:p>
            <a:pPr>
              <a:buClr>
                <a:srgbClr val="C5D152"/>
              </a:buClr>
              <a:buFont typeface="Arial" panose="020B0604020202020204" pitchFamily="34" charset="0"/>
              <a:buChar char="•"/>
            </a:pPr>
            <a:r>
              <a:rPr lang="en-US" sz="2400" dirty="0">
                <a:solidFill>
                  <a:srgbClr val="C5D151"/>
                </a:solidFill>
                <a:latin typeface="Gibson SemiBold" panose="02000000000000000000" pitchFamily="2" charset="77"/>
              </a:rPr>
              <a:t>Tag Thoughtfully….</a:t>
            </a:r>
          </a:p>
          <a:p>
            <a:pPr>
              <a:buClr>
                <a:srgbClr val="C5D152"/>
              </a:buClr>
              <a:buFont typeface="Arial" panose="020B0604020202020204" pitchFamily="34" charset="0"/>
              <a:buChar char="•"/>
            </a:pPr>
            <a:r>
              <a:rPr lang="en-US" sz="2400" dirty="0">
                <a:solidFill>
                  <a:srgbClr val="C5D151"/>
                </a:solidFill>
                <a:latin typeface="Gibson SemiBold" panose="02000000000000000000" pitchFamily="2" charset="77"/>
              </a:rPr>
              <a:t>Tag Thoughtfully….</a:t>
            </a:r>
          </a:p>
          <a:p>
            <a:pPr>
              <a:buClr>
                <a:srgbClr val="C5D152"/>
              </a:buClr>
              <a:buFont typeface="Arial" panose="020B0604020202020204" pitchFamily="34" charset="0"/>
              <a:buChar char="•"/>
            </a:pPr>
            <a:r>
              <a:rPr lang="en-US" sz="2400" dirty="0">
                <a:solidFill>
                  <a:srgbClr val="C5D151"/>
                </a:solidFill>
                <a:latin typeface="Gibson SemiBold" panose="02000000000000000000" pitchFamily="2" charset="77"/>
              </a:rPr>
              <a:t>Tag Thoughtfully….</a:t>
            </a:r>
          </a:p>
          <a:p>
            <a:pPr>
              <a:buClr>
                <a:srgbClr val="C5D152"/>
              </a:buClr>
              <a:buFont typeface="Arial" panose="020B0604020202020204" pitchFamily="34" charset="0"/>
              <a:buChar char="•"/>
            </a:pPr>
            <a:r>
              <a:rPr lang="en-US" sz="2400" dirty="0">
                <a:solidFill>
                  <a:srgbClr val="C5D151"/>
                </a:solidFill>
                <a:latin typeface="Gibson SemiBold" panose="02000000000000000000" pitchFamily="2" charset="77"/>
              </a:rPr>
              <a:t>Tag Thoughtfully….</a:t>
            </a:r>
          </a:p>
          <a:p>
            <a:pPr>
              <a:buClr>
                <a:srgbClr val="C5D152"/>
              </a:buClr>
              <a:buFont typeface="Arial" panose="020B0604020202020204" pitchFamily="34" charset="0"/>
              <a:buChar char="•"/>
            </a:pPr>
            <a:r>
              <a:rPr lang="en-US" sz="2400" dirty="0">
                <a:solidFill>
                  <a:srgbClr val="C5D151"/>
                </a:solidFill>
                <a:latin typeface="Gibson SemiBold" panose="02000000000000000000" pitchFamily="2" charset="77"/>
              </a:rPr>
              <a:t>Tag Thoughtfully….</a:t>
            </a:r>
          </a:p>
          <a:p>
            <a:pPr>
              <a:buClr>
                <a:srgbClr val="C5D152"/>
              </a:buClr>
              <a:buFont typeface="Arial" panose="020B0604020202020204" pitchFamily="34" charset="0"/>
              <a:buChar char="•"/>
            </a:pPr>
            <a:endParaRPr lang="en-US" sz="2400" dirty="0">
              <a:solidFill>
                <a:srgbClr val="C5D151"/>
              </a:solidFill>
              <a:latin typeface="Gibson SemiBold" panose="02000000000000000000" pitchFamily="2" charset="77"/>
            </a:endParaRPr>
          </a:p>
        </p:txBody>
      </p:sp>
      <p:sp>
        <p:nvSpPr>
          <p:cNvPr id="7" name="Shape 4">
            <a:extLst>
              <a:ext uri="{FF2B5EF4-FFF2-40B4-BE49-F238E27FC236}">
                <a16:creationId xmlns:a16="http://schemas.microsoft.com/office/drawing/2014/main" id="{8C063D1B-0FE3-C041-887A-80B372FEE56C}"/>
              </a:ext>
            </a:extLst>
          </p:cNvPr>
          <p:cNvSpPr txBox="1">
            <a:spLocks/>
          </p:cNvSpPr>
          <p:nvPr userDrawn="1"/>
        </p:nvSpPr>
        <p:spPr>
          <a:xfrm>
            <a:off x="6251297" y="6356350"/>
            <a:ext cx="301904" cy="288820"/>
          </a:xfrm>
          <a:prstGeom prst="rect">
            <a:avLst/>
          </a:prstGeom>
          <a:ln w="12700">
            <a:miter lim="400000"/>
          </a:ln>
        </p:spPr>
        <p:txBody>
          <a:bodyPr wrap="none" lIns="45718" tIns="45718" rIns="45718" bIns="45718">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Arial"/>
                <a:ea typeface="Arial"/>
                <a:cs typeface="Arial"/>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2pPr>
            <a:lvl3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3pPr>
            <a:lvl4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4pPr>
            <a:lvl5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5pPr>
            <a:lvl6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6pPr>
            <a:lvl7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7pPr>
            <a:lvl8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8pPr>
            <a:lvl9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lvl9pPr>
          </a:lstStyle>
          <a:p>
            <a:fld id="{86CB4B4D-7CA3-9044-876B-883B54F8677D}" type="slidenum">
              <a:rPr lang="en-US" smtClean="0"/>
              <a:pPr/>
              <a:t>‹#›</a:t>
            </a:fld>
            <a:endParaRPr lang="en-US"/>
          </a:p>
        </p:txBody>
      </p:sp>
      <p:sp>
        <p:nvSpPr>
          <p:cNvPr id="8" name="Rectangle 7">
            <a:extLst>
              <a:ext uri="{FF2B5EF4-FFF2-40B4-BE49-F238E27FC236}">
                <a16:creationId xmlns:a16="http://schemas.microsoft.com/office/drawing/2014/main" id="{30678A2E-175C-AE42-9940-A80078AFAD6F}"/>
              </a:ext>
            </a:extLst>
          </p:cNvPr>
          <p:cNvSpPr/>
          <p:nvPr userDrawn="1"/>
        </p:nvSpPr>
        <p:spPr>
          <a:xfrm>
            <a:off x="-228600" y="0"/>
            <a:ext cx="11558588" cy="1600200"/>
          </a:xfrm>
          <a:prstGeom prst="rect">
            <a:avLst/>
          </a:prstGeom>
          <a:solidFill>
            <a:srgbClr val="EDEFE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Helvetica Neue"/>
            </a:endParaRPr>
          </a:p>
        </p:txBody>
      </p:sp>
      <p:sp>
        <p:nvSpPr>
          <p:cNvPr id="9" name="Title 1">
            <a:extLst>
              <a:ext uri="{FF2B5EF4-FFF2-40B4-BE49-F238E27FC236}">
                <a16:creationId xmlns:a16="http://schemas.microsoft.com/office/drawing/2014/main" id="{7E77E5F9-6E44-5848-A94F-6CF11E0788ED}"/>
              </a:ext>
            </a:extLst>
          </p:cNvPr>
          <p:cNvSpPr txBox="1">
            <a:spLocks/>
          </p:cNvSpPr>
          <p:nvPr userDrawn="1"/>
        </p:nvSpPr>
        <p:spPr>
          <a:xfrm>
            <a:off x="685800" y="482395"/>
            <a:ext cx="7769225" cy="728663"/>
          </a:xfrm>
          <a:prstGeom prst="rect">
            <a:avLst/>
          </a:prstGeom>
        </p:spPr>
        <p:txBody>
          <a:bodyPr>
            <a:normAutofit fontScale="90000" lnSpcReduction="20000"/>
          </a:bodyPr>
          <a:lstStyle>
            <a:lvl1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1pPr>
            <a:lvl2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2pPr>
            <a:lvl3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3pPr>
            <a:lvl4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4pPr>
            <a:lvl5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5pPr>
            <a:lvl6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6pPr>
            <a:lvl7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7pPr>
            <a:lvl8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8pPr>
            <a:lvl9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9pPr>
          </a:lstStyle>
          <a:p>
            <a:pPr hangingPunct="1"/>
            <a:r>
              <a:rPr lang="en-US" sz="5400" dirty="0">
                <a:solidFill>
                  <a:srgbClr val="C5D152"/>
                </a:solidFill>
                <a:latin typeface="Gibson SemiBold" panose="02000000000000000000" pitchFamily="2" charset="77"/>
              </a:rPr>
              <a:t>SOCIAL MEDIA</a:t>
            </a:r>
          </a:p>
        </p:txBody>
      </p:sp>
      <p:sp>
        <p:nvSpPr>
          <p:cNvPr id="10" name="Title 1">
            <a:extLst>
              <a:ext uri="{FF2B5EF4-FFF2-40B4-BE49-F238E27FC236}">
                <a16:creationId xmlns:a16="http://schemas.microsoft.com/office/drawing/2014/main" id="{DFCF4942-5B49-6D4D-AC77-6F4B3C594B7D}"/>
              </a:ext>
            </a:extLst>
          </p:cNvPr>
          <p:cNvSpPr txBox="1">
            <a:spLocks/>
          </p:cNvSpPr>
          <p:nvPr userDrawn="1"/>
        </p:nvSpPr>
        <p:spPr>
          <a:xfrm>
            <a:off x="685800" y="1025316"/>
            <a:ext cx="7769225" cy="12954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lvl1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1pPr>
            <a:lvl2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2pPr>
            <a:lvl3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3pPr>
            <a:lvl4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4pPr>
            <a:lvl5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5pPr>
            <a:lvl6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6pPr>
            <a:lvl7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7pPr>
            <a:lvl8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8pPr>
            <a:lvl9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9pPr>
          </a:lstStyle>
          <a:p>
            <a:pPr hangingPunct="1"/>
            <a:r>
              <a:rPr lang="en-US" sz="2800" b="0" dirty="0">
                <a:solidFill>
                  <a:srgbClr val="1F355A"/>
                </a:solidFill>
                <a:latin typeface="Gibson" panose="02000000000000000000" pitchFamily="2" charset="77"/>
              </a:rPr>
              <a:t>&amp; LEAVE NO TRACE</a:t>
            </a:r>
          </a:p>
        </p:txBody>
      </p:sp>
      <p:pic>
        <p:nvPicPr>
          <p:cNvPr id="11" name="Picture 10" descr="A screenshot of a cell phone&#10;&#10;Description automatically generated">
            <a:extLst>
              <a:ext uri="{FF2B5EF4-FFF2-40B4-BE49-F238E27FC236}">
                <a16:creationId xmlns:a16="http://schemas.microsoft.com/office/drawing/2014/main" id="{41B5A334-0C3E-6847-AF6C-F018824411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542"/>
          <a:stretch/>
        </p:blipFill>
        <p:spPr>
          <a:xfrm>
            <a:off x="-1588" y="6072188"/>
            <a:ext cx="9144000" cy="785812"/>
          </a:xfrm>
          <a:prstGeom prst="rect">
            <a:avLst/>
          </a:prstGeom>
        </p:spPr>
      </p:pic>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bg>
      <p:bgPr>
        <a:gradFill flip="none" rotWithShape="1">
          <a:gsLst>
            <a:gs pos="0">
              <a:srgbClr val="FFFFFF"/>
            </a:gs>
            <a:gs pos="40000">
              <a:srgbClr val="FEFEFE"/>
            </a:gs>
            <a:gs pos="100000">
              <a:srgbClr val="7B7B7B"/>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755775"/>
          </a:xfrm>
          <a:prstGeom prst="rect">
            <a:avLst/>
          </a:prstGeom>
        </p:spPr>
        <p:txBody>
          <a:bodyPr/>
          <a:lstStyle/>
          <a:p>
            <a:r>
              <a:t>Title Text</a:t>
            </a:r>
          </a:p>
        </p:txBody>
      </p:sp>
      <p:sp>
        <p:nvSpPr>
          <p:cNvPr id="12" name="Shape 12"/>
          <p:cNvSpPr>
            <a:spLocks noGrp="1"/>
          </p:cNvSpPr>
          <p:nvPr>
            <p:ph type="body" sz="half" idx="1"/>
          </p:nvPr>
        </p:nvSpPr>
        <p:spPr>
          <a:xfrm>
            <a:off x="1371600" y="3886200"/>
            <a:ext cx="6400800" cy="2971800"/>
          </a:xfrm>
          <a:prstGeom prst="rect">
            <a:avLst/>
          </a:prstGeom>
        </p:spPr>
        <p:txBody>
          <a:bodyPr/>
          <a:lstStyle>
            <a:lvl1pPr marL="0" indent="0" algn="ctr">
              <a:buClrTx/>
              <a:buSzTx/>
              <a:buFontTx/>
              <a:buNone/>
            </a:lvl1pPr>
            <a:lvl2pPr marL="0" indent="0" algn="ctr">
              <a:buClrTx/>
              <a:buSzTx/>
              <a:buFontTx/>
              <a:buNone/>
            </a:lvl2pPr>
            <a:lvl3pPr marL="0" indent="0" algn="ctr">
              <a:buClrTx/>
              <a:buSzTx/>
              <a:buFontTx/>
              <a:buNone/>
            </a:lvl3pPr>
            <a:lvl4pPr marL="0" indent="0" algn="ctr">
              <a:buClrTx/>
              <a:buSzTx/>
              <a:buFontTx/>
              <a:buNone/>
            </a:lvl4pPr>
            <a:lvl5pPr marL="0" indent="0" algn="ctr">
              <a:buClrTx/>
              <a:buSzTx/>
              <a:buFontTx/>
              <a:buNone/>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xfrm>
            <a:off x="8156297" y="6248400"/>
            <a:ext cx="301904" cy="288820"/>
          </a:xfrm>
          <a:prstGeom prst="rect">
            <a:avLst/>
          </a:prstGeom>
        </p:spPr>
        <p:txBody>
          <a:bodyPr/>
          <a:lstStyle/>
          <a:p>
            <a:fld id="{86CB4B4D-7CA3-9044-876B-883B54F8677D}" type="slidenum">
              <a:t>‹#›</a:t>
            </a:fld>
            <a:endParaRPr/>
          </a:p>
        </p:txBody>
      </p:sp>
      <p:sp>
        <p:nvSpPr>
          <p:cNvPr id="5" name="Rectangle 4">
            <a:extLst>
              <a:ext uri="{FF2B5EF4-FFF2-40B4-BE49-F238E27FC236}">
                <a16:creationId xmlns:a16="http://schemas.microsoft.com/office/drawing/2014/main" id="{44B1D060-AEE4-AC40-A4B4-8EA538CC57CC}"/>
              </a:ext>
            </a:extLst>
          </p:cNvPr>
          <p:cNvSpPr/>
          <p:nvPr userDrawn="1"/>
        </p:nvSpPr>
        <p:spPr>
          <a:xfrm>
            <a:off x="-228600" y="0"/>
            <a:ext cx="11558588" cy="1600200"/>
          </a:xfrm>
          <a:prstGeom prst="rect">
            <a:avLst/>
          </a:prstGeom>
          <a:solidFill>
            <a:srgbClr val="EDEFE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Helvetica Neue"/>
            </a:endParaRPr>
          </a:p>
        </p:txBody>
      </p:sp>
      <p:sp>
        <p:nvSpPr>
          <p:cNvPr id="6" name="Title 1">
            <a:extLst>
              <a:ext uri="{FF2B5EF4-FFF2-40B4-BE49-F238E27FC236}">
                <a16:creationId xmlns:a16="http://schemas.microsoft.com/office/drawing/2014/main" id="{C1770944-84A6-1F46-9855-092327E02465}"/>
              </a:ext>
            </a:extLst>
          </p:cNvPr>
          <p:cNvSpPr txBox="1">
            <a:spLocks/>
          </p:cNvSpPr>
          <p:nvPr userDrawn="1"/>
        </p:nvSpPr>
        <p:spPr>
          <a:xfrm>
            <a:off x="685800" y="296653"/>
            <a:ext cx="7769225" cy="7286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fontScale="90000" lnSpcReduction="20000"/>
          </a:bodyPr>
          <a:lstStyle>
            <a:lvl1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1pPr>
            <a:lvl2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2pPr>
            <a:lvl3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3pPr>
            <a:lvl4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4pPr>
            <a:lvl5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5pPr>
            <a:lvl6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6pPr>
            <a:lvl7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7pPr>
            <a:lvl8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8pPr>
            <a:lvl9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9pPr>
          </a:lstStyle>
          <a:p>
            <a:pPr hangingPunct="1"/>
            <a:r>
              <a:rPr lang="en-US" sz="5400">
                <a:solidFill>
                  <a:srgbClr val="C5D152"/>
                </a:solidFill>
                <a:latin typeface="Gibson SemiBold" panose="02000000000000000000" pitchFamily="2" charset="77"/>
              </a:rPr>
              <a:t>SOCIAL MEDIA</a:t>
            </a:r>
            <a:endParaRPr lang="en-US" sz="5400" dirty="0">
              <a:solidFill>
                <a:srgbClr val="C5D152"/>
              </a:solidFill>
              <a:latin typeface="Gibson SemiBold" panose="02000000000000000000" pitchFamily="2" charset="77"/>
            </a:endParaRPr>
          </a:p>
        </p:txBody>
      </p:sp>
      <p:sp>
        <p:nvSpPr>
          <p:cNvPr id="7" name="Title 1">
            <a:extLst>
              <a:ext uri="{FF2B5EF4-FFF2-40B4-BE49-F238E27FC236}">
                <a16:creationId xmlns:a16="http://schemas.microsoft.com/office/drawing/2014/main" id="{44B5F8CF-C622-4841-8A0F-C7354B75CF73}"/>
              </a:ext>
            </a:extLst>
          </p:cNvPr>
          <p:cNvSpPr txBox="1">
            <a:spLocks/>
          </p:cNvSpPr>
          <p:nvPr userDrawn="1"/>
        </p:nvSpPr>
        <p:spPr>
          <a:xfrm>
            <a:off x="685800" y="1025316"/>
            <a:ext cx="7769225" cy="12954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lvl1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1pPr>
            <a:lvl2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2pPr>
            <a:lvl3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3pPr>
            <a:lvl4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4pPr>
            <a:lvl5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5pPr>
            <a:lvl6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6pPr>
            <a:lvl7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7pPr>
            <a:lvl8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8pPr>
            <a:lvl9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9pPr>
          </a:lstStyle>
          <a:p>
            <a:pPr hangingPunct="1"/>
            <a:r>
              <a:rPr lang="en-US" sz="2800" b="0" dirty="0">
                <a:solidFill>
                  <a:srgbClr val="1F355A"/>
                </a:solidFill>
                <a:latin typeface="Gibson" panose="02000000000000000000" pitchFamily="2" charset="77"/>
              </a:rPr>
              <a:t>&amp; LEAVE NO TRACE</a:t>
            </a:r>
          </a:p>
        </p:txBody>
      </p:sp>
      <p:pic>
        <p:nvPicPr>
          <p:cNvPr id="8" name="Picture 7" descr="A screenshot of a cell phone&#10;&#10;Description automatically generated">
            <a:extLst>
              <a:ext uri="{FF2B5EF4-FFF2-40B4-BE49-F238E27FC236}">
                <a16:creationId xmlns:a16="http://schemas.microsoft.com/office/drawing/2014/main" id="{D0B84B87-7996-014D-ABF0-9315C32C3CE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88542"/>
          <a:stretch/>
        </p:blipFill>
        <p:spPr>
          <a:xfrm>
            <a:off x="-1588" y="6072188"/>
            <a:ext cx="9144000" cy="785812"/>
          </a:xfrm>
          <a:prstGeom prst="rect">
            <a:avLst/>
          </a:prstGeom>
        </p:spPr>
      </p:pic>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bg>
      <p:bgPr>
        <a:gradFill flip="none" rotWithShape="1">
          <a:gsLst>
            <a:gs pos="0">
              <a:srgbClr val="FFFFFF"/>
            </a:gs>
            <a:gs pos="40000">
              <a:srgbClr val="FEFEFE"/>
            </a:gs>
            <a:gs pos="100000">
              <a:srgbClr val="7B7B7B"/>
            </a:gs>
          </a:gsLst>
          <a:path path="circle">
            <a:fillToRect l="50000" t="50000" r="50000" b="50000"/>
          </a:path>
        </a:gradFill>
        <a:effectLst/>
      </p:bgPr>
    </p:bg>
    <p:spTree>
      <p:nvGrpSpPr>
        <p:cNvPr id="1" name=""/>
        <p:cNvGrpSpPr/>
        <p:nvPr/>
      </p:nvGrpSpPr>
      <p:grpSpPr>
        <a:xfrm>
          <a:off x="0" y="0"/>
          <a:ext cx="0" cy="0"/>
          <a:chOff x="0" y="0"/>
          <a:chExt cx="0" cy="0"/>
        </a:xfrm>
      </p:grpSpPr>
      <p:sp>
        <p:nvSpPr>
          <p:cNvPr id="64" name="Shape 64"/>
          <p:cNvSpPr>
            <a:spLocks noGrp="1"/>
          </p:cNvSpPr>
          <p:nvPr>
            <p:ph type="sldNum" sz="quarter" idx="2"/>
          </p:nvPr>
        </p:nvSpPr>
        <p:spPr>
          <a:xfrm>
            <a:off x="8156297" y="6248400"/>
            <a:ext cx="301904" cy="288820"/>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0" r:id="rId1"/>
    <p:sldLayoutId id="2147483649" r:id="rId2"/>
    <p:sldLayoutId id="2147483655" r:id="rId3"/>
  </p:sldLayoutIdLst>
  <p:transition spd="med"/>
  <p:txStyles>
    <p:titleStyle>
      <a:lvl1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1pPr>
      <a:lvl2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2pPr>
      <a:lvl3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3pPr>
      <a:lvl4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4pPr>
      <a:lvl5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5pPr>
      <a:lvl6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6pPr>
      <a:lvl7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7pPr>
      <a:lvl8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8pPr>
      <a:lvl9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9pPr>
    </p:titleStyle>
    <p:bodyStyle>
      <a:lvl1pPr marL="342900" marR="0" indent="-342900" algn="l" defTabSz="914400" rtl="0" latinLnBrk="0">
        <a:lnSpc>
          <a:spcPct val="100000"/>
        </a:lnSpc>
        <a:spcBef>
          <a:spcPts val="500"/>
        </a:spcBef>
        <a:spcAft>
          <a:spcPts val="0"/>
        </a:spcAft>
        <a:buClr>
          <a:srgbClr val="FFAB38"/>
        </a:buClr>
        <a:buSzPct val="100000"/>
        <a:buFont typeface="Wingdings"/>
        <a:buChar char="▪"/>
        <a:tabLst/>
        <a:defRPr sz="2200" b="1" i="0" u="none" strike="noStrike" cap="none" spc="0" baseline="0">
          <a:ln>
            <a:noFill/>
          </a:ln>
          <a:solidFill>
            <a:srgbClr val="000000"/>
          </a:solidFill>
          <a:uFillTx/>
          <a:latin typeface="Gill Sans"/>
          <a:ea typeface="Gill Sans"/>
          <a:cs typeface="Gill Sans"/>
          <a:sym typeface="Gill Sans"/>
        </a:defRPr>
      </a:lvl1pPr>
      <a:lvl2pPr marL="681717" marR="0" indent="-224517" algn="l" defTabSz="914400" rtl="0" latinLnBrk="0">
        <a:lnSpc>
          <a:spcPct val="100000"/>
        </a:lnSpc>
        <a:spcBef>
          <a:spcPts val="500"/>
        </a:spcBef>
        <a:spcAft>
          <a:spcPts val="0"/>
        </a:spcAft>
        <a:buClr>
          <a:srgbClr val="FFAB38"/>
        </a:buClr>
        <a:buSzPct val="100000"/>
        <a:buFont typeface="Wingdings"/>
        <a:buChar char="–"/>
        <a:tabLst/>
        <a:defRPr sz="2200" b="1" i="0" u="none" strike="noStrike" cap="none" spc="0" baseline="0">
          <a:ln>
            <a:noFill/>
          </a:ln>
          <a:solidFill>
            <a:srgbClr val="000000"/>
          </a:solidFill>
          <a:uFillTx/>
          <a:latin typeface="Gill Sans"/>
          <a:ea typeface="Gill Sans"/>
          <a:cs typeface="Gill Sans"/>
          <a:sym typeface="Gill Sans"/>
        </a:defRPr>
      </a:lvl2pPr>
      <a:lvl3pPr marL="1123950" marR="0" indent="-209550" algn="l" defTabSz="914400" rtl="0" latinLnBrk="0">
        <a:lnSpc>
          <a:spcPct val="100000"/>
        </a:lnSpc>
        <a:spcBef>
          <a:spcPts val="500"/>
        </a:spcBef>
        <a:spcAft>
          <a:spcPts val="0"/>
        </a:spcAft>
        <a:buClr>
          <a:srgbClr val="FFAB38"/>
        </a:buClr>
        <a:buSzPct val="100000"/>
        <a:buFont typeface="Wingdings"/>
        <a:buChar char="•"/>
        <a:tabLst/>
        <a:defRPr sz="2200" b="1" i="0" u="none" strike="noStrike" cap="none" spc="0" baseline="0">
          <a:ln>
            <a:noFill/>
          </a:ln>
          <a:solidFill>
            <a:srgbClr val="000000"/>
          </a:solidFill>
          <a:uFillTx/>
          <a:latin typeface="Gill Sans"/>
          <a:ea typeface="Gill Sans"/>
          <a:cs typeface="Gill Sans"/>
          <a:sym typeface="Gill Sans"/>
        </a:defRPr>
      </a:lvl3pPr>
      <a:lvl4pPr marL="1623060" marR="0" indent="-251460" algn="l" defTabSz="914400" rtl="0" latinLnBrk="0">
        <a:lnSpc>
          <a:spcPct val="100000"/>
        </a:lnSpc>
        <a:spcBef>
          <a:spcPts val="500"/>
        </a:spcBef>
        <a:spcAft>
          <a:spcPts val="0"/>
        </a:spcAft>
        <a:buClr>
          <a:srgbClr val="FFAB38"/>
        </a:buClr>
        <a:buSzPct val="100000"/>
        <a:buFont typeface="Wingdings"/>
        <a:buChar char="–"/>
        <a:tabLst/>
        <a:defRPr sz="2200" b="1" i="0" u="none" strike="noStrike" cap="none" spc="0" baseline="0">
          <a:ln>
            <a:noFill/>
          </a:ln>
          <a:solidFill>
            <a:srgbClr val="000000"/>
          </a:solidFill>
          <a:uFillTx/>
          <a:latin typeface="Gill Sans"/>
          <a:ea typeface="Gill Sans"/>
          <a:cs typeface="Gill Sans"/>
          <a:sym typeface="Gill Sans"/>
        </a:defRPr>
      </a:lvl4pPr>
      <a:lvl5pPr marL="2080260" marR="0" indent="-251460" algn="l" defTabSz="914400" rtl="0" latinLnBrk="0">
        <a:lnSpc>
          <a:spcPct val="100000"/>
        </a:lnSpc>
        <a:spcBef>
          <a:spcPts val="500"/>
        </a:spcBef>
        <a:spcAft>
          <a:spcPts val="0"/>
        </a:spcAft>
        <a:buClr>
          <a:srgbClr val="FFAB38"/>
        </a:buClr>
        <a:buSzPct val="100000"/>
        <a:buFont typeface="Wingdings"/>
        <a:buChar char="»"/>
        <a:tabLst/>
        <a:defRPr sz="2200" b="1" i="0" u="none" strike="noStrike" cap="none" spc="0" baseline="0">
          <a:ln>
            <a:noFill/>
          </a:ln>
          <a:solidFill>
            <a:srgbClr val="000000"/>
          </a:solidFill>
          <a:uFillTx/>
          <a:latin typeface="Gill Sans"/>
          <a:ea typeface="Gill Sans"/>
          <a:cs typeface="Gill Sans"/>
          <a:sym typeface="Gill Sans"/>
        </a:defRPr>
      </a:lvl5pPr>
      <a:lvl6pPr marL="0" marR="0" indent="0" algn="l" defTabSz="914400" rtl="0" latinLnBrk="0">
        <a:lnSpc>
          <a:spcPct val="100000"/>
        </a:lnSpc>
        <a:spcBef>
          <a:spcPts val="500"/>
        </a:spcBef>
        <a:spcAft>
          <a:spcPts val="0"/>
        </a:spcAft>
        <a:buClr>
          <a:srgbClr val="FFAB38"/>
        </a:buClr>
        <a:buSzTx/>
        <a:buFont typeface="Wingdings"/>
        <a:buNone/>
        <a:tabLst/>
        <a:defRPr sz="2200" b="1" i="0" u="none" strike="noStrike" cap="none" spc="0" baseline="0">
          <a:ln>
            <a:noFill/>
          </a:ln>
          <a:solidFill>
            <a:srgbClr val="000000"/>
          </a:solidFill>
          <a:uFillTx/>
          <a:latin typeface="Gill Sans"/>
          <a:ea typeface="Gill Sans"/>
          <a:cs typeface="Gill Sans"/>
          <a:sym typeface="Gill Sans"/>
        </a:defRPr>
      </a:lvl6pPr>
      <a:lvl7pPr marL="0" marR="0" indent="0" algn="l" defTabSz="914400" rtl="0" latinLnBrk="0">
        <a:lnSpc>
          <a:spcPct val="100000"/>
        </a:lnSpc>
        <a:spcBef>
          <a:spcPts val="500"/>
        </a:spcBef>
        <a:spcAft>
          <a:spcPts val="0"/>
        </a:spcAft>
        <a:buClr>
          <a:srgbClr val="FFAB38"/>
        </a:buClr>
        <a:buSzTx/>
        <a:buFont typeface="Wingdings"/>
        <a:buNone/>
        <a:tabLst/>
        <a:defRPr sz="2200" b="1" i="0" u="none" strike="noStrike" cap="none" spc="0" baseline="0">
          <a:ln>
            <a:noFill/>
          </a:ln>
          <a:solidFill>
            <a:srgbClr val="000000"/>
          </a:solidFill>
          <a:uFillTx/>
          <a:latin typeface="Gill Sans"/>
          <a:ea typeface="Gill Sans"/>
          <a:cs typeface="Gill Sans"/>
          <a:sym typeface="Gill Sans"/>
        </a:defRPr>
      </a:lvl7pPr>
      <a:lvl8pPr marL="0" marR="0" indent="0" algn="l" defTabSz="914400" rtl="0" latinLnBrk="0">
        <a:lnSpc>
          <a:spcPct val="100000"/>
        </a:lnSpc>
        <a:spcBef>
          <a:spcPts val="500"/>
        </a:spcBef>
        <a:spcAft>
          <a:spcPts val="0"/>
        </a:spcAft>
        <a:buClr>
          <a:srgbClr val="FFAB38"/>
        </a:buClr>
        <a:buSzTx/>
        <a:buFont typeface="Wingdings"/>
        <a:buNone/>
        <a:tabLst/>
        <a:defRPr sz="2200" b="1" i="0" u="none" strike="noStrike" cap="none" spc="0" baseline="0">
          <a:ln>
            <a:noFill/>
          </a:ln>
          <a:solidFill>
            <a:srgbClr val="000000"/>
          </a:solidFill>
          <a:uFillTx/>
          <a:latin typeface="Gill Sans"/>
          <a:ea typeface="Gill Sans"/>
          <a:cs typeface="Gill Sans"/>
          <a:sym typeface="Gill Sans"/>
        </a:defRPr>
      </a:lvl8pPr>
      <a:lvl9pPr marL="0" marR="0" indent="0" algn="l" defTabSz="914400" rtl="0" latinLnBrk="0">
        <a:lnSpc>
          <a:spcPct val="100000"/>
        </a:lnSpc>
        <a:spcBef>
          <a:spcPts val="500"/>
        </a:spcBef>
        <a:spcAft>
          <a:spcPts val="0"/>
        </a:spcAft>
        <a:buClr>
          <a:srgbClr val="FFAB38"/>
        </a:buClr>
        <a:buSzTx/>
        <a:buFont typeface="Wingdings"/>
        <a:buNone/>
        <a:tabLst/>
        <a:defRPr sz="2200" b="1" i="0" u="none" strike="noStrike" cap="none" spc="0" baseline="0">
          <a:ln>
            <a:noFill/>
          </a:ln>
          <a:solidFill>
            <a:srgbClr val="000000"/>
          </a:solidFill>
          <a:uFillTx/>
          <a:latin typeface="Gill Sans"/>
          <a:ea typeface="Gill Sans"/>
          <a:cs typeface="Gill Sans"/>
          <a:sym typeface="Gill Sans"/>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400" b="0" i="0" u="none" strike="noStrike" cap="none" spc="0" baseline="0">
          <a:ln>
            <a:noFill/>
          </a:ln>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grass, tree, ground&#10;&#10;Description automatically generated">
            <a:extLst>
              <a:ext uri="{FF2B5EF4-FFF2-40B4-BE49-F238E27FC236}">
                <a16:creationId xmlns:a16="http://schemas.microsoft.com/office/drawing/2014/main" id="{1CCBFB1C-FA5E-314E-88A7-EF5DEF488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72022287"/>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field&#10;&#10;Description automatically generated">
            <a:extLst>
              <a:ext uri="{FF2B5EF4-FFF2-40B4-BE49-F238E27FC236}">
                <a16:creationId xmlns:a16="http://schemas.microsoft.com/office/drawing/2014/main" id="{D8CBF0E6-E20E-3F42-8CCC-16A48A39F4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28673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54CBF2-CC3A-F548-B9B6-934947F52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ird&#10;&#10;Description automatically generated">
            <a:extLst>
              <a:ext uri="{FF2B5EF4-FFF2-40B4-BE49-F238E27FC236}">
                <a16:creationId xmlns:a16="http://schemas.microsoft.com/office/drawing/2014/main" id="{54BE6A95-B8F1-854E-B8F1-4652FFE6B8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4426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399E74-AD23-5B4F-8712-2D4C63B8B1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child, little, indoor&#10;&#10;Description automatically generated">
            <a:extLst>
              <a:ext uri="{FF2B5EF4-FFF2-40B4-BE49-F238E27FC236}">
                <a16:creationId xmlns:a16="http://schemas.microsoft.com/office/drawing/2014/main" id="{0585B5A6-21B3-604F-BA95-C9AD3B872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on the side of a mountain&#10;&#10;Description automatically generated">
            <a:extLst>
              <a:ext uri="{FF2B5EF4-FFF2-40B4-BE49-F238E27FC236}">
                <a16:creationId xmlns:a16="http://schemas.microsoft.com/office/drawing/2014/main" id="{2423018A-1AFC-C549-8624-D761352FE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E08D3A0-60B3-C04D-9C0C-CAE7B552A8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456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8FB0AA-CAAC-C545-B528-A177ECCA6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p:nvPr/>
        </p:nvSpPr>
        <p:spPr>
          <a:xfrm>
            <a:off x="2321810" y="-2636522"/>
            <a:ext cx="4161714" cy="215392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p>
            <a:pPr algn="ctr" defTabSz="457200">
              <a:lnSpc>
                <a:spcPct val="40000"/>
              </a:lnSpc>
              <a:defRPr sz="4000" i="1">
                <a:solidFill>
                  <a:srgbClr val="FFFFFF"/>
                </a:solidFill>
                <a:latin typeface="Calibri"/>
                <a:ea typeface="Calibri"/>
                <a:cs typeface="Calibri"/>
                <a:sym typeface="Calibri"/>
              </a:defRPr>
            </a:pPr>
            <a:r>
              <a:t>LEAVE NO TRACE</a:t>
            </a:r>
          </a:p>
          <a:p>
            <a:pPr algn="ctr" defTabSz="457200">
              <a:lnSpc>
                <a:spcPct val="60000"/>
              </a:lnSpc>
              <a:defRPr sz="11700">
                <a:solidFill>
                  <a:srgbClr val="FFFFFF"/>
                </a:solidFill>
                <a:latin typeface="Calibri"/>
                <a:ea typeface="Calibri"/>
                <a:cs typeface="Calibri"/>
                <a:sym typeface="Calibri"/>
              </a:defRPr>
            </a:pPr>
            <a:r>
              <a:t>TODAY</a:t>
            </a:r>
          </a:p>
        </p:txBody>
      </p:sp>
      <p:sp>
        <p:nvSpPr>
          <p:cNvPr id="3" name="Title 2">
            <a:extLst>
              <a:ext uri="{FF2B5EF4-FFF2-40B4-BE49-F238E27FC236}">
                <a16:creationId xmlns:a16="http://schemas.microsoft.com/office/drawing/2014/main" id="{1C9D247E-8CE7-B345-AD45-BA401A46BC24}"/>
              </a:ext>
            </a:extLst>
          </p:cNvPr>
          <p:cNvSpPr>
            <a:spLocks noGrp="1"/>
          </p:cNvSpPr>
          <p:nvPr>
            <p:ph type="title" idx="4294967295"/>
          </p:nvPr>
        </p:nvSpPr>
        <p:spPr>
          <a:xfrm>
            <a:off x="685800" y="609600"/>
            <a:ext cx="7769225" cy="1295400"/>
          </a:xfrm>
          <a:prstGeom prst="rect">
            <a:avLst/>
          </a:prstGeom>
        </p:spPr>
        <p:txBody>
          <a:bodyPr/>
          <a:lstStyle/>
          <a:p>
            <a:endParaRPr lang="en-US"/>
          </a:p>
        </p:txBody>
      </p:sp>
      <p:pic>
        <p:nvPicPr>
          <p:cNvPr id="6" name="Picture 5" descr="A person standing in front of a group of people posing for the camera&#10;&#10;Description automatically generated">
            <a:extLst>
              <a:ext uri="{FF2B5EF4-FFF2-40B4-BE49-F238E27FC236}">
                <a16:creationId xmlns:a16="http://schemas.microsoft.com/office/drawing/2014/main" id="{13C13445-08C2-DD4D-838A-CD8C51C027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screenshot of text&#10;&#10;Description automatically generated">
            <a:extLst>
              <a:ext uri="{FF2B5EF4-FFF2-40B4-BE49-F238E27FC236}">
                <a16:creationId xmlns:a16="http://schemas.microsoft.com/office/drawing/2014/main" id="{5B8C3400-7AC2-844E-9AA4-6E11538116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607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person, outdoor, sign&#10;&#10;Description automatically generated">
            <a:extLst>
              <a:ext uri="{FF2B5EF4-FFF2-40B4-BE49-F238E27FC236}">
                <a16:creationId xmlns:a16="http://schemas.microsoft.com/office/drawing/2014/main" id="{6B3689AC-2E7E-6B4A-9C65-2C4BD21A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C9B15FB-32C8-D945-AC85-028F197111D7}"/>
              </a:ext>
            </a:extLst>
          </p:cNvPr>
          <p:cNvSpPr>
            <a:spLocks noGrp="1"/>
          </p:cNvSpPr>
          <p:nvPr>
            <p:ph type="title" idx="4294967295"/>
          </p:nvPr>
        </p:nvSpPr>
        <p:spPr>
          <a:xfrm>
            <a:off x="685800" y="609600"/>
            <a:ext cx="7769225" cy="1295400"/>
          </a:xfrm>
          <a:prstGeom prst="rect">
            <a:avLst/>
          </a:prstGeom>
        </p:spPr>
        <p:txBody>
          <a:bodyPr/>
          <a:lstStyle/>
          <a:p>
            <a:endParaRPr lang="en-US"/>
          </a:p>
        </p:txBody>
      </p:sp>
      <p:pic>
        <p:nvPicPr>
          <p:cNvPr id="4" name="Picture 3">
            <a:extLst>
              <a:ext uri="{FF2B5EF4-FFF2-40B4-BE49-F238E27FC236}">
                <a16:creationId xmlns:a16="http://schemas.microsoft.com/office/drawing/2014/main" id="{BB7B4E9A-4795-E649-8189-7FBF53473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8D1E1F-EE54-0340-8A4E-4C998FBAF125}"/>
              </a:ext>
            </a:extLst>
          </p:cNvPr>
          <p:cNvSpPr>
            <a:spLocks noGrp="1"/>
          </p:cNvSpPr>
          <p:nvPr>
            <p:ph type="title" idx="4294967295"/>
          </p:nvPr>
        </p:nvSpPr>
        <p:spPr>
          <a:xfrm>
            <a:off x="685800" y="609600"/>
            <a:ext cx="7769225" cy="1295400"/>
          </a:xfrm>
          <a:prstGeom prst="rect">
            <a:avLst/>
          </a:prstGeom>
        </p:spPr>
        <p:txBody>
          <a:bodyPr/>
          <a:lstStyle/>
          <a:p>
            <a:endParaRPr lang="en-US"/>
          </a:p>
        </p:txBody>
      </p:sp>
      <p:pic>
        <p:nvPicPr>
          <p:cNvPr id="4" name="Picture 3" descr="A group of people standing in front of a sign&#10;&#10;Description automatically generated">
            <a:extLst>
              <a:ext uri="{FF2B5EF4-FFF2-40B4-BE49-F238E27FC236}">
                <a16:creationId xmlns:a16="http://schemas.microsoft.com/office/drawing/2014/main" id="{41976044-052B-874B-A409-61B05B764A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4EC6574-B7BD-524E-93D1-B7EE84470ED0}"/>
              </a:ext>
            </a:extLst>
          </p:cNvPr>
          <p:cNvSpPr>
            <a:spLocks noGrp="1"/>
          </p:cNvSpPr>
          <p:nvPr>
            <p:ph type="title" idx="4294967295"/>
          </p:nvPr>
        </p:nvSpPr>
        <p:spPr>
          <a:xfrm>
            <a:off x="685800" y="609600"/>
            <a:ext cx="7769225" cy="1295400"/>
          </a:xfrm>
          <a:prstGeom prst="rect">
            <a:avLst/>
          </a:prstGeom>
        </p:spPr>
        <p:txBody>
          <a:bodyPr/>
          <a:lstStyle/>
          <a:p>
            <a:endParaRPr lang="en-US"/>
          </a:p>
        </p:txBody>
      </p:sp>
      <p:pic>
        <p:nvPicPr>
          <p:cNvPr id="4" name="Picture 3" descr="A person holding a sign&#10;&#10;Description automatically generated">
            <a:extLst>
              <a:ext uri="{FF2B5EF4-FFF2-40B4-BE49-F238E27FC236}">
                <a16:creationId xmlns:a16="http://schemas.microsoft.com/office/drawing/2014/main" id="{9857E4B0-FE04-2B4C-8A4E-2E50FB7DD5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E02D93-E9A9-7149-9316-EB5DFB59B737}"/>
              </a:ext>
            </a:extLst>
          </p:cNvPr>
          <p:cNvSpPr>
            <a:spLocks noGrp="1"/>
          </p:cNvSpPr>
          <p:nvPr>
            <p:ph type="title" idx="4294967295"/>
          </p:nvPr>
        </p:nvSpPr>
        <p:spPr>
          <a:xfrm>
            <a:off x="685800" y="609600"/>
            <a:ext cx="7769225" cy="1295400"/>
          </a:xfrm>
          <a:prstGeom prst="rect">
            <a:avLst/>
          </a:prstGeom>
        </p:spPr>
        <p:txBody>
          <a:bodyPr/>
          <a:lstStyle/>
          <a:p>
            <a:endParaRPr lang="en-US"/>
          </a:p>
        </p:txBody>
      </p:sp>
      <p:pic>
        <p:nvPicPr>
          <p:cNvPr id="4" name="Picture 3" descr="A person holding a sign&#10;&#10;Description automatically generated">
            <a:extLst>
              <a:ext uri="{FF2B5EF4-FFF2-40B4-BE49-F238E27FC236}">
                <a16:creationId xmlns:a16="http://schemas.microsoft.com/office/drawing/2014/main" id="{620587E3-693E-3A4C-87CA-826132866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34655AB-EC8F-3D44-B68C-92B698C84F66}"/>
              </a:ext>
            </a:extLst>
          </p:cNvPr>
          <p:cNvSpPr>
            <a:spLocks noGrp="1"/>
          </p:cNvSpPr>
          <p:nvPr>
            <p:ph type="title" idx="4294967295"/>
          </p:nvPr>
        </p:nvSpPr>
        <p:spPr>
          <a:xfrm>
            <a:off x="685800" y="609600"/>
            <a:ext cx="7769225" cy="1295400"/>
          </a:xfrm>
          <a:prstGeom prst="rect">
            <a:avLst/>
          </a:prstGeom>
        </p:spPr>
        <p:txBody>
          <a:bodyPr/>
          <a:lstStyle/>
          <a:p>
            <a:endParaRPr lang="en-US"/>
          </a:p>
        </p:txBody>
      </p:sp>
      <p:pic>
        <p:nvPicPr>
          <p:cNvPr id="5" name="Picture 4" descr="A group of people standing in the grass&#10;&#10;Description automatically generated">
            <a:extLst>
              <a:ext uri="{FF2B5EF4-FFF2-40B4-BE49-F238E27FC236}">
                <a16:creationId xmlns:a16="http://schemas.microsoft.com/office/drawing/2014/main" id="{8A32EB9A-5E59-9D48-8EE8-90C0AE1ED4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582371D6-8F60-3348-AB68-5BA571297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large mountain in the background&#10;&#10;Description automatically generated">
            <a:extLst>
              <a:ext uri="{FF2B5EF4-FFF2-40B4-BE49-F238E27FC236}">
                <a16:creationId xmlns:a16="http://schemas.microsoft.com/office/drawing/2014/main" id="{BEEFDB41-AECC-E34F-9E93-0DE91DAB0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085E60-E423-6F4E-A970-7BCF0A4BBE1C}"/>
              </a:ext>
            </a:extLst>
          </p:cNvPr>
          <p:cNvSpPr>
            <a:spLocks noGrp="1"/>
          </p:cNvSpPr>
          <p:nvPr>
            <p:ph type="title" idx="4294967295"/>
          </p:nvPr>
        </p:nvSpPr>
        <p:spPr>
          <a:xfrm>
            <a:off x="685800" y="609600"/>
            <a:ext cx="7769225" cy="1295400"/>
          </a:xfrm>
          <a:prstGeom prst="rect">
            <a:avLst/>
          </a:prstGeom>
        </p:spPr>
        <p:txBody>
          <a:bodyPr/>
          <a:lstStyle/>
          <a:p>
            <a:endParaRPr lang="en-US"/>
          </a:p>
        </p:txBody>
      </p:sp>
      <p:pic>
        <p:nvPicPr>
          <p:cNvPr id="4" name="Picture 3" descr="A group of people looking at each other&#10;&#10;Description automatically generated">
            <a:extLst>
              <a:ext uri="{FF2B5EF4-FFF2-40B4-BE49-F238E27FC236}">
                <a16:creationId xmlns:a16="http://schemas.microsoft.com/office/drawing/2014/main" id="{7A1A2F23-6B94-DB48-B0B7-C107D87A1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571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E177BA-0BDF-D24E-830A-C17EF754920F}"/>
              </a:ext>
            </a:extLst>
          </p:cNvPr>
          <p:cNvSpPr>
            <a:spLocks noGrp="1"/>
          </p:cNvSpPr>
          <p:nvPr>
            <p:ph type="title" idx="4294967295"/>
          </p:nvPr>
        </p:nvSpPr>
        <p:spPr>
          <a:xfrm>
            <a:off x="685800" y="609600"/>
            <a:ext cx="7769225" cy="1295400"/>
          </a:xfrm>
          <a:prstGeom prst="rect">
            <a:avLst/>
          </a:prstGeom>
        </p:spPr>
        <p:txBody>
          <a:bodyPr/>
          <a:lstStyle/>
          <a:p>
            <a:endParaRPr lang="en-US"/>
          </a:p>
        </p:txBody>
      </p:sp>
      <p:pic>
        <p:nvPicPr>
          <p:cNvPr id="5" name="Picture 4" descr="A person holding a sign&#10;&#10;Description automatically generated">
            <a:extLst>
              <a:ext uri="{FF2B5EF4-FFF2-40B4-BE49-F238E27FC236}">
                <a16:creationId xmlns:a16="http://schemas.microsoft.com/office/drawing/2014/main" id="{12321D05-66DE-3244-8523-ABE1D819A9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9D2B4C-5549-5746-A69F-DD4351BAE419}"/>
              </a:ext>
            </a:extLst>
          </p:cNvPr>
          <p:cNvSpPr>
            <a:spLocks noGrp="1"/>
          </p:cNvSpPr>
          <p:nvPr>
            <p:ph type="title" idx="4294967295"/>
          </p:nvPr>
        </p:nvSpPr>
        <p:spPr>
          <a:xfrm>
            <a:off x="685800" y="609600"/>
            <a:ext cx="7769225" cy="1295400"/>
          </a:xfrm>
          <a:prstGeom prst="rect">
            <a:avLst/>
          </a:prstGeom>
        </p:spPr>
        <p:txBody>
          <a:bodyPr/>
          <a:lstStyle/>
          <a:p>
            <a:endParaRPr lang="en-US"/>
          </a:p>
        </p:txBody>
      </p:sp>
      <p:pic>
        <p:nvPicPr>
          <p:cNvPr id="4" name="Picture 3" descr="A group of people posing for the camera&#10;&#10;Description automatically generated">
            <a:extLst>
              <a:ext uri="{FF2B5EF4-FFF2-40B4-BE49-F238E27FC236}">
                <a16:creationId xmlns:a16="http://schemas.microsoft.com/office/drawing/2014/main" id="{84692E43-2933-F84D-B28B-116960DF3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oup 126"/>
          <p:cNvGrpSpPr/>
          <p:nvPr/>
        </p:nvGrpSpPr>
        <p:grpSpPr>
          <a:xfrm>
            <a:off x="-739343" y="8005988"/>
            <a:ext cx="6225740" cy="2565949"/>
            <a:chOff x="0" y="-1"/>
            <a:chExt cx="6225738" cy="2565948"/>
          </a:xfrm>
        </p:grpSpPr>
        <p:sp>
          <p:nvSpPr>
            <p:cNvPr id="124" name="Shape 124"/>
            <p:cNvSpPr/>
            <p:nvPr/>
          </p:nvSpPr>
          <p:spPr>
            <a:xfrm>
              <a:off x="-1" y="-2"/>
              <a:ext cx="6225740" cy="2565949"/>
            </a:xfrm>
            <a:prstGeom prst="rect">
              <a:avLst/>
            </a:prstGeom>
            <a:solidFill>
              <a:srgbClr val="FFFFFF">
                <a:alpha val="86347"/>
              </a:srgbClr>
            </a:solidFill>
            <a:ln w="12700" cap="flat">
              <a:noFill/>
              <a:miter lim="400000"/>
            </a:ln>
            <a:effectLst/>
          </p:spPr>
          <p:txBody>
            <a:bodyPr wrap="square" lIns="45718" tIns="45718" rIns="45718" bIns="45718" numCol="1" anchor="t">
              <a:noAutofit/>
            </a:bodyPr>
            <a:lstStyle/>
            <a:p>
              <a:pPr>
                <a:defRPr sz="1800">
                  <a:latin typeface="Gill Sans"/>
                  <a:ea typeface="Gill Sans"/>
                  <a:cs typeface="Gill Sans"/>
                  <a:sym typeface="Gill Sans"/>
                </a:defRPr>
              </a:pPr>
              <a:endParaRPr/>
            </a:p>
          </p:txBody>
        </p:sp>
        <p:sp>
          <p:nvSpPr>
            <p:cNvPr id="125" name="Shape 125"/>
            <p:cNvSpPr/>
            <p:nvPr/>
          </p:nvSpPr>
          <p:spPr>
            <a:xfrm>
              <a:off x="-1" y="-1"/>
              <a:ext cx="6225740" cy="35560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0" tIns="0" rIns="0" bIns="0" numCol="1" anchor="t">
              <a:spAutoFit/>
            </a:bodyPr>
            <a:lstStyle>
              <a:lvl1pPr>
                <a:defRPr>
                  <a:latin typeface="Gill Sans"/>
                  <a:ea typeface="Gill Sans"/>
                  <a:cs typeface="Gill Sans"/>
                  <a:sym typeface="Gill Sans"/>
                </a:defRPr>
              </a:lvl1pPr>
            </a:lstStyle>
            <a:p>
              <a:r>
                <a:t> </a:t>
              </a:r>
            </a:p>
          </p:txBody>
        </p:sp>
      </p:grpSp>
      <p:sp>
        <p:nvSpPr>
          <p:cNvPr id="130" name="Shape 130"/>
          <p:cNvSpPr/>
          <p:nvPr/>
        </p:nvSpPr>
        <p:spPr>
          <a:xfrm>
            <a:off x="-891733" y="7461587"/>
            <a:ext cx="6143309" cy="1651001"/>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ormAutofit/>
          </a:bodyPr>
          <a:lstStyle>
            <a:lvl1pPr algn="r" defTabSz="457200">
              <a:lnSpc>
                <a:spcPct val="80000"/>
              </a:lnSpc>
              <a:defRPr sz="10000">
                <a:solidFill>
                  <a:srgbClr val="2C5B7C"/>
                </a:solidFill>
                <a:latin typeface="Calibri"/>
                <a:ea typeface="Calibri"/>
                <a:cs typeface="Calibri"/>
                <a:sym typeface="Calibri"/>
              </a:defRPr>
            </a:lvl1pPr>
          </a:lstStyle>
          <a:p>
            <a:r>
              <a:t>WHY?</a:t>
            </a:r>
          </a:p>
        </p:txBody>
      </p:sp>
      <p:pic>
        <p:nvPicPr>
          <p:cNvPr id="11" name="Picture 10" descr="A picture containing outdoor, tree, grass, ground&#10;&#10;Description automatically generated">
            <a:extLst>
              <a:ext uri="{FF2B5EF4-FFF2-40B4-BE49-F238E27FC236}">
                <a16:creationId xmlns:a16="http://schemas.microsoft.com/office/drawing/2014/main" id="{2E004EE1-05DA-4F4A-A8E9-1FC98A91D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1B2627A-D837-D544-8BA0-B33164E34064}"/>
              </a:ext>
            </a:extLst>
          </p:cNvPr>
          <p:cNvSpPr>
            <a:spLocks noGrp="1"/>
          </p:cNvSpPr>
          <p:nvPr>
            <p:ph type="body" idx="4294967295"/>
          </p:nvPr>
        </p:nvSpPr>
        <p:spPr>
          <a:xfrm>
            <a:off x="685800" y="1812818"/>
            <a:ext cx="7772400" cy="4953009"/>
          </a:xfrm>
          <a:prstGeom prst="rect">
            <a:avLst/>
          </a:prstGeom>
        </p:spPr>
        <p:txBody>
          <a:bodyPr/>
          <a:lstStyle/>
          <a:p>
            <a:endParaRPr lang="en-US"/>
          </a:p>
        </p:txBody>
      </p:sp>
      <p:pic>
        <p:nvPicPr>
          <p:cNvPr id="4" name="Picture 3" descr="A sign on the side of a tree&#10;&#10;Description automatically generated">
            <a:extLst>
              <a:ext uri="{FF2B5EF4-FFF2-40B4-BE49-F238E27FC236}">
                <a16:creationId xmlns:a16="http://schemas.microsoft.com/office/drawing/2014/main" id="{6E3F6EAE-5598-F646-8948-DE28FB75BA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60442F1-4A4F-944A-906E-4D2262DDC5FC}"/>
              </a:ext>
            </a:extLst>
          </p:cNvPr>
          <p:cNvSpPr/>
          <p:nvPr/>
        </p:nvSpPr>
        <p:spPr>
          <a:xfrm>
            <a:off x="-228600" y="0"/>
            <a:ext cx="11558588" cy="1600200"/>
          </a:xfrm>
          <a:prstGeom prst="rect">
            <a:avLst/>
          </a:prstGeom>
          <a:solidFill>
            <a:srgbClr val="EDEFEE"/>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Helvetica Neue"/>
            </a:endParaRPr>
          </a:p>
        </p:txBody>
      </p:sp>
      <p:sp>
        <p:nvSpPr>
          <p:cNvPr id="2" name="Title 1">
            <a:extLst>
              <a:ext uri="{FF2B5EF4-FFF2-40B4-BE49-F238E27FC236}">
                <a16:creationId xmlns:a16="http://schemas.microsoft.com/office/drawing/2014/main" id="{4188EEFD-3755-B64C-871B-6110ACBC0D03}"/>
              </a:ext>
            </a:extLst>
          </p:cNvPr>
          <p:cNvSpPr>
            <a:spLocks noGrp="1"/>
          </p:cNvSpPr>
          <p:nvPr>
            <p:ph type="title" idx="4294967295"/>
          </p:nvPr>
        </p:nvSpPr>
        <p:spPr>
          <a:xfrm>
            <a:off x="685800" y="296653"/>
            <a:ext cx="7769225" cy="728663"/>
          </a:xfrm>
          <a:prstGeom prst="rect">
            <a:avLst/>
          </a:prstGeom>
        </p:spPr>
        <p:txBody>
          <a:bodyPr>
            <a:normAutofit fontScale="90000"/>
          </a:bodyPr>
          <a:lstStyle/>
          <a:p>
            <a:r>
              <a:rPr lang="en-US" sz="5400" dirty="0">
                <a:solidFill>
                  <a:srgbClr val="C5D152"/>
                </a:solidFill>
                <a:latin typeface="Gibson SemiBold" panose="02000000000000000000" pitchFamily="2" charset="77"/>
              </a:rPr>
              <a:t>THIS IS A TEMPLATE</a:t>
            </a:r>
          </a:p>
        </p:txBody>
      </p:sp>
      <p:sp>
        <p:nvSpPr>
          <p:cNvPr id="3" name="Text Placeholder 2">
            <a:extLst>
              <a:ext uri="{FF2B5EF4-FFF2-40B4-BE49-F238E27FC236}">
                <a16:creationId xmlns:a16="http://schemas.microsoft.com/office/drawing/2014/main" id="{5EF68E5D-B80B-C94E-BD59-0EB518A29E85}"/>
              </a:ext>
            </a:extLst>
          </p:cNvPr>
          <p:cNvSpPr>
            <a:spLocks noGrp="1"/>
          </p:cNvSpPr>
          <p:nvPr>
            <p:ph type="body" idx="4294967295"/>
          </p:nvPr>
        </p:nvSpPr>
        <p:spPr>
          <a:xfrm>
            <a:off x="685800" y="1812819"/>
            <a:ext cx="4468812" cy="4259370"/>
          </a:xfrm>
          <a:prstGeom prst="rect">
            <a:avLst/>
          </a:prstGeom>
        </p:spPr>
        <p:txBody>
          <a:bodyPr>
            <a:normAutofit/>
          </a:bodyPr>
          <a:lstStyle/>
          <a:p>
            <a:pPr marL="0" indent="0">
              <a:buClr>
                <a:srgbClr val="1F355A"/>
              </a:buClr>
              <a:buNone/>
            </a:pPr>
            <a:r>
              <a:rPr lang="en-US" sz="2400" dirty="0">
                <a:solidFill>
                  <a:srgbClr val="1F355A"/>
                </a:solidFill>
                <a:latin typeface="Gibson SemiBold" panose="02000000000000000000" pitchFamily="2" charset="77"/>
              </a:rPr>
              <a:t>The Center Released…</a:t>
            </a:r>
          </a:p>
          <a:p>
            <a:pPr>
              <a:buClr>
                <a:srgbClr val="C5D152"/>
              </a:buClr>
              <a:buFont typeface="Arial" panose="020B0604020202020204" pitchFamily="34" charset="0"/>
              <a:buChar char="•"/>
            </a:pPr>
            <a:r>
              <a:rPr lang="en-US" sz="2400" dirty="0">
                <a:solidFill>
                  <a:srgbClr val="C5D151"/>
                </a:solidFill>
                <a:latin typeface="Gibson SemiBold" panose="02000000000000000000" pitchFamily="2" charset="77"/>
              </a:rPr>
              <a:t>Tag Thoughtfully….</a:t>
            </a:r>
          </a:p>
          <a:p>
            <a:pPr>
              <a:buClr>
                <a:srgbClr val="C5D152"/>
              </a:buClr>
              <a:buFont typeface="Arial" panose="020B0604020202020204" pitchFamily="34" charset="0"/>
              <a:buChar char="•"/>
            </a:pPr>
            <a:r>
              <a:rPr lang="en-US" sz="2400" dirty="0">
                <a:solidFill>
                  <a:srgbClr val="C5D151"/>
                </a:solidFill>
                <a:latin typeface="Gibson SemiBold" panose="02000000000000000000" pitchFamily="2" charset="77"/>
              </a:rPr>
              <a:t>Tag Thoughtfully….</a:t>
            </a:r>
          </a:p>
          <a:p>
            <a:pPr>
              <a:buClr>
                <a:srgbClr val="C5D152"/>
              </a:buClr>
              <a:buFont typeface="Arial" panose="020B0604020202020204" pitchFamily="34" charset="0"/>
              <a:buChar char="•"/>
            </a:pPr>
            <a:r>
              <a:rPr lang="en-US" sz="2400" dirty="0">
                <a:solidFill>
                  <a:srgbClr val="C5D151"/>
                </a:solidFill>
                <a:latin typeface="Gibson SemiBold" panose="02000000000000000000" pitchFamily="2" charset="77"/>
              </a:rPr>
              <a:t>Tag Thoughtfully….</a:t>
            </a:r>
          </a:p>
          <a:p>
            <a:pPr>
              <a:buClr>
                <a:srgbClr val="C5D152"/>
              </a:buClr>
              <a:buFont typeface="Arial" panose="020B0604020202020204" pitchFamily="34" charset="0"/>
              <a:buChar char="•"/>
            </a:pPr>
            <a:r>
              <a:rPr lang="en-US" sz="2400" dirty="0">
                <a:solidFill>
                  <a:srgbClr val="C5D151"/>
                </a:solidFill>
                <a:latin typeface="Gibson SemiBold" panose="02000000000000000000" pitchFamily="2" charset="77"/>
              </a:rPr>
              <a:t>Tag Thoughtfully….</a:t>
            </a:r>
          </a:p>
          <a:p>
            <a:pPr>
              <a:buClr>
                <a:srgbClr val="C5D152"/>
              </a:buClr>
              <a:buFont typeface="Arial" panose="020B0604020202020204" pitchFamily="34" charset="0"/>
              <a:buChar char="•"/>
            </a:pPr>
            <a:r>
              <a:rPr lang="en-US" sz="2400" dirty="0">
                <a:solidFill>
                  <a:srgbClr val="C5D151"/>
                </a:solidFill>
                <a:latin typeface="Gibson SemiBold" panose="02000000000000000000" pitchFamily="2" charset="77"/>
              </a:rPr>
              <a:t>Tag Thoughtfully….</a:t>
            </a:r>
          </a:p>
          <a:p>
            <a:pPr>
              <a:buClr>
                <a:srgbClr val="C5D152"/>
              </a:buClr>
              <a:buFont typeface="Arial" panose="020B0604020202020204" pitchFamily="34" charset="0"/>
              <a:buChar char="•"/>
            </a:pPr>
            <a:r>
              <a:rPr lang="en-US" sz="2400" dirty="0">
                <a:solidFill>
                  <a:srgbClr val="C5D151"/>
                </a:solidFill>
                <a:latin typeface="Gibson SemiBold" panose="02000000000000000000" pitchFamily="2" charset="77"/>
              </a:rPr>
              <a:t>Tag Thoughtfully….</a:t>
            </a:r>
          </a:p>
          <a:p>
            <a:pPr>
              <a:buClr>
                <a:srgbClr val="C5D152"/>
              </a:buClr>
              <a:buFont typeface="Arial" panose="020B0604020202020204" pitchFamily="34" charset="0"/>
              <a:buChar char="•"/>
            </a:pPr>
            <a:r>
              <a:rPr lang="en-US" sz="2400" dirty="0">
                <a:solidFill>
                  <a:srgbClr val="C5D151"/>
                </a:solidFill>
                <a:latin typeface="Gibson SemiBold" panose="02000000000000000000" pitchFamily="2" charset="77"/>
              </a:rPr>
              <a:t>Tag Thoughtfully….</a:t>
            </a:r>
          </a:p>
          <a:p>
            <a:pPr>
              <a:buClr>
                <a:srgbClr val="C5D152"/>
              </a:buClr>
              <a:buFont typeface="Arial" panose="020B0604020202020204" pitchFamily="34" charset="0"/>
              <a:buChar char="•"/>
            </a:pPr>
            <a:endParaRPr lang="en-US" sz="2400" dirty="0">
              <a:solidFill>
                <a:srgbClr val="C5D151"/>
              </a:solidFill>
              <a:latin typeface="Gibson SemiBold" panose="02000000000000000000" pitchFamily="2" charset="77"/>
            </a:endParaRPr>
          </a:p>
        </p:txBody>
      </p:sp>
      <p:sp>
        <p:nvSpPr>
          <p:cNvPr id="5" name="Title 1">
            <a:extLst>
              <a:ext uri="{FF2B5EF4-FFF2-40B4-BE49-F238E27FC236}">
                <a16:creationId xmlns:a16="http://schemas.microsoft.com/office/drawing/2014/main" id="{B182ABB3-B1BF-394B-82B1-7262DE8F1D99}"/>
              </a:ext>
            </a:extLst>
          </p:cNvPr>
          <p:cNvSpPr txBox="1">
            <a:spLocks/>
          </p:cNvSpPr>
          <p:nvPr/>
        </p:nvSpPr>
        <p:spPr>
          <a:xfrm>
            <a:off x="685800" y="1025316"/>
            <a:ext cx="7769225" cy="1295400"/>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lvl1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1pPr>
            <a:lvl2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2pPr>
            <a:lvl3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3pPr>
            <a:lvl4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4pPr>
            <a:lvl5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5pPr>
            <a:lvl6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6pPr>
            <a:lvl7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7pPr>
            <a:lvl8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8pPr>
            <a:lvl9pPr marL="0" marR="0" indent="0" algn="l" defTabSz="914400" rtl="0" latinLnBrk="0">
              <a:lnSpc>
                <a:spcPct val="100000"/>
              </a:lnSpc>
              <a:spcBef>
                <a:spcPts val="0"/>
              </a:spcBef>
              <a:spcAft>
                <a:spcPts val="0"/>
              </a:spcAft>
              <a:buClrTx/>
              <a:buSzTx/>
              <a:buFontTx/>
              <a:buNone/>
              <a:tabLst/>
              <a:defRPr sz="3400" b="1" i="0" u="none" strike="noStrike" cap="none" spc="0" baseline="0">
                <a:ln>
                  <a:noFill/>
                </a:ln>
                <a:solidFill>
                  <a:srgbClr val="007800"/>
                </a:solidFill>
                <a:uFillTx/>
                <a:latin typeface="Gill Sans"/>
                <a:ea typeface="Gill Sans"/>
                <a:cs typeface="Gill Sans"/>
                <a:sym typeface="Gill Sans"/>
              </a:defRPr>
            </a:lvl9pPr>
          </a:lstStyle>
          <a:p>
            <a:pPr hangingPunct="1"/>
            <a:r>
              <a:rPr lang="en-US" sz="2800" b="0" dirty="0">
                <a:solidFill>
                  <a:srgbClr val="1F355A"/>
                </a:solidFill>
                <a:latin typeface="Gibson" panose="02000000000000000000" pitchFamily="2" charset="77"/>
              </a:rPr>
              <a:t>&amp; LEAVE NO TRACE</a:t>
            </a:r>
          </a:p>
        </p:txBody>
      </p:sp>
      <p:pic>
        <p:nvPicPr>
          <p:cNvPr id="4" name="Picture 3" descr="A screenshot of a cell phone&#10;&#10;Description automatically generated">
            <a:extLst>
              <a:ext uri="{FF2B5EF4-FFF2-40B4-BE49-F238E27FC236}">
                <a16:creationId xmlns:a16="http://schemas.microsoft.com/office/drawing/2014/main" id="{027DF931-C992-9D46-9649-032B48E44CA3}"/>
              </a:ext>
            </a:extLst>
          </p:cNvPr>
          <p:cNvPicPr>
            <a:picLocks noChangeAspect="1"/>
          </p:cNvPicPr>
          <p:nvPr/>
        </p:nvPicPr>
        <p:blipFill rotWithShape="1">
          <a:blip r:embed="rId2">
            <a:extLst>
              <a:ext uri="{28A0092B-C50C-407E-A947-70E740481C1C}">
                <a14:useLocalDpi xmlns:a14="http://schemas.microsoft.com/office/drawing/2010/main" val="0"/>
              </a:ext>
            </a:extLst>
          </a:blip>
          <a:srcRect t="88542"/>
          <a:stretch/>
        </p:blipFill>
        <p:spPr>
          <a:xfrm>
            <a:off x="-1588" y="6072188"/>
            <a:ext cx="9144000" cy="785812"/>
          </a:xfrm>
          <a:prstGeom prst="rect">
            <a:avLst/>
          </a:prstGeom>
        </p:spPr>
      </p:pic>
      <p:sp>
        <p:nvSpPr>
          <p:cNvPr id="7" name="Rectangle 6">
            <a:extLst>
              <a:ext uri="{FF2B5EF4-FFF2-40B4-BE49-F238E27FC236}">
                <a16:creationId xmlns:a16="http://schemas.microsoft.com/office/drawing/2014/main" id="{C0B77380-7041-5F4D-95D0-8448B96CA36F}"/>
              </a:ext>
            </a:extLst>
          </p:cNvPr>
          <p:cNvSpPr/>
          <p:nvPr/>
        </p:nvSpPr>
        <p:spPr>
          <a:xfrm>
            <a:off x="5343525" y="1927119"/>
            <a:ext cx="3300413" cy="3787882"/>
          </a:xfrm>
          <a:prstGeom prst="rect">
            <a:avLst/>
          </a:prstGeom>
          <a:solidFill>
            <a:srgbClr val="FF0000"/>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000000"/>
              </a:solidFill>
              <a:effectLst/>
              <a:uFillTx/>
              <a:latin typeface="+mn-lt"/>
              <a:ea typeface="+mn-ea"/>
              <a:cs typeface="+mn-cs"/>
              <a:sym typeface="Helvetica Neue"/>
            </a:endParaRPr>
          </a:p>
        </p:txBody>
      </p:sp>
      <p:sp>
        <p:nvSpPr>
          <p:cNvPr id="8" name="Text Placeholder 2">
            <a:extLst>
              <a:ext uri="{FF2B5EF4-FFF2-40B4-BE49-F238E27FC236}">
                <a16:creationId xmlns:a16="http://schemas.microsoft.com/office/drawing/2014/main" id="{0D6AA320-2D84-7140-8191-51478EDF0A54}"/>
              </a:ext>
            </a:extLst>
          </p:cNvPr>
          <p:cNvSpPr txBox="1">
            <a:spLocks/>
          </p:cNvSpPr>
          <p:nvPr/>
        </p:nvSpPr>
        <p:spPr>
          <a:xfrm>
            <a:off x="5597524" y="2328863"/>
            <a:ext cx="2857502" cy="3743326"/>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lvl1pPr marL="342900" marR="0" indent="-342900" algn="l" defTabSz="914400" rtl="0" latinLnBrk="0">
              <a:lnSpc>
                <a:spcPct val="100000"/>
              </a:lnSpc>
              <a:spcBef>
                <a:spcPts val="500"/>
              </a:spcBef>
              <a:spcAft>
                <a:spcPts val="0"/>
              </a:spcAft>
              <a:buClr>
                <a:srgbClr val="FFAB38"/>
              </a:buClr>
              <a:buSzPct val="100000"/>
              <a:buFont typeface="Wingdings"/>
              <a:buChar char="▪"/>
              <a:tabLst/>
              <a:defRPr sz="2200" b="1" i="0" u="none" strike="noStrike" cap="none" spc="0" baseline="0">
                <a:ln>
                  <a:noFill/>
                </a:ln>
                <a:solidFill>
                  <a:srgbClr val="000000"/>
                </a:solidFill>
                <a:uFillTx/>
                <a:latin typeface="Gill Sans"/>
                <a:ea typeface="Gill Sans"/>
                <a:cs typeface="Gill Sans"/>
                <a:sym typeface="Gill Sans"/>
              </a:defRPr>
            </a:lvl1pPr>
            <a:lvl2pPr marL="681717" marR="0" indent="-224517" algn="l" defTabSz="914400" rtl="0" latinLnBrk="0">
              <a:lnSpc>
                <a:spcPct val="100000"/>
              </a:lnSpc>
              <a:spcBef>
                <a:spcPts val="500"/>
              </a:spcBef>
              <a:spcAft>
                <a:spcPts val="0"/>
              </a:spcAft>
              <a:buClr>
                <a:srgbClr val="FFAB38"/>
              </a:buClr>
              <a:buSzPct val="100000"/>
              <a:buFont typeface="Wingdings"/>
              <a:buChar char="–"/>
              <a:tabLst/>
              <a:defRPr sz="2200" b="1" i="0" u="none" strike="noStrike" cap="none" spc="0" baseline="0">
                <a:ln>
                  <a:noFill/>
                </a:ln>
                <a:solidFill>
                  <a:srgbClr val="000000"/>
                </a:solidFill>
                <a:uFillTx/>
                <a:latin typeface="Gill Sans"/>
                <a:ea typeface="Gill Sans"/>
                <a:cs typeface="Gill Sans"/>
                <a:sym typeface="Gill Sans"/>
              </a:defRPr>
            </a:lvl2pPr>
            <a:lvl3pPr marL="1123950" marR="0" indent="-209550" algn="l" defTabSz="914400" rtl="0" latinLnBrk="0">
              <a:lnSpc>
                <a:spcPct val="100000"/>
              </a:lnSpc>
              <a:spcBef>
                <a:spcPts val="500"/>
              </a:spcBef>
              <a:spcAft>
                <a:spcPts val="0"/>
              </a:spcAft>
              <a:buClr>
                <a:srgbClr val="FFAB38"/>
              </a:buClr>
              <a:buSzPct val="100000"/>
              <a:buFont typeface="Wingdings"/>
              <a:buChar char="•"/>
              <a:tabLst/>
              <a:defRPr sz="2200" b="1" i="0" u="none" strike="noStrike" cap="none" spc="0" baseline="0">
                <a:ln>
                  <a:noFill/>
                </a:ln>
                <a:solidFill>
                  <a:srgbClr val="000000"/>
                </a:solidFill>
                <a:uFillTx/>
                <a:latin typeface="Gill Sans"/>
                <a:ea typeface="Gill Sans"/>
                <a:cs typeface="Gill Sans"/>
                <a:sym typeface="Gill Sans"/>
              </a:defRPr>
            </a:lvl3pPr>
            <a:lvl4pPr marL="1623060" marR="0" indent="-251460" algn="l" defTabSz="914400" rtl="0" latinLnBrk="0">
              <a:lnSpc>
                <a:spcPct val="100000"/>
              </a:lnSpc>
              <a:spcBef>
                <a:spcPts val="500"/>
              </a:spcBef>
              <a:spcAft>
                <a:spcPts val="0"/>
              </a:spcAft>
              <a:buClr>
                <a:srgbClr val="FFAB38"/>
              </a:buClr>
              <a:buSzPct val="100000"/>
              <a:buFont typeface="Wingdings"/>
              <a:buChar char="–"/>
              <a:tabLst/>
              <a:defRPr sz="2200" b="1" i="0" u="none" strike="noStrike" cap="none" spc="0" baseline="0">
                <a:ln>
                  <a:noFill/>
                </a:ln>
                <a:solidFill>
                  <a:srgbClr val="000000"/>
                </a:solidFill>
                <a:uFillTx/>
                <a:latin typeface="Gill Sans"/>
                <a:ea typeface="Gill Sans"/>
                <a:cs typeface="Gill Sans"/>
                <a:sym typeface="Gill Sans"/>
              </a:defRPr>
            </a:lvl4pPr>
            <a:lvl5pPr marL="2080260" marR="0" indent="-251460" algn="l" defTabSz="914400" rtl="0" latinLnBrk="0">
              <a:lnSpc>
                <a:spcPct val="100000"/>
              </a:lnSpc>
              <a:spcBef>
                <a:spcPts val="500"/>
              </a:spcBef>
              <a:spcAft>
                <a:spcPts val="0"/>
              </a:spcAft>
              <a:buClr>
                <a:srgbClr val="FFAB38"/>
              </a:buClr>
              <a:buSzPct val="100000"/>
              <a:buFont typeface="Wingdings"/>
              <a:buChar char="»"/>
              <a:tabLst/>
              <a:defRPr sz="2200" b="1" i="0" u="none" strike="noStrike" cap="none" spc="0" baseline="0">
                <a:ln>
                  <a:noFill/>
                </a:ln>
                <a:solidFill>
                  <a:srgbClr val="000000"/>
                </a:solidFill>
                <a:uFillTx/>
                <a:latin typeface="Gill Sans"/>
                <a:ea typeface="Gill Sans"/>
                <a:cs typeface="Gill Sans"/>
                <a:sym typeface="Gill Sans"/>
              </a:defRPr>
            </a:lvl5pPr>
            <a:lvl6pPr marL="0" marR="0" indent="0" algn="l" defTabSz="914400" rtl="0" latinLnBrk="0">
              <a:lnSpc>
                <a:spcPct val="100000"/>
              </a:lnSpc>
              <a:spcBef>
                <a:spcPts val="500"/>
              </a:spcBef>
              <a:spcAft>
                <a:spcPts val="0"/>
              </a:spcAft>
              <a:buClr>
                <a:srgbClr val="FFAB38"/>
              </a:buClr>
              <a:buSzTx/>
              <a:buFont typeface="Wingdings"/>
              <a:buNone/>
              <a:tabLst/>
              <a:defRPr sz="2200" b="1" i="0" u="none" strike="noStrike" cap="none" spc="0" baseline="0">
                <a:ln>
                  <a:noFill/>
                </a:ln>
                <a:solidFill>
                  <a:srgbClr val="000000"/>
                </a:solidFill>
                <a:uFillTx/>
                <a:latin typeface="Gill Sans"/>
                <a:ea typeface="Gill Sans"/>
                <a:cs typeface="Gill Sans"/>
                <a:sym typeface="Gill Sans"/>
              </a:defRPr>
            </a:lvl6pPr>
            <a:lvl7pPr marL="0" marR="0" indent="0" algn="l" defTabSz="914400" rtl="0" latinLnBrk="0">
              <a:lnSpc>
                <a:spcPct val="100000"/>
              </a:lnSpc>
              <a:spcBef>
                <a:spcPts val="500"/>
              </a:spcBef>
              <a:spcAft>
                <a:spcPts val="0"/>
              </a:spcAft>
              <a:buClr>
                <a:srgbClr val="FFAB38"/>
              </a:buClr>
              <a:buSzTx/>
              <a:buFont typeface="Wingdings"/>
              <a:buNone/>
              <a:tabLst/>
              <a:defRPr sz="2200" b="1" i="0" u="none" strike="noStrike" cap="none" spc="0" baseline="0">
                <a:ln>
                  <a:noFill/>
                </a:ln>
                <a:solidFill>
                  <a:srgbClr val="000000"/>
                </a:solidFill>
                <a:uFillTx/>
                <a:latin typeface="Gill Sans"/>
                <a:ea typeface="Gill Sans"/>
                <a:cs typeface="Gill Sans"/>
                <a:sym typeface="Gill Sans"/>
              </a:defRPr>
            </a:lvl7pPr>
            <a:lvl8pPr marL="0" marR="0" indent="0" algn="l" defTabSz="914400" rtl="0" latinLnBrk="0">
              <a:lnSpc>
                <a:spcPct val="100000"/>
              </a:lnSpc>
              <a:spcBef>
                <a:spcPts val="500"/>
              </a:spcBef>
              <a:spcAft>
                <a:spcPts val="0"/>
              </a:spcAft>
              <a:buClr>
                <a:srgbClr val="FFAB38"/>
              </a:buClr>
              <a:buSzTx/>
              <a:buFont typeface="Wingdings"/>
              <a:buNone/>
              <a:tabLst/>
              <a:defRPr sz="2200" b="1" i="0" u="none" strike="noStrike" cap="none" spc="0" baseline="0">
                <a:ln>
                  <a:noFill/>
                </a:ln>
                <a:solidFill>
                  <a:srgbClr val="000000"/>
                </a:solidFill>
                <a:uFillTx/>
                <a:latin typeface="Gill Sans"/>
                <a:ea typeface="Gill Sans"/>
                <a:cs typeface="Gill Sans"/>
                <a:sym typeface="Gill Sans"/>
              </a:defRPr>
            </a:lvl8pPr>
            <a:lvl9pPr marL="0" marR="0" indent="0" algn="l" defTabSz="914400" rtl="0" latinLnBrk="0">
              <a:lnSpc>
                <a:spcPct val="100000"/>
              </a:lnSpc>
              <a:spcBef>
                <a:spcPts val="500"/>
              </a:spcBef>
              <a:spcAft>
                <a:spcPts val="0"/>
              </a:spcAft>
              <a:buClr>
                <a:srgbClr val="FFAB38"/>
              </a:buClr>
              <a:buSzTx/>
              <a:buFont typeface="Wingdings"/>
              <a:buNone/>
              <a:tabLst/>
              <a:defRPr sz="2200" b="1" i="0" u="none" strike="noStrike" cap="none" spc="0" baseline="0">
                <a:ln>
                  <a:noFill/>
                </a:ln>
                <a:solidFill>
                  <a:srgbClr val="000000"/>
                </a:solidFill>
                <a:uFillTx/>
                <a:latin typeface="Gill Sans"/>
                <a:ea typeface="Gill Sans"/>
                <a:cs typeface="Gill Sans"/>
                <a:sym typeface="Gill Sans"/>
              </a:defRPr>
            </a:lvl9pPr>
          </a:lstStyle>
          <a:p>
            <a:pPr marL="0" indent="0" hangingPunct="1">
              <a:buClr>
                <a:srgbClr val="1F355A"/>
              </a:buClr>
              <a:buFont typeface="Wingdings"/>
              <a:buNone/>
            </a:pPr>
            <a:r>
              <a:rPr lang="en-US" sz="2400" dirty="0">
                <a:solidFill>
                  <a:schemeClr val="bg1"/>
                </a:solidFill>
                <a:latin typeface="Gibson SemiBold" panose="02000000000000000000" pitchFamily="2" charset="77"/>
              </a:rPr>
              <a:t>PLACE PHOTO HERE &amp; CROP TO SIZE</a:t>
            </a:r>
          </a:p>
        </p:txBody>
      </p:sp>
    </p:spTree>
    <p:extLst>
      <p:ext uri="{BB962C8B-B14F-4D97-AF65-F5344CB8AC3E}">
        <p14:creationId xmlns:p14="http://schemas.microsoft.com/office/powerpoint/2010/main" val="87016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bird&#10;&#10;Description automatically generated">
            <a:extLst>
              <a:ext uri="{FF2B5EF4-FFF2-40B4-BE49-F238E27FC236}">
                <a16:creationId xmlns:a16="http://schemas.microsoft.com/office/drawing/2014/main" id="{C37398C0-750A-4E4E-962E-7582521B91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EA5EB-5DF3-7543-BCD0-5D3229E3561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70B1D49-6054-3546-B1FD-059531866A2F}"/>
              </a:ext>
            </a:extLst>
          </p:cNvPr>
          <p:cNvSpPr>
            <a:spLocks noGrp="1"/>
          </p:cNvSpPr>
          <p:nvPr>
            <p:ph type="body" sz="half" idx="1"/>
          </p:nvPr>
        </p:nvSpPr>
        <p:spPr/>
        <p:txBody>
          <a:bodyPr/>
          <a:lstStyle/>
          <a:p>
            <a:endParaRPr lang="en-US"/>
          </a:p>
        </p:txBody>
      </p:sp>
      <p:pic>
        <p:nvPicPr>
          <p:cNvPr id="5" name="Picture 4" descr="State_of_the_Center_presentation_4.37.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9168899" cy="6876674"/>
          </a:xfrm>
          <a:prstGeom prst="rect">
            <a:avLst/>
          </a:prstGeom>
        </p:spPr>
      </p:pic>
    </p:spTree>
    <p:extLst>
      <p:ext uri="{BB962C8B-B14F-4D97-AF65-F5344CB8AC3E}">
        <p14:creationId xmlns:p14="http://schemas.microsoft.com/office/powerpoint/2010/main" val="105674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6DDAC-3C96-4045-BB08-84144D0EA03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FC3ABA8B-708A-AF4A-BC27-0B79728F3325}"/>
              </a:ext>
            </a:extLst>
          </p:cNvPr>
          <p:cNvSpPr>
            <a:spLocks noGrp="1"/>
          </p:cNvSpPr>
          <p:nvPr>
            <p:ph type="body" sz="half" idx="1"/>
          </p:nvPr>
        </p:nvSpPr>
        <p:spPr/>
        <p:txBody>
          <a:bodyPr/>
          <a:lstStyle/>
          <a:p>
            <a:endParaRPr lang="en-US"/>
          </a:p>
        </p:txBody>
      </p:sp>
      <p:pic>
        <p:nvPicPr>
          <p:cNvPr id="5" name="Picture 4" descr="A crowd of people at a beach&#10;&#10;Description automatically generated">
            <a:extLst>
              <a:ext uri="{FF2B5EF4-FFF2-40B4-BE49-F238E27FC236}">
                <a16:creationId xmlns:a16="http://schemas.microsoft.com/office/drawing/2014/main" id="{243593F4-5F05-4247-AE3C-D8E9CCD061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671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D37CDC52-216C-C849-9D46-928DBDE047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large green field with trees in the background&#10;&#10;Description automatically generated">
            <a:extLst>
              <a:ext uri="{FF2B5EF4-FFF2-40B4-BE49-F238E27FC236}">
                <a16:creationId xmlns:a16="http://schemas.microsoft.com/office/drawing/2014/main" id="{BA554D8C-829C-D642-BF97-7652DB7A516F}"/>
              </a:ext>
            </a:extLst>
          </p:cNvPr>
          <p:cNvPicPr>
            <a:picLocks noChangeAspect="1"/>
          </p:cNvPicPr>
          <p:nvPr/>
        </p:nvPicPr>
        <p:blipFill rotWithShape="1">
          <a:blip r:embed="rId3">
            <a:extLst>
              <a:ext uri="{28A0092B-C50C-407E-A947-70E740481C1C}">
                <a14:useLocalDpi xmlns:a14="http://schemas.microsoft.com/office/drawing/2010/main" val="0"/>
              </a:ext>
            </a:extLst>
          </a:blip>
          <a:srcRect l="3653"/>
          <a:stretch/>
        </p:blipFill>
        <p:spPr>
          <a:xfrm>
            <a:off x="0" y="0"/>
            <a:ext cx="9144000" cy="7118084"/>
          </a:xfrm>
          <a:prstGeom prst="rect">
            <a:avLst/>
          </a:prstGeom>
        </p:spPr>
      </p:pic>
    </p:spTree>
    <p:extLst>
      <p:ext uri="{BB962C8B-B14F-4D97-AF65-F5344CB8AC3E}">
        <p14:creationId xmlns:p14="http://schemas.microsoft.com/office/powerpoint/2010/main" val="383300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field&#10;&#10;Description automatically generated">
            <a:extLst>
              <a:ext uri="{FF2B5EF4-FFF2-40B4-BE49-F238E27FC236}">
                <a16:creationId xmlns:a16="http://schemas.microsoft.com/office/drawing/2014/main" id="{0CF004C4-5DDA-2F4B-9BD7-C4C0E05592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42697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6667</TotalTime>
  <Words>3134</Words>
  <Application>Microsoft Macintosh PowerPoint</Application>
  <PresentationFormat>On-screen Show (4:3)</PresentationFormat>
  <Paragraphs>188</Paragraphs>
  <Slides>31</Slides>
  <Notes>29</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ＭＳ Ｐゴシック</vt:lpstr>
      <vt:lpstr>Arial</vt:lpstr>
      <vt:lpstr>Calibri</vt:lpstr>
      <vt:lpstr>Gibson</vt:lpstr>
      <vt:lpstr>Gibson SemiBold</vt:lpstr>
      <vt:lpstr>Gill Sans</vt:lpstr>
      <vt:lpstr>Helvetica</vt:lpstr>
      <vt:lpstr>Helvetica Neue</vt:lpstr>
      <vt:lpstr>Wingdings</vt: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THIS IS A TEMPLATE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Office User</cp:lastModifiedBy>
  <cp:revision>133</cp:revision>
  <dcterms:modified xsi:type="dcterms:W3CDTF">2019-08-20T23:01:02Z</dcterms:modified>
</cp:coreProperties>
</file>