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0"/>
    <p:restoredTop sz="50000"/>
  </p:normalViewPr>
  <p:slideViewPr>
    <p:cSldViewPr snapToGrid="0" snapToObjects="1">
      <p:cViewPr varScale="1">
        <p:scale>
          <a:sx n="43" d="100"/>
          <a:sy n="43" d="100"/>
        </p:scale>
        <p:origin x="203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286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572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858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144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430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716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6002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288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7294081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 name="Shape 5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132543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 name="Shape 16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SzPct val="100000"/>
              <a:buFont typeface="Arial"/>
              <a:buChar char="•"/>
            </a:pPr>
            <a:r>
              <a:rPr lang="en-US" sz="1000" b="0" i="0" u="none" strike="noStrike" cap="none">
                <a:latin typeface="Calibri"/>
                <a:ea typeface="Calibri"/>
                <a:cs typeface="Calibri"/>
                <a:sym typeface="Calibri"/>
              </a:rPr>
              <a:t>To understand how the Leave No Trace  Center for Outdoor Ethics operates today, understanding the extensive history is helpful. </a:t>
            </a: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60s:  originated in backcountry and federally-designated Wilderness areas in the 1960’s, following the passage of the Wilderness Act in 1964.</a:t>
            </a: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70s: federal land management agencies developed and shared basic Leave No Trace concepts on lands they managed</a:t>
            </a: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Later, in the 1980’s, the “No Trace” program was developed by the USDA Forest Service wilderness managers as a humanistic approach for wilderness ethics and low impact hiking and camping practices.</a:t>
            </a:r>
          </a:p>
          <a:p>
            <a:pPr marL="171450" marR="0" lvl="0" indent="-171450" algn="l" rtl="0">
              <a:lnSpc>
                <a:spcPct val="100000"/>
              </a:lnSpc>
              <a:spcBef>
                <a:spcPts val="700"/>
              </a:spcBef>
              <a:spcAft>
                <a:spcPts val="0"/>
              </a:spcAft>
              <a:buSzPct val="100000"/>
              <a:buFont typeface="Arial"/>
              <a:buNone/>
            </a:pPr>
            <a:endParaRPr sz="2200" b="0" i="0" u="none" strike="noStrike" cap="none">
              <a:latin typeface="Calibri"/>
              <a:ea typeface="Calibri"/>
              <a:cs typeface="Calibri"/>
              <a:sym typeface="Calibri"/>
            </a:endParaRPr>
          </a:p>
          <a:p>
            <a:pPr marL="0" marR="0" lvl="0" indent="0" algn="l" rtl="0">
              <a:lnSpc>
                <a:spcPct val="100000"/>
              </a:lnSpc>
              <a:spcBef>
                <a:spcPts val="300"/>
              </a:spcBef>
              <a:buSzPct val="25000"/>
              <a:buNone/>
            </a:pPr>
            <a:r>
              <a:rPr lang="en-US" sz="1000" b="1" i="0" u="none" strike="noStrike" cap="none">
                <a:latin typeface="Calibri"/>
                <a:ea typeface="Calibri"/>
                <a:cs typeface="Calibri"/>
                <a:sym typeface="Calibri"/>
              </a:rPr>
              <a:t>ADDITIONAL INFORMATION AS NEEDED</a:t>
            </a:r>
          </a:p>
          <a:p>
            <a:pPr marL="171450" marR="0" lvl="0" indent="-171450" algn="l" rtl="0">
              <a:lnSpc>
                <a:spcPct val="117999"/>
              </a:lnSpc>
              <a:spcBef>
                <a:spcPts val="0"/>
              </a:spcBef>
              <a:buSzPct val="100000"/>
              <a:buFont typeface="Arial"/>
              <a:buChar char="•"/>
            </a:pPr>
            <a:r>
              <a:rPr lang="en-US" sz="1000" b="0" i="0" u="none" strike="noStrike" cap="none">
                <a:latin typeface="Calibri"/>
                <a:ea typeface="Calibri"/>
                <a:cs typeface="Calibri"/>
                <a:sym typeface="Calibri"/>
              </a:rPr>
              <a:t>Early names for the program included:  Wilderness Manners, Wilderness Ethics, Minimum-Impact Camping and No-Trace Camping.</a:t>
            </a:r>
          </a:p>
          <a:p>
            <a:pPr marL="171450" marR="0" lvl="0" indent="-171450" algn="l" rtl="0">
              <a:lnSpc>
                <a:spcPct val="117999"/>
              </a:lnSpc>
              <a:spcBef>
                <a:spcPts val="0"/>
              </a:spcBef>
              <a:buSzPct val="100000"/>
              <a:buFont typeface="Arial"/>
              <a:buChar char="•"/>
            </a:pPr>
            <a:r>
              <a:rPr lang="en-US" sz="1000" b="0" i="0" u="none" strike="noStrike" cap="none">
                <a:latin typeface="Calibri"/>
                <a:ea typeface="Calibri"/>
                <a:cs typeface="Calibri"/>
                <a:sym typeface="Calibri"/>
              </a:rPr>
              <a:t>1970s: federal agencies began to develop educational brochures to teach the public about Leave No Trace.  At the time, the program was slogan-based with little national leadership or inter-agency coordination.</a:t>
            </a:r>
          </a:p>
          <a:p>
            <a:pPr marL="171450" marR="0" lvl="0" indent="-171450" algn="l" rtl="0">
              <a:lnSpc>
                <a:spcPct val="117999"/>
              </a:lnSpc>
              <a:spcBef>
                <a:spcPts val="0"/>
              </a:spcBef>
              <a:buSzPct val="100000"/>
              <a:buFont typeface="Arial"/>
              <a:buChar char="•"/>
            </a:pPr>
            <a:r>
              <a:rPr lang="en-US" sz="1000" b="0" i="0" u="none" strike="noStrike" cap="none">
                <a:latin typeface="Calibri"/>
                <a:ea typeface="Calibri"/>
                <a:cs typeface="Calibri"/>
                <a:sym typeface="Calibri"/>
              </a:rPr>
              <a:t>Early 1990’s: “Leave No Trace” selected as the name for an expanded national program</a:t>
            </a:r>
          </a:p>
          <a:p>
            <a:pPr marL="171450" marR="0" lvl="0" indent="-171450" algn="l" rtl="0">
              <a:lnSpc>
                <a:spcPct val="117999"/>
              </a:lnSpc>
              <a:spcBef>
                <a:spcPts val="0"/>
              </a:spcBef>
              <a:buSzPct val="100000"/>
              <a:buFont typeface="Arial"/>
              <a:buChar char="•"/>
            </a:pPr>
            <a:r>
              <a:rPr lang="en-US" sz="1000" b="0" i="0" u="none" strike="noStrike" cap="none">
                <a:latin typeface="Calibri"/>
                <a:ea typeface="Calibri"/>
                <a:cs typeface="Calibri"/>
                <a:sym typeface="Calibri"/>
              </a:rPr>
              <a:t>Partnerships formed with four federal land management agencies and the National Outdoor Leadership School (NOLS)</a:t>
            </a:r>
          </a:p>
          <a:p>
            <a:pPr marL="171450" marR="0" lvl="0" indent="-171450" algn="l" rtl="0">
              <a:lnSpc>
                <a:spcPct val="117999"/>
              </a:lnSpc>
              <a:spcBef>
                <a:spcPts val="0"/>
              </a:spcBef>
              <a:buSzPct val="100000"/>
              <a:buFont typeface="Arial"/>
              <a:buChar char="•"/>
            </a:pPr>
            <a:r>
              <a:rPr lang="en-US" sz="1000" b="0" i="0" u="none" strike="noStrike" cap="none">
                <a:latin typeface="Calibri"/>
                <a:ea typeface="Calibri"/>
                <a:cs typeface="Calibri"/>
                <a:sym typeface="Calibri"/>
              </a:rPr>
              <a:t>The 1993 Outdoor Recreation Summit held in Washington D.C. (including feds, NGOs, outdoor companies) recommended new nonprofit to manage national program</a:t>
            </a:r>
          </a:p>
        </p:txBody>
      </p:sp>
    </p:spTree>
    <p:extLst>
      <p:ext uri="{BB962C8B-B14F-4D97-AF65-F5344CB8AC3E}">
        <p14:creationId xmlns:p14="http://schemas.microsoft.com/office/powerpoint/2010/main" val="1554633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SzPct val="100000"/>
              <a:buFont typeface="Arial"/>
              <a:buChar char="•"/>
            </a:pPr>
            <a:r>
              <a:rPr lang="en-US" sz="1000" b="0" i="0" u="none" strike="noStrike" cap="none">
                <a:latin typeface="Calibri"/>
                <a:ea typeface="Calibri"/>
                <a:cs typeface="Calibri"/>
                <a:sym typeface="Calibri"/>
              </a:rPr>
              <a:t>Established in 1994 as an independent, national nonprofit to lead development, education, research and expand public awareness.</a:t>
            </a: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2003: Fun Fact: added Center for Outdoor ethics to name reducing misconception that we were a detective agency or witness protection program.</a:t>
            </a: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Today: </a:t>
            </a:r>
          </a:p>
          <a:p>
            <a:pPr marL="628650" marR="0" lvl="1" indent="-171450" algn="l" rtl="0">
              <a:lnSpc>
                <a:spcPct val="100000"/>
              </a:lnSpc>
              <a:spcBef>
                <a:spcPts val="300"/>
              </a:spcBef>
              <a:spcAft>
                <a:spcPts val="0"/>
              </a:spcAft>
              <a:buSzPct val="100000"/>
              <a:buFont typeface="Noto Sans Symbols"/>
              <a:buChar char="●"/>
            </a:pPr>
            <a:r>
              <a:rPr lang="en-US" sz="1000" b="0" i="0" u="none" strike="noStrike" cap="none">
                <a:latin typeface="Calibri"/>
                <a:ea typeface="Calibri"/>
                <a:cs typeface="Calibri"/>
                <a:sym typeface="Calibri"/>
              </a:rPr>
              <a:t>partners with 600+ companies, land agencies, schools, universities, non-profits, outfitters and guides, and their constituents to promote Leave No Trace</a:t>
            </a:r>
          </a:p>
          <a:p>
            <a:pPr marL="628650" marR="0" lvl="1" indent="-171450" algn="l" rtl="0">
              <a:lnSpc>
                <a:spcPct val="100000"/>
              </a:lnSpc>
              <a:spcBef>
                <a:spcPts val="300"/>
              </a:spcBef>
              <a:spcAft>
                <a:spcPts val="0"/>
              </a:spcAft>
              <a:buSzPct val="100000"/>
              <a:buFont typeface="Noto Sans Symbols"/>
              <a:buChar char="●"/>
            </a:pPr>
            <a:r>
              <a:rPr lang="en-US" sz="1000" b="0" i="0" u="none" strike="noStrike" cap="none">
                <a:latin typeface="Calibri"/>
                <a:ea typeface="Calibri"/>
                <a:cs typeface="Calibri"/>
                <a:sym typeface="Calibri"/>
              </a:rPr>
              <a:t>35,000 trained volunteers across the country provide local Leave No Trace programs</a:t>
            </a:r>
          </a:p>
          <a:p>
            <a:pPr marL="171450" marR="0" lvl="0" indent="-171450" algn="l" rtl="0">
              <a:lnSpc>
                <a:spcPct val="100000"/>
              </a:lnSpc>
              <a:spcBef>
                <a:spcPts val="700"/>
              </a:spcBef>
              <a:spcAft>
                <a:spcPts val="0"/>
              </a:spcAft>
              <a:buSzPct val="100000"/>
              <a:buFont typeface="Arial"/>
              <a:buNone/>
            </a:pPr>
            <a:endParaRPr sz="2200" b="0" i="0" u="none" strike="noStrike" cap="none">
              <a:latin typeface="Calibri"/>
              <a:ea typeface="Calibri"/>
              <a:cs typeface="Calibri"/>
              <a:sym typeface="Calibri"/>
            </a:endParaRPr>
          </a:p>
          <a:p>
            <a:pPr marL="0" marR="0" lvl="0" indent="0" algn="l" rtl="0">
              <a:lnSpc>
                <a:spcPct val="100000"/>
              </a:lnSpc>
              <a:spcBef>
                <a:spcPts val="300"/>
              </a:spcBef>
              <a:buSzPct val="25000"/>
              <a:buNone/>
            </a:pPr>
            <a:r>
              <a:rPr lang="en-US" sz="1000" b="0" i="0" u="none" strike="noStrike" cap="none">
                <a:latin typeface="Calibri"/>
                <a:ea typeface="Calibri"/>
                <a:cs typeface="Calibri"/>
                <a:sym typeface="Calibri"/>
              </a:rPr>
              <a:t>What began as a wilderness education program is now relevant from deep backcountry to urban parks and protected areas  - anywhere people live and enjoy the outdoors.</a:t>
            </a:r>
          </a:p>
        </p:txBody>
      </p:sp>
    </p:spTree>
    <p:extLst>
      <p:ext uri="{BB962C8B-B14F-4D97-AF65-F5344CB8AC3E}">
        <p14:creationId xmlns:p14="http://schemas.microsoft.com/office/powerpoint/2010/main" val="29946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2" name="Shape 18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The ultimate goal of the Center, which is Leave No Trace education for everyone who loves the outdoors, is enormous. The fastest way to get there, we believe, is to focus on the sources—the lands themselves, as well as youth. The Center focuses on two major initiatives: Leave No Trace in Every Park and Leave No Trace for Every Kid:</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171450" marR="0" lvl="0" indent="-171450" algn="l" rtl="0">
              <a:lnSpc>
                <a:spcPct val="117999"/>
              </a:lnSpc>
              <a:spcBef>
                <a:spcPts val="0"/>
              </a:spcBef>
              <a:spcAft>
                <a:spcPts val="0"/>
              </a:spcAft>
              <a:buSzPct val="100000"/>
              <a:buFont typeface="Arial"/>
              <a:buChar char="•"/>
            </a:pPr>
            <a:r>
              <a:rPr lang="en-US" sz="1000" b="0" i="0" u="none" strike="noStrike" cap="none">
                <a:latin typeface="Calibri"/>
                <a:ea typeface="Calibri"/>
                <a:cs typeface="Calibri"/>
                <a:sym typeface="Calibri"/>
              </a:rPr>
              <a:t>Leave No Trace in Every Park focuses on public lands including local, state, and national parks, forests, and protected areas. </a:t>
            </a: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Leave No Trace for Every Kid focuses on introducing basic Leave No Trace concepts to kids while they are forming their personal ethic framework.</a:t>
            </a:r>
          </a:p>
          <a:p>
            <a:pPr marL="171450" marR="0" lvl="0" indent="-171450" algn="l" rtl="0">
              <a:lnSpc>
                <a:spcPct val="100000"/>
              </a:lnSpc>
              <a:spcBef>
                <a:spcPts val="700"/>
              </a:spcBef>
              <a:spcAft>
                <a:spcPts val="0"/>
              </a:spcAft>
              <a:buSzPct val="100000"/>
              <a:buFont typeface="Arial"/>
              <a:buNone/>
            </a:pPr>
            <a:endParaRPr sz="2200" b="0" i="0" u="none" strike="noStrike" cap="none">
              <a:latin typeface="Calibri"/>
              <a:ea typeface="Calibri"/>
              <a:cs typeface="Calibri"/>
              <a:sym typeface="Calibri"/>
            </a:endParaRPr>
          </a:p>
          <a:p>
            <a:pPr marL="0" marR="0" lvl="0" indent="0" algn="l" rtl="0">
              <a:lnSpc>
                <a:spcPct val="100000"/>
              </a:lnSpc>
              <a:spcBef>
                <a:spcPts val="300"/>
              </a:spcBef>
              <a:spcAft>
                <a:spcPts val="0"/>
              </a:spcAft>
              <a:buSzPct val="25000"/>
              <a:buNone/>
            </a:pPr>
            <a:r>
              <a:rPr lang="en-US" sz="1000" b="0" i="0" u="none" strike="noStrike" cap="none">
                <a:latin typeface="Calibri"/>
                <a:ea typeface="Calibri"/>
                <a:cs typeface="Calibri"/>
                <a:sym typeface="Calibri"/>
              </a:rPr>
              <a:t>To ensure that to ensure that Leave No Trace is reaching communities across the country. </a:t>
            </a:r>
          </a:p>
          <a:p>
            <a:pPr marL="0" marR="0" lvl="0" indent="0" algn="l" rtl="0">
              <a:lnSpc>
                <a:spcPct val="100000"/>
              </a:lnSpc>
              <a:spcBef>
                <a:spcPts val="300"/>
              </a:spcBef>
              <a:spcAft>
                <a:spcPts val="0"/>
              </a:spcAft>
              <a:buSzPct val="25000"/>
              <a:buNone/>
            </a:pPr>
            <a:r>
              <a:rPr lang="en-US" sz="1000" b="0" i="0" u="none" strike="noStrike" cap="none">
                <a:latin typeface="Calibri"/>
                <a:ea typeface="Calibri"/>
                <a:cs typeface="Calibri"/>
                <a:sym typeface="Calibri"/>
              </a:rPr>
              <a:t>we’re also:</a:t>
            </a:r>
          </a:p>
          <a:p>
            <a:pPr marL="0" marR="0" lvl="0" indent="0" algn="l" rtl="0">
              <a:lnSpc>
                <a:spcPct val="100000"/>
              </a:lnSpc>
              <a:spcBef>
                <a:spcPts val="300"/>
              </a:spcBef>
              <a:spcAft>
                <a:spcPts val="0"/>
              </a:spcAft>
              <a:buSzPct val="25000"/>
              <a:buNone/>
            </a:pPr>
            <a:endParaRPr sz="2200" b="0" i="0" u="none" strike="noStrike" cap="none">
              <a:latin typeface="Calibri"/>
              <a:ea typeface="Calibri"/>
              <a:cs typeface="Calibri"/>
              <a:sym typeface="Calibri"/>
            </a:endParaRP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Training the public </a:t>
            </a:r>
          </a:p>
          <a:p>
            <a:pPr marL="171450" marR="0" lvl="0" indent="-171450" algn="l" rtl="0">
              <a:lnSpc>
                <a:spcPct val="100000"/>
              </a:lnSpc>
              <a:spcBef>
                <a:spcPts val="300"/>
              </a:spcBef>
              <a:spcAft>
                <a:spcPts val="0"/>
              </a:spcAft>
              <a:buSzPct val="100000"/>
              <a:buFont typeface="Arial"/>
              <a:buChar char="•"/>
            </a:pPr>
            <a:r>
              <a:rPr lang="en-US" sz="1000" b="0" i="0" u="none" strike="noStrike" cap="none">
                <a:latin typeface="Calibri"/>
                <a:ea typeface="Calibri"/>
                <a:cs typeface="Calibri"/>
                <a:sym typeface="Calibri"/>
              </a:rPr>
              <a:t>building a vast volunteer network </a:t>
            </a:r>
          </a:p>
          <a:p>
            <a:pPr marL="171450" marR="0" lvl="0" indent="-171450" algn="l" rtl="0">
              <a:lnSpc>
                <a:spcPct val="100000"/>
              </a:lnSpc>
              <a:spcBef>
                <a:spcPts val="300"/>
              </a:spcBef>
              <a:buSzPct val="100000"/>
              <a:buFont typeface="Arial"/>
              <a:buChar char="•"/>
            </a:pPr>
            <a:r>
              <a:rPr lang="en-US" sz="1000" b="0" i="0" u="none" strike="noStrike" cap="none">
                <a:latin typeface="Calibri"/>
                <a:ea typeface="Calibri"/>
                <a:cs typeface="Calibri"/>
                <a:sym typeface="Calibri"/>
              </a:rPr>
              <a:t>and conducting critical research</a:t>
            </a:r>
          </a:p>
        </p:txBody>
      </p:sp>
    </p:spTree>
    <p:extLst>
      <p:ext uri="{BB962C8B-B14F-4D97-AF65-F5344CB8AC3E}">
        <p14:creationId xmlns:p14="http://schemas.microsoft.com/office/powerpoint/2010/main" val="157566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1" name="Shape 191"/>
          <p:cNvSpPr txBox="1">
            <a:spLocks noGrp="1"/>
          </p:cNvSpPr>
          <p:nvPr>
            <p:ph type="body" idx="1"/>
          </p:nvPr>
        </p:nvSpPr>
        <p:spPr>
          <a:xfrm>
            <a:off x="914400" y="4343400"/>
            <a:ext cx="5029199" cy="4358171"/>
          </a:xfrm>
          <a:prstGeom prst="rect">
            <a:avLst/>
          </a:prstGeom>
          <a:noFill/>
          <a:ln>
            <a:noFill/>
          </a:ln>
        </p:spPr>
        <p:txBody>
          <a:bodyPr lIns="91425" tIns="45700" rIns="91425" bIns="45700" anchor="t" anchorCtr="0">
            <a:noAutofit/>
          </a:bodyPr>
          <a:lstStyle/>
          <a:p>
            <a:pPr marL="228600" marR="0" lvl="0" indent="-228600" algn="l" rtl="0">
              <a:lnSpc>
                <a:spcPct val="117999"/>
              </a:lnSpc>
              <a:spcBef>
                <a:spcPts val="0"/>
              </a:spcBef>
              <a:buSzPct val="100000"/>
              <a:buFont typeface="Helvetica Neue"/>
              <a:buAutoNum type="arabicPeriod"/>
            </a:pPr>
            <a:r>
              <a:rPr lang="en-US" sz="800" b="1" i="0" u="none" strike="noStrike" cap="none">
                <a:latin typeface="Helvetica Neue"/>
                <a:ea typeface="Helvetica Neue"/>
                <a:cs typeface="Helvetica Neue"/>
                <a:sym typeface="Helvetica Neue"/>
              </a:rPr>
              <a:t>LEAVE NO TRACE FOR EVERY PARK</a:t>
            </a:r>
          </a:p>
          <a:p>
            <a:pPr marL="0" marR="0" lvl="0" indent="0" algn="l" rtl="0">
              <a:lnSpc>
                <a:spcPct val="117999"/>
              </a:lnSpc>
              <a:spcBef>
                <a:spcPts val="0"/>
              </a:spcBef>
              <a:buSzPct val="25000"/>
              <a:buNone/>
            </a:pPr>
            <a:endParaRPr sz="8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What if everyone who stepped into the natural world was provided with the tools to develop an outdoor ethic? That’s the goal of this bold, multi-year initiative that focuses on offering educational opportunities in the settings where it matters most—our shared public lands.</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 </a:t>
            </a:r>
          </a:p>
          <a:p>
            <a:pPr marL="0" marR="0" lvl="0" indent="0" algn="l" rtl="0">
              <a:lnSpc>
                <a:spcPct val="117999"/>
              </a:lnSpc>
              <a:spcBef>
                <a:spcPts val="0"/>
              </a:spcBef>
              <a:buSzPct val="25000"/>
              <a:buNone/>
            </a:pPr>
            <a:r>
              <a:rPr lang="en-US" sz="2200" b="0" i="1" u="none" strike="noStrike" cap="none">
                <a:latin typeface="Helvetica Neue"/>
                <a:ea typeface="Helvetica Neue"/>
                <a:cs typeface="Helvetica Neue"/>
                <a:sym typeface="Helvetica Neue"/>
              </a:rPr>
              <a:t>Leave No Trace in Every Park</a:t>
            </a:r>
            <a:r>
              <a:rPr lang="en-US" sz="2200" b="0" i="0" u="none" strike="noStrike" cap="none">
                <a:latin typeface="Helvetica Neue"/>
                <a:ea typeface="Helvetica Neue"/>
                <a:cs typeface="Helvetica Neue"/>
                <a:sym typeface="Helvetica Neue"/>
              </a:rPr>
              <a:t> incorporates Leave No Trace programs and educational opportunities across the country. The campaign takes many forms from research, interpretive materials, staff and volunteer training, public education initiatives, onsite signs, junior ranger programs, Leave No Trace Hot Spots, Leave No Trace Gold Standard Sites and more. </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 </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Will conduct 16 Hot Spots—week-long rehabilitation programs—at areas across the country this year. </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Gold Standard Sites exemplify the successful integration of Leave No Trace outdoor skills and ethics into management, programming and education efforts on public lands. These locations prominently feature Leave No Trace educational components. 10 current sites with expansion of program sites in 2017.</a:t>
            </a:r>
          </a:p>
          <a:p>
            <a:pPr marL="0" marR="0" lvl="0" indent="0" algn="l" rtl="0">
              <a:lnSpc>
                <a:spcPct val="117999"/>
              </a:lnSpc>
              <a:spcBef>
                <a:spcPts val="0"/>
              </a:spcBef>
              <a:spcAft>
                <a:spcPts val="0"/>
              </a:spcAft>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SzPct val="25000"/>
              <a:buFont typeface="Helvetica Neue"/>
              <a:buNone/>
            </a:pPr>
            <a:r>
              <a:rPr lang="en-US" sz="2200" b="0" i="0" u="none" strike="noStrike" cap="none">
                <a:latin typeface="Helvetica Neue"/>
                <a:ea typeface="Helvetica Neue"/>
                <a:cs typeface="Helvetica Neue"/>
                <a:sym typeface="Helvetica Neue"/>
              </a:rPr>
              <a:t>The Center expanded the Citizen Science program to increase community involvement and collect data for the multi-year, Every Park initiative. The Center has received over 100 submissions describing Leave No Trace programs in parks and protected areas across 32 states.</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Last year, the Center: </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	-Conducted 601 events in 48 states, reaching over 15.5 million people with Leave No Trace education. </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	-Partnered with the Bureau of Land Management to conduct 112 training events, exposing 38,270 visitors to Leave No Trace education.</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	-Worked with partners and volunteers on in-person workshops to train 4,873 advanced educators. The Center’s online learning programs also expanded, with a total 48,590 people completing an online course.</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1615661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9" name="Shape 19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800" b="1" i="0" u="none" strike="noStrike" cap="none">
                <a:latin typeface="Helvetica Neue"/>
                <a:ea typeface="Helvetica Neue"/>
                <a:cs typeface="Helvetica Neue"/>
                <a:sym typeface="Helvetica Neue"/>
              </a:rPr>
              <a:t>2. LEAVE NO TRACE FOR EVERY KID</a:t>
            </a:r>
          </a:p>
          <a:p>
            <a:pPr marL="0" marR="0" lvl="0" indent="0" algn="l" rtl="0">
              <a:lnSpc>
                <a:spcPct val="117999"/>
              </a:lnSpc>
              <a:spcBef>
                <a:spcPts val="0"/>
              </a:spcBef>
              <a:buSzPct val="25000"/>
              <a:buNone/>
            </a:pPr>
            <a:endParaRPr sz="8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The goal: ensuring that our natural world is left in able hands for generations to come. </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 </a:t>
            </a:r>
          </a:p>
          <a:p>
            <a:pPr marL="0" marR="0" lvl="0" indent="0" algn="l" rtl="0">
              <a:lnSpc>
                <a:spcPct val="117999"/>
              </a:lnSpc>
              <a:spcBef>
                <a:spcPts val="0"/>
              </a:spcBef>
              <a:buSzPct val="25000"/>
              <a:buNone/>
            </a:pPr>
            <a:r>
              <a:rPr lang="en-US" sz="2200" b="0" i="1" u="none" strike="noStrike" cap="none">
                <a:latin typeface="Helvetica Neue"/>
                <a:ea typeface="Helvetica Neue"/>
                <a:cs typeface="Helvetica Neue"/>
                <a:sym typeface="Helvetica Neue"/>
              </a:rPr>
              <a:t>Leave No Trace for Every Kid</a:t>
            </a:r>
            <a:r>
              <a:rPr lang="en-US" sz="2200" b="0" i="0" u="none" strike="noStrike" cap="none">
                <a:latin typeface="Helvetica Neue"/>
                <a:ea typeface="Helvetica Neue"/>
                <a:cs typeface="Helvetica Neue"/>
                <a:sym typeface="Helvetica Neue"/>
              </a:rPr>
              <a:t> provides education for any kid who spends time outside including: </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 </a:t>
            </a: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Comprehensive, new, standardized curriculum for outdoor youth programs (camps, YMCA, Boys and Girls Clubs, Girl Scouts and Boy Scouts). </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Leave No Trace Youth Program Accreditation that increases the collective, positive environmental footprint through program-wide minimum impact practices. </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Ongoing research: Recently partnered with Penn State University, the Center completed a youth-focused study to gain understanding of youth perceptions and attitudes about Leave No Trace and to further develop effective ways to teach Leave No Trace to children. </a:t>
            </a:r>
          </a:p>
          <a:p>
            <a:pPr marL="0" marR="0" lvl="0" indent="0" algn="l" rtl="0">
              <a:lnSpc>
                <a:spcPct val="117999"/>
              </a:lnSpc>
              <a:spcBef>
                <a:spcPts val="0"/>
              </a:spcBef>
              <a:buSzPct val="25000"/>
              <a:buNone/>
            </a:pPr>
            <a:endParaRPr sz="8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1640623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 name="Shape 20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Calibri"/>
                <a:ea typeface="Calibri"/>
                <a:cs typeface="Calibri"/>
                <a:sym typeface="Calibri"/>
              </a:rPr>
              <a:t>Partners: Federal, state and local land management agencies, corporations, NGOs, schools and universities, outfitters guide services that carry the program millions of their their visitors, constituents, customers and students.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spcAft>
                <a:spcPts val="0"/>
              </a:spcAft>
              <a:buSzPct val="25000"/>
              <a:buNone/>
            </a:pPr>
            <a:r>
              <a:rPr lang="en-US" sz="1000" b="0" i="0" u="none" strike="noStrike" cap="none">
                <a:latin typeface="Calibri"/>
                <a:ea typeface="Calibri"/>
                <a:cs typeface="Calibri"/>
                <a:sym typeface="Calibri"/>
              </a:rPr>
              <a:t>Thousands of members and volunteers are key partners who carry Leave No Trace into their communities.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spcAft>
                <a:spcPts val="0"/>
              </a:spcAft>
              <a:buSzPct val="25000"/>
              <a:buNone/>
            </a:pPr>
            <a:r>
              <a:rPr lang="en-US" sz="1000" b="0" i="0" u="none" strike="noStrike" cap="none">
                <a:latin typeface="Calibri"/>
                <a:ea typeface="Calibri"/>
                <a:cs typeface="Calibri"/>
                <a:sym typeface="Calibri"/>
              </a:rPr>
              <a:t>This vast array of partners domestically and internationally, are the ground troops to support Leave No Trace education, research and outreach.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buSzPct val="25000"/>
              <a:buNone/>
            </a:pPr>
            <a:r>
              <a:rPr lang="en-US" sz="1000" b="0" i="0" u="none" strike="noStrike" cap="none">
                <a:latin typeface="Calibri"/>
                <a:ea typeface="Calibri"/>
                <a:cs typeface="Calibri"/>
                <a:sym typeface="Calibri"/>
              </a:rPr>
              <a:t>Let’s take a look at how these partners play a role with Leave No Trace:</a:t>
            </a:r>
          </a:p>
        </p:txBody>
      </p:sp>
    </p:spTree>
    <p:extLst>
      <p:ext uri="{BB962C8B-B14F-4D97-AF65-F5344CB8AC3E}">
        <p14:creationId xmlns:p14="http://schemas.microsoft.com/office/powerpoint/2010/main" val="50854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8" name="Shape 21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None/>
            </a:pPr>
            <a:r>
              <a:rPr lang="en-US" sz="1000" b="0" i="0" u="none" strike="noStrike" cap="none">
                <a:latin typeface="Calibri"/>
                <a:ea typeface="Calibri"/>
                <a:cs typeface="Calibri"/>
                <a:sym typeface="Calibri"/>
              </a:rPr>
              <a:t>Federal agency partners play a critical role in providing Leave No Trace information to millions of people each year.  Currently, the Center for Outdoor has formal partnerships with the five largest land management agencies in the U.S. to provide Leave No Trace education on public lands. Each these agencies has staff trained in Leave No Trace who train other agency personnel and the general public. The federal agencies have national Leave No Trace coordinators who collaborate with the Center. </a:t>
            </a:r>
          </a:p>
          <a:p>
            <a:pPr marL="0" marR="0" lvl="0" indent="0" algn="l" rtl="0">
              <a:lnSpc>
                <a:spcPct val="9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90000"/>
              </a:lnSpc>
              <a:spcBef>
                <a:spcPts val="300"/>
              </a:spcBef>
              <a:spcAft>
                <a:spcPts val="0"/>
              </a:spcAft>
              <a:buSzPct val="25000"/>
              <a:buNone/>
            </a:pPr>
            <a:r>
              <a:rPr lang="en-US" sz="1000" b="0" i="0" u="none" strike="noStrike" cap="none">
                <a:latin typeface="Calibri"/>
                <a:ea typeface="Calibri"/>
                <a:cs typeface="Calibri"/>
                <a:sym typeface="Calibri"/>
              </a:rPr>
              <a:t>The Center has formal partnerships with all of the country’s state parks through the National Association of State Park Directors. </a:t>
            </a:r>
          </a:p>
          <a:p>
            <a:pPr marL="0" marR="0" lvl="0" indent="0" algn="l" rtl="0">
              <a:lnSpc>
                <a:spcPct val="9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90000"/>
              </a:lnSpc>
              <a:spcBef>
                <a:spcPts val="300"/>
              </a:spcBef>
              <a:buSzPct val="25000"/>
              <a:buNone/>
            </a:pPr>
            <a:r>
              <a:rPr lang="en-US" sz="1000" b="0" i="0" u="none" strike="noStrike" cap="none">
                <a:latin typeface="Calibri"/>
                <a:ea typeface="Calibri"/>
                <a:cs typeface="Calibri"/>
                <a:sym typeface="Calibri"/>
              </a:rPr>
              <a:t>Local/County/Municipal agencies also partner with Leave No Trace to incorporate the program on the lands they manage.</a:t>
            </a:r>
          </a:p>
        </p:txBody>
      </p:sp>
    </p:spTree>
    <p:extLst>
      <p:ext uri="{BB962C8B-B14F-4D97-AF65-F5344CB8AC3E}">
        <p14:creationId xmlns:p14="http://schemas.microsoft.com/office/powerpoint/2010/main" val="132849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8" name="Shape 23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000" b="0" i="0" u="none" strike="noStrike" cap="none">
                <a:latin typeface="Arial"/>
                <a:ea typeface="Arial"/>
                <a:cs typeface="Arial"/>
                <a:sym typeface="Arial"/>
              </a:rPr>
              <a:t>The Center has over 600 active Community and Corporate Partners that are critical to overall Leave No Trace efforts. </a:t>
            </a:r>
          </a:p>
          <a:p>
            <a:pPr marL="171450" marR="0" lvl="0" indent="-171450" algn="l" rtl="0">
              <a:lnSpc>
                <a:spcPct val="90000"/>
              </a:lnSpc>
              <a:spcBef>
                <a:spcPts val="0"/>
              </a:spcBef>
              <a:buSzPct val="100000"/>
              <a:buFont typeface="Arial"/>
              <a:buNone/>
            </a:pPr>
            <a:endParaRPr sz="2200" b="0" i="0" u="none" strike="noStrike" cap="none">
              <a:latin typeface="Helvetica Neue"/>
              <a:ea typeface="Helvetica Neue"/>
              <a:cs typeface="Helvetica Neue"/>
              <a:sym typeface="Helvetica Neue"/>
            </a:endParaRPr>
          </a:p>
          <a:p>
            <a:pPr marL="171450" marR="0" lvl="0" indent="-171450" algn="l" rtl="0">
              <a:lnSpc>
                <a:spcPct val="90000"/>
              </a:lnSpc>
              <a:spcBef>
                <a:spcPts val="0"/>
              </a:spcBef>
              <a:buSzPct val="100000"/>
              <a:buFont typeface="Arial"/>
              <a:buChar char="•"/>
            </a:pPr>
            <a:r>
              <a:rPr lang="en-US" sz="1000" b="0" i="0" u="none" strike="noStrike" cap="none">
                <a:latin typeface="Arial"/>
                <a:ea typeface="Arial"/>
                <a:cs typeface="Arial"/>
                <a:sym typeface="Arial"/>
              </a:rPr>
              <a:t>Corporate and Community partners are dues-paying </a:t>
            </a:r>
          </a:p>
          <a:p>
            <a:pPr marL="171450" marR="0" lvl="0" indent="-171450" algn="l" rtl="0">
              <a:lnSpc>
                <a:spcPct val="90000"/>
              </a:lnSpc>
              <a:spcBef>
                <a:spcPts val="0"/>
              </a:spcBef>
              <a:buSzPct val="100000"/>
              <a:buFont typeface="Arial"/>
              <a:buChar char="•"/>
            </a:pPr>
            <a:r>
              <a:rPr lang="en-US" sz="1000" b="0" i="0" u="none" strike="noStrike" cap="none">
                <a:latin typeface="Arial"/>
                <a:ea typeface="Arial"/>
                <a:cs typeface="Arial"/>
                <a:sym typeface="Arial"/>
              </a:rPr>
              <a:t>On average, a single community partner reaches 1000 people each year with formal Leave No Trace training. Community partnership is the best way for non-profits, colleges, universities, small businesses, municipalities, clubs, outfitters and guides to publically demonstrate their support of the Leave No Trace movement. </a:t>
            </a:r>
          </a:p>
          <a:p>
            <a:pPr marL="171450" marR="0" lvl="0" indent="-171450" algn="l" rtl="0">
              <a:lnSpc>
                <a:spcPct val="90000"/>
              </a:lnSpc>
              <a:spcBef>
                <a:spcPts val="0"/>
              </a:spcBef>
              <a:buSzPct val="100000"/>
              <a:buFont typeface="Arial"/>
              <a:buChar char="•"/>
            </a:pPr>
            <a:r>
              <a:rPr lang="en-US" sz="1000" b="0" i="0" u="none" strike="noStrike" cap="none">
                <a:latin typeface="Arial"/>
                <a:ea typeface="Arial"/>
                <a:cs typeface="Arial"/>
                <a:sym typeface="Arial"/>
              </a:rPr>
              <a:t>Companies, who support the Leave No Trace mission, also join as corporate partners to lend their support and voice to the movement.</a:t>
            </a:r>
          </a:p>
          <a:p>
            <a:pPr marL="171450" marR="0" lvl="0" indent="-171450" algn="l" rtl="0">
              <a:lnSpc>
                <a:spcPct val="90000"/>
              </a:lnSpc>
              <a:spcBef>
                <a:spcPts val="0"/>
              </a:spcBef>
              <a:buSzPct val="100000"/>
              <a:buFont typeface="Arial"/>
              <a:buChar char="•"/>
            </a:pPr>
            <a:r>
              <a:rPr lang="en-US" sz="1000" b="0" i="0" u="none" strike="noStrike" cap="none">
                <a:latin typeface="Arial"/>
                <a:ea typeface="Arial"/>
                <a:cs typeface="Arial"/>
                <a:sym typeface="Arial"/>
              </a:rPr>
              <a:t>Corporate partnerships have been responsible for funding high impact programs like the Subaru/Leave No Trace Traveling Trainers (4 teams of mobile educators who travel the country offering free education programs) and State Advocates (ensuring that every state has a volunteer coordinator and educator).</a:t>
            </a:r>
          </a:p>
        </p:txBody>
      </p:sp>
    </p:spTree>
    <p:extLst>
      <p:ext uri="{BB962C8B-B14F-4D97-AF65-F5344CB8AC3E}">
        <p14:creationId xmlns:p14="http://schemas.microsoft.com/office/powerpoint/2010/main" val="1566911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 name="Shape 24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000" b="0" i="0" u="none" strike="noStrike" cap="none">
                <a:latin typeface="Arial"/>
                <a:ea typeface="Arial"/>
                <a:cs typeface="Arial"/>
                <a:sym typeface="Arial"/>
              </a:rPr>
              <a:t>7,000 members and 35,000 volunteers make up the base of on-the-ground advocacy for Leave No Trace. They support Leave No Trace by providing volunteer training in their communities, making financial contributions to the organization’s work and rallying the on-the-ground troops. </a:t>
            </a:r>
          </a:p>
        </p:txBody>
      </p:sp>
    </p:spTree>
    <p:extLst>
      <p:ext uri="{BB962C8B-B14F-4D97-AF65-F5344CB8AC3E}">
        <p14:creationId xmlns:p14="http://schemas.microsoft.com/office/powerpoint/2010/main" val="485096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3" name="Shape 253"/>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Arial"/>
                <a:ea typeface="Arial"/>
                <a:cs typeface="Arial"/>
                <a:sym typeface="Arial"/>
              </a:rPr>
              <a:t>-Data-driven in its approach. Whether conducting its own studies, or drawing from the findings of recent research, the Center utilizes empirical data to ensure strong education programs, high-quality training, and sound best practices. </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1000" b="0" i="0" u="none" strike="noStrike" cap="none">
                <a:latin typeface="Arial"/>
                <a:ea typeface="Arial"/>
                <a:cs typeface="Arial"/>
                <a:sym typeface="Arial"/>
              </a:rPr>
              <a:t>Existing Leave No Trace scientific literature aligns with the disciplines of recreation ecology, and human dimensions of natural resources. Recreation ecology is a field of study that examines the impact of visitors to protected areas, and has provided the underpinning for Leave No Trace messaging because of its focus on recreation-related impacts. </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1000" b="0" i="0" u="none" strike="noStrike" cap="none">
                <a:latin typeface="Arial"/>
                <a:ea typeface="Arial"/>
                <a:cs typeface="Arial"/>
                <a:sym typeface="Arial"/>
              </a:rPr>
              <a:t>-One of most important causes of visitor-created impacts is impactful visitor behavior, which aligns with human dimensions. Human dimensions of natural resources research seeks to interpret humans’ attitudes towards, perceptions of, and interactions with the ecosystem. Leave No Trace-focused research of this kind is limited but increasing.</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1000" b="0" i="0" u="none" strike="noStrike" cap="none">
                <a:latin typeface="Arial"/>
                <a:ea typeface="Arial"/>
                <a:cs typeface="Arial"/>
                <a:sym typeface="Arial"/>
              </a:rPr>
              <a:t>Recently the Center has usedan approach to explore Leave No Trace-related behaviors of interest which has primarily consisted of visitor observation coupled with paired survey data. This methodology provides the opportunity to ask study participants what they would do while also observing what they actually do in a park or protected area context. </a:t>
            </a:r>
          </a:p>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buSzPct val="25000"/>
              <a:buNone/>
            </a:pPr>
            <a:r>
              <a:rPr lang="en-US" sz="1000" b="0" i="0" u="none" strike="noStrike" cap="none">
                <a:latin typeface="Arial"/>
                <a:ea typeface="Arial"/>
                <a:cs typeface="Arial"/>
                <a:sym typeface="Arial"/>
              </a:rPr>
              <a:t>Through multi-method, experimental designs including unobtrusive observation, and paired visitor survey data collection, these kinds of studies allow for the examination of attitudes and motivations that lead to a reduction of recreation-related impact. </a:t>
            </a:r>
          </a:p>
        </p:txBody>
      </p:sp>
    </p:spTree>
    <p:extLst>
      <p:ext uri="{BB962C8B-B14F-4D97-AF65-F5344CB8AC3E}">
        <p14:creationId xmlns:p14="http://schemas.microsoft.com/office/powerpoint/2010/main" val="116485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0" name="Shape 6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900" b="0" i="0" u="none" strike="noStrike" cap="none">
                <a:latin typeface="Calibri"/>
                <a:ea typeface="Calibri"/>
                <a:cs typeface="Calibri"/>
                <a:sym typeface="Calibri"/>
              </a:rPr>
              <a:t>How many of you have taken a hike? Been on a picnic? Gone camping with your family? Show of hands. Getting outside renews our spirits, connects us with nature, amazing beauty, and the many natural wonders of our world. </a:t>
            </a:r>
          </a:p>
          <a:p>
            <a:pPr marL="0" marR="0" lvl="0" indent="0" algn="l" rtl="0">
              <a:lnSpc>
                <a:spcPct val="117999"/>
              </a:lnSpc>
              <a:spcBef>
                <a:spcPts val="0"/>
              </a:spcBef>
              <a:buSzPct val="25000"/>
              <a:buNone/>
            </a:pPr>
            <a:endParaRPr sz="9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2200" b="0" i="0" u="none" strike="noStrike" cap="none">
                <a:latin typeface="Helvetica Neue"/>
                <a:ea typeface="Helvetica Neue"/>
                <a:cs typeface="Helvetica Neue"/>
                <a:sym typeface="Helvetica Neue"/>
              </a:rPr>
              <a:t>9 out of 10 people who visit the outdoors are not armed with Leave No Trace education. With over 13 billion trips into the outdoors in the U.S. alone every year, people are causing too much preventable damage, and that damage is adding up. You can be on the forefront of changing that troubling trend—the trashed parks and damaged trails, the formidable impacts of fire, polluted waterways and serious wildlife issues. Now, more than ever, your role is critical.</a:t>
            </a:r>
          </a:p>
          <a:p>
            <a:pPr marL="0" marR="0" lvl="0" indent="0" algn="l" rtl="0">
              <a:lnSpc>
                <a:spcPct val="117999"/>
              </a:lnSpc>
              <a:spcBef>
                <a:spcPts val="0"/>
              </a:spcBef>
              <a:buSzPct val="25000"/>
              <a:buNone/>
            </a:pPr>
            <a:endParaRPr sz="9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900" b="0" i="0" u="none" strike="noStrike" cap="none">
                <a:latin typeface="Calibri"/>
                <a:ea typeface="Calibri"/>
                <a:cs typeface="Calibri"/>
                <a:sym typeface="Calibri"/>
              </a:rPr>
              <a:t>Now,  have you ever seen trash on your hike? Fire scars at a campground? Other impacts? Would you believe (use any of stats that may resonate): </a:t>
            </a:r>
          </a:p>
          <a:p>
            <a:pPr marL="342900" marR="0" lvl="0" indent="-342900" algn="l" rtl="0">
              <a:lnSpc>
                <a:spcPct val="117999"/>
              </a:lnSpc>
              <a:spcBef>
                <a:spcPts val="0"/>
              </a:spcBef>
              <a:buSzPct val="100000"/>
              <a:buFont typeface="Arial"/>
              <a:buNone/>
            </a:pPr>
            <a:endParaRPr sz="900" b="0" i="0" u="none" strike="noStrike" cap="none">
              <a:latin typeface="Calibri"/>
              <a:ea typeface="Calibri"/>
              <a:cs typeface="Calibri"/>
              <a:sym typeface="Calibri"/>
            </a:endParaRP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Americans pay $2.1 billion to fight fires in parks and forests, 90% of which are caused by campfires left unattended, the burning of debris, or negligently discarded cigarettes.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Wildlife in our parks are routinely relocated or euthanized due to conflicts with humans.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The National Park Service cites human garbage as the origin of many of these unfortunate and unnecessary conflicts.</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Grand Canyon National Park has $11 million in trail maintenance needs and more than $5 million in critical trail work is needed at Great Smoky Mountains National Park.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Each year, tons of petrified wood are removed illegally from Arizona’s Petrified Forest National Park.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Wildlife that obtain human food develop strong attraction behaviors to trails, picnic areas, campsites and visitors, turning wild animals into aggressive and potentially dangerous panhandlers. Such animals are ultimately euthanized by land managers because of the risks they present to people.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Invasive species are being spread nationwide due to moving firewood from one area to the next by campers. Many new infestations of non-native tree-killing insects and disease are often first found in campgrounds. The specific insects and diseases vary by region, but some have already killed millions of trees over thousands of acres.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Trash lasts a very long time: plastic grocery bags can last up to 20 years; aluminum cans up to 200 years; fishing line up to 600 years.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According to the U.S. Centers for Disease Control (CDC), one day’s pet waste can contain several billion fecal coliform bacteria, along with Giardia and the eggs of roundworms, hookworms, and tapeworms.</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Studies have attributed pet wastes to instances of water pollution sufficient enough to exceed water quality standards, close beaches and harm wildlife. </a:t>
            </a:r>
          </a:p>
          <a:p>
            <a:pPr marL="342900" marR="0" lvl="0" indent="-342900" algn="l" rtl="0">
              <a:lnSpc>
                <a:spcPct val="117999"/>
              </a:lnSpc>
              <a:spcBef>
                <a:spcPts val="0"/>
              </a:spcBef>
              <a:buSzPct val="100000"/>
              <a:buFont typeface="Arial"/>
              <a:buChar char="•"/>
            </a:pPr>
            <a:r>
              <a:rPr lang="en-US" sz="900" b="0" i="0" u="none" strike="noStrike" cap="none">
                <a:latin typeface="Calibri"/>
                <a:ea typeface="Calibri"/>
                <a:cs typeface="Calibri"/>
                <a:sym typeface="Calibri"/>
              </a:rPr>
              <a:t>Recovery rates for areas impacted by recreation are very slow, with restoration to natural conditions often requiring a minimum of 10-30 years. </a:t>
            </a:r>
          </a:p>
        </p:txBody>
      </p:sp>
    </p:spTree>
    <p:extLst>
      <p:ext uri="{BB962C8B-B14F-4D97-AF65-F5344CB8AC3E}">
        <p14:creationId xmlns:p14="http://schemas.microsoft.com/office/powerpoint/2010/main" val="669047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Arial"/>
                <a:ea typeface="Arial"/>
                <a:cs typeface="Arial"/>
                <a:sym typeface="Arial"/>
              </a:rPr>
              <a:t>Scientists have proposed a hypothetical relationship between recreational use and recreational impact. The thinking is that as use increases, so does overall impact. In some areas this is definitely the case. In other areas, not as much. </a:t>
            </a:r>
          </a:p>
          <a:p>
            <a:pPr marL="0" marR="0" lvl="0" indent="0" algn="l" rtl="0">
              <a:lnSpc>
                <a:spcPct val="100000"/>
              </a:lnSpc>
              <a:spcBef>
                <a:spcPts val="400"/>
              </a:spcBef>
              <a:buSzPct val="25000"/>
              <a:buNone/>
            </a:pPr>
            <a:endParaRPr sz="1000" b="0" i="0" u="none" strike="noStrike" cap="none">
              <a:latin typeface="Arial"/>
              <a:ea typeface="Arial"/>
              <a:cs typeface="Arial"/>
              <a:sym typeface="Arial"/>
            </a:endParaRPr>
          </a:p>
        </p:txBody>
      </p:sp>
    </p:spTree>
    <p:extLst>
      <p:ext uri="{BB962C8B-B14F-4D97-AF65-F5344CB8AC3E}">
        <p14:creationId xmlns:p14="http://schemas.microsoft.com/office/powerpoint/2010/main" val="118277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Calibri"/>
                <a:ea typeface="Calibri"/>
                <a:cs typeface="Calibri"/>
                <a:sym typeface="Calibri"/>
              </a:rPr>
              <a:t>Yet the goal of Leave No Trace is to change the relationship between use and impacts. Ideally, use could increase without the continued increase in impact due to everyone spending time outdoors putting Leave No Trace into action. </a:t>
            </a:r>
          </a:p>
          <a:p>
            <a:pPr marL="0" marR="0" lvl="0" indent="0" algn="l" rtl="0">
              <a:lnSpc>
                <a:spcPct val="100000"/>
              </a:lnSpc>
              <a:spcBef>
                <a:spcPts val="400"/>
              </a:spcBef>
              <a:spcAft>
                <a:spcPts val="0"/>
              </a:spcAft>
              <a:buSzPct val="25000"/>
              <a:buNone/>
            </a:pPr>
            <a:endParaRPr sz="1200" b="0" i="0" u="none" strike="noStrike" cap="none">
              <a:latin typeface="Calibri"/>
              <a:ea typeface="Calibri"/>
              <a:cs typeface="Calibri"/>
              <a:sym typeface="Calibri"/>
            </a:endParaRPr>
          </a:p>
          <a:p>
            <a:pPr marL="0" marR="0" lvl="0" indent="0" algn="l" rtl="0">
              <a:lnSpc>
                <a:spcPct val="100000"/>
              </a:lnSpc>
              <a:spcBef>
                <a:spcPts val="400"/>
              </a:spcBef>
              <a:buSzPct val="25000"/>
              <a:buNone/>
            </a:pPr>
            <a:r>
              <a:rPr lang="en-US" sz="1000" b="0" i="0" u="none" strike="noStrike" cap="none">
                <a:latin typeface="Calibri"/>
                <a:ea typeface="Calibri"/>
                <a:cs typeface="Calibri"/>
                <a:sym typeface="Calibri"/>
              </a:rPr>
              <a:t>Leave No Trace provides the foundation and framework necessary for making good decisions for sustainable enjoyment of the outdoors now and well into the future. </a:t>
            </a:r>
          </a:p>
        </p:txBody>
      </p:sp>
    </p:spTree>
    <p:extLst>
      <p:ext uri="{BB962C8B-B14F-4D97-AF65-F5344CB8AC3E}">
        <p14:creationId xmlns:p14="http://schemas.microsoft.com/office/powerpoint/2010/main" val="1740501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6" name="Shape 27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Here is a typical park or protected area scene – grass, trees, water, fishing pier, picnic tables, etc. </a:t>
            </a:r>
          </a:p>
        </p:txBody>
      </p:sp>
    </p:spTree>
    <p:extLst>
      <p:ext uri="{BB962C8B-B14F-4D97-AF65-F5344CB8AC3E}">
        <p14:creationId xmlns:p14="http://schemas.microsoft.com/office/powerpoint/2010/main" val="1739400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2" name="Shape 28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Now come the people, and potentially the impacts. Given how many of us are spending time outside, the question is how much impact is being created? </a:t>
            </a:r>
          </a:p>
        </p:txBody>
      </p:sp>
    </p:spTree>
    <p:extLst>
      <p:ext uri="{BB962C8B-B14F-4D97-AF65-F5344CB8AC3E}">
        <p14:creationId xmlns:p14="http://schemas.microsoft.com/office/powerpoint/2010/main" val="403955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8" name="Shape 28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Add more people to the mix and the potential for increased impact rises. This is where Leave No Trace comes in.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By teaching all people how to enjoy the outdoors responsibly we can collectively ensure the continued protection of our share lands for current and future generations.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It’s not necessarily about tomorrow but the day after tomorrow. It’s about the legacy we leave behind. </a:t>
            </a:r>
          </a:p>
        </p:txBody>
      </p:sp>
    </p:spTree>
    <p:extLst>
      <p:ext uri="{BB962C8B-B14F-4D97-AF65-F5344CB8AC3E}">
        <p14:creationId xmlns:p14="http://schemas.microsoft.com/office/powerpoint/2010/main" val="1083540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4" name="Shape 29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We conduct research to help Leave No Trace hone new, effective ways to educate the public about sustainable recreation and enjoyment in the outdoors, and how to most effectively protect public lands.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Current studies include:</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Clr>
                <a:schemeClr val="dk1"/>
              </a:buClr>
              <a:buSzPct val="100000"/>
              <a:buFont typeface="Noto Sans Symbols"/>
              <a:buChar char="➢"/>
            </a:pPr>
            <a:r>
              <a:rPr lang="en-US" sz="1000" b="0" i="0" u="none" strike="noStrike" cap="none">
                <a:latin typeface="Arial"/>
                <a:ea typeface="Arial"/>
                <a:cs typeface="Arial"/>
                <a:sym typeface="Arial"/>
              </a:rPr>
              <a:t>Exploration of Social and Ecological Impacts of Pet Waste on Open Space Lands – City of Boulder Open Space and Mountain Parks </a:t>
            </a:r>
          </a:p>
          <a:p>
            <a:pPr marL="0" marR="0" lvl="0" indent="0" algn="l" rtl="0">
              <a:lnSpc>
                <a:spcPct val="117999"/>
              </a:lnSpc>
              <a:spcBef>
                <a:spcPts val="0"/>
              </a:spcBef>
              <a:buClr>
                <a:schemeClr val="dk1"/>
              </a:buClr>
              <a:buSzPct val="100000"/>
              <a:buFont typeface="Noto Sans Symbols"/>
              <a:buNone/>
            </a:pPr>
            <a:endParaRPr sz="1000" b="0" i="0" u="none" strike="noStrike" cap="none">
              <a:latin typeface="Arial"/>
              <a:ea typeface="Arial"/>
              <a:cs typeface="Arial"/>
              <a:sym typeface="Arial"/>
            </a:endParaRPr>
          </a:p>
          <a:p>
            <a:pPr marL="0" marR="0" lvl="0" indent="0" algn="l" rtl="0">
              <a:lnSpc>
                <a:spcPct val="117999"/>
              </a:lnSpc>
              <a:spcBef>
                <a:spcPts val="0"/>
              </a:spcBef>
              <a:buClr>
                <a:schemeClr val="dk1"/>
              </a:buClr>
              <a:buSzPct val="100000"/>
              <a:buFont typeface="Noto Sans Symbols"/>
              <a:buChar char="➢"/>
            </a:pPr>
            <a:r>
              <a:rPr lang="en-US" sz="1000" b="0" i="0" u="none" strike="noStrike" cap="none">
                <a:latin typeface="Arial"/>
                <a:ea typeface="Arial"/>
                <a:cs typeface="Arial"/>
                <a:sym typeface="Arial"/>
              </a:rPr>
              <a:t>Exploring Visitor Attitudes, Values, and Behaviors Regarding Waste in National Parks – Subaru of America/National Park Service </a:t>
            </a:r>
          </a:p>
          <a:p>
            <a:pPr marL="0" marR="0" lvl="0" indent="0" algn="l" rtl="0">
              <a:lnSpc>
                <a:spcPct val="117999"/>
              </a:lnSpc>
              <a:spcBef>
                <a:spcPts val="0"/>
              </a:spcBef>
              <a:buClr>
                <a:schemeClr val="dk1"/>
              </a:buClr>
              <a:buSzPct val="100000"/>
              <a:buFont typeface="Noto Sans Symbols"/>
              <a:buNone/>
            </a:pPr>
            <a:endParaRPr sz="1000" b="0" i="0" u="none" strike="noStrike" cap="none">
              <a:latin typeface="Arial"/>
              <a:ea typeface="Arial"/>
              <a:cs typeface="Arial"/>
              <a:sym typeface="Arial"/>
            </a:endParaRPr>
          </a:p>
          <a:p>
            <a:pPr marL="0" marR="0" lvl="0" indent="0" algn="l" rtl="0">
              <a:lnSpc>
                <a:spcPct val="117999"/>
              </a:lnSpc>
              <a:spcBef>
                <a:spcPts val="0"/>
              </a:spcBef>
              <a:buClr>
                <a:schemeClr val="dk1"/>
              </a:buClr>
              <a:buSzPct val="100000"/>
              <a:buFont typeface="Noto Sans Symbols"/>
              <a:buChar char="➢"/>
            </a:pPr>
            <a:r>
              <a:rPr lang="en-US" sz="1000" b="0" i="0" u="none" strike="noStrike" cap="none">
                <a:latin typeface="Arial"/>
                <a:ea typeface="Arial"/>
                <a:cs typeface="Arial"/>
                <a:sym typeface="Arial"/>
              </a:rPr>
              <a:t>Meta-analysis of Existing Leave No Trace Datasets – Center, Penn State Univ., Colorado State Univ., Northland College, National Park Service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409319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1" name="Shape 30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Calibri"/>
                <a:ea typeface="Calibri"/>
                <a:cs typeface="Calibri"/>
                <a:sym typeface="Calibri"/>
              </a:rPr>
              <a:t>We use the training and education to support the Leave No Trace mission and ensure that all outdoor enthusiasts have the skills to leave places as good or better than they found them.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buSzPct val="25000"/>
              <a:buNone/>
            </a:pPr>
            <a:r>
              <a:rPr lang="en-US" sz="1000" b="0" i="0" u="none" strike="noStrike" cap="none">
                <a:latin typeface="Calibri"/>
                <a:ea typeface="Calibri"/>
                <a:cs typeface="Calibri"/>
                <a:sym typeface="Calibri"/>
              </a:rPr>
              <a:t>Multitude of options from courses, workshops, online training, outreach and Leave No Trace literature and guides.</a:t>
            </a:r>
          </a:p>
        </p:txBody>
      </p:sp>
    </p:spTree>
    <p:extLst>
      <p:ext uri="{BB962C8B-B14F-4D97-AF65-F5344CB8AC3E}">
        <p14:creationId xmlns:p14="http://schemas.microsoft.com/office/powerpoint/2010/main" val="103792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9" name="Shape 30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Calibri"/>
                <a:ea typeface="Calibri"/>
                <a:cs typeface="Calibri"/>
                <a:sym typeface="Calibri"/>
              </a:rPr>
              <a:t>There are three tiers of Leave No Trace training that provide differing education levels.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spcAft>
                <a:spcPts val="0"/>
              </a:spcAft>
              <a:buSzPct val="25000"/>
              <a:buNone/>
            </a:pPr>
            <a:r>
              <a:rPr lang="en-US" sz="1000" b="0" i="0" u="none" strike="noStrike" cap="none">
                <a:latin typeface="Calibri"/>
                <a:ea typeface="Calibri"/>
                <a:cs typeface="Calibri"/>
                <a:sym typeface="Calibri"/>
              </a:rPr>
              <a:t>The first, and least intensive, is an awareness workshop, which lasts 30 min to a full day and offers introductory Leave No Trace concepts designed for the general public. Millions have attended awareness workshops and they continue to be a popular way to get trained.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spcAft>
                <a:spcPts val="0"/>
              </a:spcAft>
              <a:buSzPct val="25000"/>
              <a:buNone/>
            </a:pPr>
            <a:r>
              <a:rPr lang="en-US" sz="1000" b="0" i="0" u="none" strike="noStrike" cap="none">
                <a:latin typeface="Calibri"/>
                <a:ea typeface="Calibri"/>
                <a:cs typeface="Calibri"/>
                <a:sym typeface="Calibri"/>
              </a:rPr>
              <a:t>The next option is a 2-day trainer course taught in the field by Leave No Trace Master Educators across the country. The trainer course results in a certificate of completion. Currently, there are over 40,000 Leave No Trace trainers, worldwide.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buSzPct val="25000"/>
              <a:buNone/>
            </a:pPr>
            <a:r>
              <a:rPr lang="en-US" sz="1000" b="0" i="0" u="none" strike="noStrike" cap="none">
                <a:latin typeface="Calibri"/>
                <a:ea typeface="Calibri"/>
                <a:cs typeface="Calibri"/>
                <a:sym typeface="Calibri"/>
              </a:rPr>
              <a:t>The comprehensive Leave No Trace Master Educator course is a 5-day, field-based training designed specifically for educators or those interested in teaching Leave No Trace. There are nearly 7,500 Master Educators in the US and abroad. </a:t>
            </a:r>
          </a:p>
        </p:txBody>
      </p:sp>
    </p:spTree>
    <p:extLst>
      <p:ext uri="{BB962C8B-B14F-4D97-AF65-F5344CB8AC3E}">
        <p14:creationId xmlns:p14="http://schemas.microsoft.com/office/powerpoint/2010/main" val="2058476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9" name="Shape 31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Calibri"/>
                <a:ea typeface="Calibri"/>
                <a:cs typeface="Calibri"/>
                <a:sym typeface="Calibri"/>
              </a:rPr>
              <a:t>Today there are more than 7,500 Master Educators around the globe.</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buSzPct val="25000"/>
              <a:buNone/>
            </a:pPr>
            <a:r>
              <a:rPr lang="en-US" sz="1000" b="0" i="0" u="none" strike="noStrike" cap="none">
                <a:latin typeface="Calibri"/>
                <a:ea typeface="Calibri"/>
                <a:cs typeface="Calibri"/>
                <a:sym typeface="Calibri"/>
              </a:rPr>
              <a:t>The Center’s partnerships with some of the country’s leading outdoor education institutions ensures that the Leave No Trace Master Educator Course is taught to a broad cross-section of people. </a:t>
            </a:r>
          </a:p>
        </p:txBody>
      </p:sp>
    </p:spTree>
    <p:extLst>
      <p:ext uri="{BB962C8B-B14F-4D97-AF65-F5344CB8AC3E}">
        <p14:creationId xmlns:p14="http://schemas.microsoft.com/office/powerpoint/2010/main" val="848831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7" name="Shape 33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None/>
            </a:pPr>
            <a:r>
              <a:rPr lang="en-US" sz="1000" b="0" i="0" u="none" strike="noStrike" cap="none">
                <a:latin typeface="Calibri"/>
                <a:ea typeface="Calibri"/>
                <a:cs typeface="Calibri"/>
                <a:sym typeface="Calibri"/>
              </a:rPr>
              <a:t>A popular web-based option is taking an online awareness workshop, which is designed to convey general Leave No Trace knowledge. Anyone age 12 or older can participate in an online awareness workshop, and those who complete it receive a certificate of completion.</a:t>
            </a:r>
          </a:p>
          <a:p>
            <a:pPr marL="0" marR="0" lvl="0" indent="0" algn="l" rtl="0">
              <a:lnSpc>
                <a:spcPct val="110000"/>
              </a:lnSpc>
              <a:spcBef>
                <a:spcPts val="200"/>
              </a:spcBef>
              <a:spcAft>
                <a:spcPts val="0"/>
              </a:spcAft>
              <a:buSzPct val="25000"/>
              <a:buNone/>
            </a:pPr>
            <a:endParaRPr sz="1200" b="0" i="0" u="none" strike="noStrike" cap="none">
              <a:latin typeface="Calibri"/>
              <a:ea typeface="Calibri"/>
              <a:cs typeface="Calibri"/>
              <a:sym typeface="Calibri"/>
            </a:endParaRPr>
          </a:p>
          <a:p>
            <a:pPr marL="0" marR="0" lvl="0" indent="0" algn="l" rtl="0">
              <a:lnSpc>
                <a:spcPct val="110000"/>
              </a:lnSpc>
              <a:spcBef>
                <a:spcPts val="200"/>
              </a:spcBef>
              <a:buSzPct val="25000"/>
              <a:buNone/>
            </a:pPr>
            <a:r>
              <a:rPr lang="en-US" sz="1000" b="0" i="0" u="none" strike="noStrike" cap="none">
                <a:latin typeface="Calibri"/>
                <a:ea typeface="Calibri"/>
                <a:cs typeface="Calibri"/>
                <a:sym typeface="Calibri"/>
              </a:rPr>
              <a:t>Another opportunity for existing Master Educators is an Online Master Educator Refresher Course, which ensures that Leave No Trace Master Educators are current on their knowledge. This online refresher takes about 90 minutes to complete and is required once every two years for Master’s who teach Leave No Trace Trainer Courses. </a:t>
            </a:r>
          </a:p>
        </p:txBody>
      </p:sp>
    </p:spTree>
    <p:extLst>
      <p:ext uri="{BB962C8B-B14F-4D97-AF65-F5344CB8AC3E}">
        <p14:creationId xmlns:p14="http://schemas.microsoft.com/office/powerpoint/2010/main" val="56876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 name="Shape 70"/>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Leave No Trace is the best way to minimize these and other types of impacts we see in the outdoors today.</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-National movement, run by a nonprofit organization (called the Leave No Trace Center for Outdoor Ethics) that is dedicated to protecting the outdoors by teaching and inspiring people to enjoy it responsibly.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-Accomplish this mission by delivering cutting-edge education, and training programs to millions of people across the country every year.</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Then introduce yourselves: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If Traveling Trainers—we are the Subaru/Leave No Trace Traveling Trainers, a mobile education and training team that is part of the Leave No Trace Center for Outdoor Ethics.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If Staff/State Advocate/Volunteer: Introduce yourself and your role with the Leave No Trace Center for Outdoor Ethics.</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Leave No Trace addresses impacts and provides people with techniques and skills to enjoy the outdoors sustainably—now and into the future.</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456587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5" name="Shape 345"/>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None/>
            </a:pPr>
            <a:r>
              <a:rPr lang="en-US" sz="1000" b="0" i="0" u="none" strike="noStrike" cap="none">
                <a:latin typeface="Calibri"/>
                <a:ea typeface="Calibri"/>
                <a:cs typeface="Calibri"/>
                <a:sym typeface="Calibri"/>
              </a:rPr>
              <a:t>The Center has a broad variety of tools to teach children. Along with new Youth-program curriculum, also turnkey PEAK and TEEN programs. </a:t>
            </a:r>
          </a:p>
          <a:p>
            <a:pPr marL="0" marR="0" lvl="0" indent="0" algn="l" rtl="0">
              <a:lnSpc>
                <a:spcPct val="90000"/>
              </a:lnSpc>
              <a:spcBef>
                <a:spcPts val="200"/>
              </a:spcBef>
              <a:spcAft>
                <a:spcPts val="0"/>
              </a:spcAft>
              <a:buSzPct val="25000"/>
              <a:buNone/>
            </a:pPr>
            <a:endParaRPr sz="1200" b="0" i="0" u="none" strike="noStrike" cap="none">
              <a:latin typeface="Calibri"/>
              <a:ea typeface="Calibri"/>
              <a:cs typeface="Calibri"/>
              <a:sym typeface="Calibri"/>
            </a:endParaRPr>
          </a:p>
          <a:p>
            <a:pPr marL="0" marR="0" lvl="0" indent="0" algn="l" rtl="0">
              <a:lnSpc>
                <a:spcPct val="90000"/>
              </a:lnSpc>
              <a:spcBef>
                <a:spcPts val="200"/>
              </a:spcBef>
              <a:spcAft>
                <a:spcPts val="0"/>
              </a:spcAft>
              <a:buSzPct val="25000"/>
              <a:buNone/>
            </a:pPr>
            <a:r>
              <a:rPr lang="en-US" sz="1000" b="0" i="0" u="none" strike="noStrike" cap="none">
                <a:latin typeface="Calibri"/>
                <a:ea typeface="Calibri"/>
                <a:cs typeface="Calibri"/>
                <a:sym typeface="Calibri"/>
              </a:rPr>
              <a:t>PEAK (Promoting Environmental Awareness in Kids), and TEEN are presented as a “pack” of 30-1 hour Leave No Trace experiential activities to do with kids of all ages. The program is fee-based, with free downloads on the Leave No Trace website. </a:t>
            </a:r>
          </a:p>
          <a:p>
            <a:pPr marL="0" marR="0" lvl="0" indent="0" algn="l" rtl="0">
              <a:lnSpc>
                <a:spcPct val="90000"/>
              </a:lnSpc>
              <a:spcBef>
                <a:spcPts val="200"/>
              </a:spcBef>
              <a:spcAft>
                <a:spcPts val="0"/>
              </a:spcAft>
              <a:buSzPct val="25000"/>
              <a:buNone/>
            </a:pPr>
            <a:endParaRPr sz="1200" b="0" i="0" u="none" strike="noStrike" cap="none">
              <a:latin typeface="Calibri"/>
              <a:ea typeface="Calibri"/>
              <a:cs typeface="Calibri"/>
              <a:sym typeface="Calibri"/>
            </a:endParaRPr>
          </a:p>
          <a:p>
            <a:pPr marL="0" marR="0" lvl="0" indent="0" algn="l" rtl="0">
              <a:lnSpc>
                <a:spcPct val="90000"/>
              </a:lnSpc>
              <a:spcBef>
                <a:spcPts val="200"/>
              </a:spcBef>
              <a:spcAft>
                <a:spcPts val="0"/>
              </a:spcAft>
              <a:buSzPct val="25000"/>
              <a:buNone/>
            </a:pPr>
            <a:r>
              <a:rPr lang="en-US" sz="1000" b="0" i="0" u="none" strike="noStrike" cap="none">
                <a:latin typeface="Calibri"/>
                <a:ea typeface="Calibri"/>
                <a:cs typeface="Calibri"/>
                <a:sym typeface="Calibri"/>
              </a:rPr>
              <a:t>PEAK is available in Spanish.</a:t>
            </a:r>
          </a:p>
          <a:p>
            <a:pPr marL="0" marR="0" lvl="0" indent="0" algn="l" rtl="0">
              <a:lnSpc>
                <a:spcPct val="90000"/>
              </a:lnSpc>
              <a:spcBef>
                <a:spcPts val="200"/>
              </a:spcBef>
              <a:spcAft>
                <a:spcPts val="0"/>
              </a:spcAft>
              <a:buSzPct val="25000"/>
              <a:buNone/>
            </a:pPr>
            <a:endParaRPr sz="1200" b="0" i="0" u="none" strike="noStrike" cap="none">
              <a:latin typeface="Calibri"/>
              <a:ea typeface="Calibri"/>
              <a:cs typeface="Calibri"/>
              <a:sym typeface="Calibri"/>
            </a:endParaRPr>
          </a:p>
          <a:p>
            <a:pPr marL="0" marR="0" lvl="0" indent="0" algn="l" rtl="0">
              <a:lnSpc>
                <a:spcPct val="90000"/>
              </a:lnSpc>
              <a:spcBef>
                <a:spcPts val="200"/>
              </a:spcBef>
              <a:buSzPct val="25000"/>
              <a:buNone/>
            </a:pPr>
            <a:r>
              <a:rPr lang="en-US" sz="1000" b="0" i="0" u="none" strike="noStrike" cap="none">
                <a:latin typeface="Calibri"/>
                <a:ea typeface="Calibri"/>
                <a:cs typeface="Calibri"/>
                <a:sym typeface="Calibri"/>
              </a:rPr>
              <a:t>Web-based version of the program called PEAK Online that is a collection of 5 fun, interactive activities to help kids learn about Leave No Trace. </a:t>
            </a:r>
          </a:p>
        </p:txBody>
      </p:sp>
    </p:spTree>
    <p:extLst>
      <p:ext uri="{BB962C8B-B14F-4D97-AF65-F5344CB8AC3E}">
        <p14:creationId xmlns:p14="http://schemas.microsoft.com/office/powerpoint/2010/main" val="8136595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6" name="Shape 35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Calibri"/>
                <a:ea typeface="Calibri"/>
                <a:cs typeface="Calibri"/>
                <a:sym typeface="Calibri"/>
              </a:rPr>
              <a:t>Educate yourself by:</a:t>
            </a:r>
          </a:p>
          <a:p>
            <a:pPr marL="114300" marR="0" lvl="0" indent="-11430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Take advantage of the organization’s broad selection of books and other educational materials</a:t>
            </a:r>
          </a:p>
          <a:p>
            <a:pPr marL="114300" marR="0" lvl="0" indent="-11430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Reading a Leave No Trace Skills &amp; Ethics booklet: a short booklet that takes you through Leave No Trace for various ecosystems and outdoor activities</a:t>
            </a:r>
          </a:p>
          <a:p>
            <a:pPr marL="114300" marR="0" lvl="0" indent="-11430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Choosing from one of the course options</a:t>
            </a:r>
          </a:p>
          <a:p>
            <a:pPr marL="114300" marR="0" lvl="0" indent="-114300" algn="l" rtl="0">
              <a:lnSpc>
                <a:spcPct val="100000"/>
              </a:lnSpc>
              <a:spcBef>
                <a:spcPts val="400"/>
              </a:spcBef>
              <a:buSzPct val="100000"/>
              <a:buFont typeface="Arial"/>
              <a:buChar char="•"/>
            </a:pPr>
            <a:r>
              <a:rPr lang="en-US" sz="1000" b="0" i="0" u="none" strike="noStrike" cap="none">
                <a:latin typeface="Calibri"/>
                <a:ea typeface="Calibri"/>
                <a:cs typeface="Calibri"/>
                <a:sym typeface="Calibri"/>
              </a:rPr>
              <a:t>Join Leave No Trace’s YouTube channel and watch the many Leave No Trace skills videos</a:t>
            </a:r>
          </a:p>
        </p:txBody>
      </p:sp>
    </p:spTree>
    <p:extLst>
      <p:ext uri="{BB962C8B-B14F-4D97-AF65-F5344CB8AC3E}">
        <p14:creationId xmlns:p14="http://schemas.microsoft.com/office/powerpoint/2010/main" val="2146920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7" name="Shape 36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Calibri"/>
                <a:ea typeface="Calibri"/>
                <a:cs typeface="Calibri"/>
                <a:sym typeface="Calibri"/>
              </a:rPr>
              <a:t>Easy ways to get involved where you are:</a:t>
            </a:r>
          </a:p>
          <a:p>
            <a:pPr marL="114300" marR="0" lvl="0" indent="-11430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Introduce a kid to Leave No Trace through PEAK online</a:t>
            </a:r>
          </a:p>
          <a:p>
            <a:pPr marL="114300" marR="0" lvl="0" indent="-11430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Contact the Center and become a Citizen Scientist to get involved with Leave No Trace monitoring in your area</a:t>
            </a:r>
          </a:p>
          <a:p>
            <a:pPr marL="114300" marR="0" lvl="0" indent="-11430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Join the movement as a member: supporting what you care about, and be in the know about the latest science, research and skills. </a:t>
            </a:r>
          </a:p>
          <a:p>
            <a:pPr marL="114300" marR="0" lvl="0" indent="-11430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Encourage  your organization or company to become an official partner of Leave No Trace. Any group can get involved. </a:t>
            </a:r>
          </a:p>
          <a:p>
            <a:pPr marL="114300" marR="0" lvl="0" indent="-114300" algn="l" rtl="0">
              <a:lnSpc>
                <a:spcPct val="100000"/>
              </a:lnSpc>
              <a:spcBef>
                <a:spcPts val="400"/>
              </a:spcBef>
              <a:buSzPct val="100000"/>
              <a:buFont typeface="Arial"/>
              <a:buChar char="•"/>
            </a:pPr>
            <a:r>
              <a:rPr lang="en-US" sz="1000" b="0" i="0" u="none" strike="noStrike" cap="none">
                <a:latin typeface="Calibri"/>
                <a:ea typeface="Calibri"/>
                <a:cs typeface="Calibri"/>
                <a:sym typeface="Calibri"/>
              </a:rPr>
              <a:t>Join 170K+ strong,  active, engaged social media family: Facebook, Twitter, Instagram and SnapChat</a:t>
            </a:r>
          </a:p>
        </p:txBody>
      </p:sp>
    </p:spTree>
    <p:extLst>
      <p:ext uri="{BB962C8B-B14F-4D97-AF65-F5344CB8AC3E}">
        <p14:creationId xmlns:p14="http://schemas.microsoft.com/office/powerpoint/2010/main" val="1265648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4" name="Shape 37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SzPct val="100000"/>
              <a:buFont typeface="Arial"/>
              <a:buChar char="•"/>
            </a:pPr>
            <a:r>
              <a:rPr lang="en-US" sz="1000" b="0" i="0" u="none" strike="noStrike" cap="none">
                <a:latin typeface="Calibri"/>
                <a:ea typeface="Calibri"/>
                <a:cs typeface="Calibri"/>
                <a:sym typeface="Calibri"/>
              </a:rPr>
              <a:t>Share Leave No Trace, even a simple principle, with other people when you’re enjoying the outdoors. </a:t>
            </a:r>
          </a:p>
          <a:p>
            <a:pPr marL="0" marR="0" lvl="0" indent="0" algn="l" rtl="0">
              <a:lnSpc>
                <a:spcPct val="100000"/>
              </a:lnSpc>
              <a:spcBef>
                <a:spcPts val="400"/>
              </a:spcBef>
              <a:spcAft>
                <a:spcPts val="0"/>
              </a:spcAft>
              <a:buSzPct val="25000"/>
              <a:buNone/>
            </a:pPr>
            <a:endParaRPr sz="2200" b="0" i="0" u="none" strike="noStrike" cap="none">
              <a:latin typeface="Calibri"/>
              <a:ea typeface="Calibri"/>
              <a:cs typeface="Calibri"/>
              <a:sym typeface="Calibri"/>
            </a:endParaRPr>
          </a:p>
          <a:p>
            <a:pPr marL="171450" marR="0" lvl="0" indent="-17145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Contact your Leave No Trace State Advocate to learn about opportunities to teach others in your community.</a:t>
            </a:r>
          </a:p>
          <a:p>
            <a:pPr marL="0" marR="0" lvl="0" indent="0" algn="l" rtl="0">
              <a:lnSpc>
                <a:spcPct val="100000"/>
              </a:lnSpc>
              <a:spcBef>
                <a:spcPts val="400"/>
              </a:spcBef>
              <a:spcAft>
                <a:spcPts val="0"/>
              </a:spcAft>
              <a:buSzPct val="25000"/>
              <a:buNone/>
            </a:pPr>
            <a:endParaRPr sz="2200" b="0" i="0" u="none" strike="noStrike" cap="none">
              <a:latin typeface="Calibri"/>
              <a:ea typeface="Calibri"/>
              <a:cs typeface="Calibri"/>
              <a:sym typeface="Calibri"/>
            </a:endParaRPr>
          </a:p>
          <a:p>
            <a:pPr marL="171450" marR="0" lvl="0" indent="-171450" algn="l" rtl="0">
              <a:lnSpc>
                <a:spcPct val="100000"/>
              </a:lnSpc>
              <a:spcBef>
                <a:spcPts val="400"/>
              </a:spcBef>
              <a:spcAft>
                <a:spcPts val="0"/>
              </a:spcAft>
              <a:buSzPct val="100000"/>
              <a:buFont typeface="Arial"/>
              <a:buChar char="•"/>
            </a:pPr>
            <a:r>
              <a:rPr lang="en-US" sz="1000" b="0" i="0" u="none" strike="noStrike" cap="none">
                <a:latin typeface="Calibri"/>
                <a:ea typeface="Calibri"/>
                <a:cs typeface="Calibri"/>
                <a:sym typeface="Calibri"/>
              </a:rPr>
              <a:t>Forward Leave No Trace videos from YouTube, educational blogs and more. </a:t>
            </a:r>
          </a:p>
          <a:p>
            <a:pPr marL="171450" marR="0" lvl="0" indent="-171450" algn="l" rtl="0">
              <a:lnSpc>
                <a:spcPct val="100000"/>
              </a:lnSpc>
              <a:spcBef>
                <a:spcPts val="400"/>
              </a:spcBef>
              <a:spcAft>
                <a:spcPts val="0"/>
              </a:spcAft>
              <a:buSzPct val="100000"/>
              <a:buFont typeface="Arial"/>
              <a:buNone/>
            </a:pPr>
            <a:endParaRPr sz="1800" b="0" i="0" u="none" strike="noStrike" cap="none">
              <a:latin typeface="Calibri"/>
              <a:ea typeface="Calibri"/>
              <a:cs typeface="Calibri"/>
              <a:sym typeface="Calibri"/>
            </a:endParaRPr>
          </a:p>
          <a:p>
            <a:pPr marL="171450" marR="0" lvl="0" indent="-171450" algn="l" rtl="0">
              <a:lnSpc>
                <a:spcPct val="100000"/>
              </a:lnSpc>
              <a:spcBef>
                <a:spcPts val="400"/>
              </a:spcBef>
              <a:buSzPct val="100000"/>
              <a:buFont typeface="Arial"/>
              <a:buChar char="•"/>
            </a:pPr>
            <a:r>
              <a:rPr lang="en-US" sz="1000" b="0" i="0" u="none" strike="noStrike" cap="none">
                <a:latin typeface="Calibri"/>
                <a:ea typeface="Calibri"/>
                <a:cs typeface="Calibri"/>
                <a:sym typeface="Calibri"/>
              </a:rPr>
              <a:t>It’s so easy.</a:t>
            </a:r>
          </a:p>
        </p:txBody>
      </p:sp>
    </p:spTree>
    <p:extLst>
      <p:ext uri="{BB962C8B-B14F-4D97-AF65-F5344CB8AC3E}">
        <p14:creationId xmlns:p14="http://schemas.microsoft.com/office/powerpoint/2010/main" val="928950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82" name="Shape 382"/>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endParaRPr sz="2200"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663612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 name="Shape 8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1000" b="0" i="0" u="none" strike="noStrike" cap="none">
                <a:latin typeface="Calibri"/>
                <a:ea typeface="Calibri"/>
                <a:cs typeface="Calibri"/>
                <a:sym typeface="Calibri"/>
              </a:rPr>
              <a:t>When venturing in the outdoors, humans generally impact the environment in six broad areas:</a:t>
            </a:r>
          </a:p>
          <a:p>
            <a:pPr marL="0" marR="0" lvl="0" indent="0" algn="l" rtl="0">
              <a:lnSpc>
                <a:spcPct val="90000"/>
              </a:lnSpc>
              <a:spcBef>
                <a:spcPts val="0"/>
              </a:spcBef>
              <a:buSzPct val="25000"/>
              <a:buNone/>
            </a:pPr>
            <a:endParaRPr sz="2200" b="0" i="0" u="none" strike="noStrike" cap="none">
              <a:latin typeface="Calibri"/>
              <a:ea typeface="Calibri"/>
              <a:cs typeface="Calibri"/>
              <a:sym typeface="Calibri"/>
            </a:endParaRPr>
          </a:p>
          <a:p>
            <a:pPr marL="171450" marR="0" lvl="0" indent="-171450" algn="l" rtl="0">
              <a:lnSpc>
                <a:spcPct val="90000"/>
              </a:lnSpc>
              <a:spcBef>
                <a:spcPts val="0"/>
              </a:spcBef>
              <a:buSzPct val="100000"/>
              <a:buFont typeface="Arial"/>
              <a:buChar char="•"/>
            </a:pPr>
            <a:r>
              <a:rPr lang="en-US" sz="1000" b="1" i="0" u="none" strike="noStrike" cap="none">
                <a:latin typeface="Calibri"/>
                <a:ea typeface="Calibri"/>
                <a:cs typeface="Calibri"/>
                <a:sym typeface="Calibri"/>
              </a:rPr>
              <a:t>Wildlife Impacts</a:t>
            </a:r>
            <a:r>
              <a:rPr lang="en-US" sz="1000" b="0" i="0" u="none" strike="noStrike" cap="none">
                <a:latin typeface="Calibri"/>
                <a:ea typeface="Calibri"/>
                <a:cs typeface="Calibri"/>
                <a:sym typeface="Calibri"/>
              </a:rPr>
              <a:t>: disturbance, altered behavior, or reduced health and reproduction of animals.</a:t>
            </a:r>
          </a:p>
          <a:p>
            <a:pPr marL="171450" marR="0" lvl="0" indent="-171450" algn="l" rtl="0">
              <a:lnSpc>
                <a:spcPct val="90000"/>
              </a:lnSpc>
              <a:spcBef>
                <a:spcPts val="0"/>
              </a:spcBef>
              <a:buSzPct val="100000"/>
              <a:buFont typeface="Arial"/>
              <a:buChar char="•"/>
            </a:pPr>
            <a:r>
              <a:rPr lang="en-US" sz="1000" b="1" i="0" u="none" strike="noStrike" cap="none">
                <a:latin typeface="Calibri"/>
                <a:ea typeface="Calibri"/>
                <a:cs typeface="Calibri"/>
                <a:sym typeface="Calibri"/>
              </a:rPr>
              <a:t>Vegetation Impacts</a:t>
            </a:r>
            <a:r>
              <a:rPr lang="en-US" sz="1000" b="0" i="0" u="none" strike="noStrike" cap="none">
                <a:latin typeface="Calibri"/>
                <a:ea typeface="Calibri"/>
                <a:cs typeface="Calibri"/>
                <a:sym typeface="Calibri"/>
              </a:rPr>
              <a:t>: vegetation loss, the introduction of invasive species, and tree or plant damage</a:t>
            </a:r>
          </a:p>
          <a:p>
            <a:pPr marL="171450" marR="0" lvl="0" indent="-171450" algn="l" rtl="0">
              <a:lnSpc>
                <a:spcPct val="90000"/>
              </a:lnSpc>
              <a:spcBef>
                <a:spcPts val="0"/>
              </a:spcBef>
              <a:buSzPct val="100000"/>
              <a:buFont typeface="Arial"/>
              <a:buChar char="•"/>
            </a:pPr>
            <a:r>
              <a:rPr lang="en-US" sz="1000" b="1" i="0" u="none" strike="noStrike" cap="none">
                <a:latin typeface="Calibri"/>
                <a:ea typeface="Calibri"/>
                <a:cs typeface="Calibri"/>
                <a:sym typeface="Calibri"/>
              </a:rPr>
              <a:t>Water Resource Impacts</a:t>
            </a:r>
            <a:r>
              <a:rPr lang="en-US" sz="1000" b="0" i="0" u="none" strike="noStrike" cap="none">
                <a:latin typeface="Calibri"/>
                <a:ea typeface="Calibri"/>
                <a:cs typeface="Calibri"/>
                <a:sym typeface="Calibri"/>
              </a:rPr>
              <a:t>: siltation, sedimentation, and soap or fecal waste</a:t>
            </a:r>
          </a:p>
          <a:p>
            <a:pPr marL="171450" marR="0" lvl="0" indent="-171450" algn="l" rtl="0">
              <a:lnSpc>
                <a:spcPct val="90000"/>
              </a:lnSpc>
              <a:spcBef>
                <a:spcPts val="0"/>
              </a:spcBef>
              <a:buSzPct val="100000"/>
              <a:buFont typeface="Arial"/>
              <a:buChar char="•"/>
            </a:pPr>
            <a:r>
              <a:rPr lang="en-US" sz="1000" b="1" i="0" u="none" strike="noStrike" cap="none">
                <a:latin typeface="Calibri"/>
                <a:ea typeface="Calibri"/>
                <a:cs typeface="Calibri"/>
                <a:sym typeface="Calibri"/>
              </a:rPr>
              <a:t>Soil Impacts: </a:t>
            </a:r>
            <a:r>
              <a:rPr lang="en-US" sz="1000" b="0" i="0" u="none" strike="noStrike" cap="none">
                <a:latin typeface="Calibri"/>
                <a:ea typeface="Calibri"/>
                <a:cs typeface="Calibri"/>
                <a:sym typeface="Calibri"/>
              </a:rPr>
              <a:t>loss of organic litter, soil compaction, or soil erosion</a:t>
            </a:r>
          </a:p>
          <a:p>
            <a:pPr marL="171450" marR="0" lvl="0" indent="-171450" algn="l" rtl="0">
              <a:lnSpc>
                <a:spcPct val="90000"/>
              </a:lnSpc>
              <a:spcBef>
                <a:spcPts val="0"/>
              </a:spcBef>
              <a:buSzPct val="100000"/>
              <a:buFont typeface="Arial"/>
              <a:buChar char="•"/>
            </a:pPr>
            <a:r>
              <a:rPr lang="en-US" sz="1000" b="1" i="0" u="none" strike="noStrike" cap="none">
                <a:latin typeface="Calibri"/>
                <a:ea typeface="Calibri"/>
                <a:cs typeface="Calibri"/>
                <a:sym typeface="Calibri"/>
              </a:rPr>
              <a:t>Cultural Resource Impacts </a:t>
            </a:r>
            <a:r>
              <a:rPr lang="en-US" sz="1000" b="0" i="0" u="none" strike="noStrike" cap="none">
                <a:latin typeface="Calibri"/>
                <a:ea typeface="Calibri"/>
                <a:cs typeface="Calibri"/>
                <a:sym typeface="Calibri"/>
              </a:rPr>
              <a:t>through theft or damage to cultural and historic features and artifacts</a:t>
            </a:r>
          </a:p>
          <a:p>
            <a:pPr marL="171450" marR="0" lvl="0" indent="-171450" algn="l" rtl="0">
              <a:lnSpc>
                <a:spcPct val="90000"/>
              </a:lnSpc>
              <a:spcBef>
                <a:spcPts val="0"/>
              </a:spcBef>
              <a:buSzPct val="100000"/>
              <a:buFont typeface="Arial"/>
              <a:buChar char="•"/>
            </a:pPr>
            <a:r>
              <a:rPr lang="en-US" sz="1000" b="1" i="0" u="none" strike="noStrike" cap="none">
                <a:latin typeface="Calibri"/>
                <a:ea typeface="Calibri"/>
                <a:cs typeface="Calibri"/>
                <a:sym typeface="Calibri"/>
              </a:rPr>
              <a:t>Social Impacts</a:t>
            </a:r>
            <a:r>
              <a:rPr lang="en-US" sz="1000" b="0" i="0" u="none" strike="noStrike" cap="none">
                <a:latin typeface="Calibri"/>
                <a:ea typeface="Calibri"/>
                <a:cs typeface="Calibri"/>
                <a:sym typeface="Calibri"/>
              </a:rPr>
              <a:t>: crowding, conflicts between various user groups, and diminished outdoor experience</a:t>
            </a:r>
          </a:p>
        </p:txBody>
      </p:sp>
    </p:spTree>
    <p:extLst>
      <p:ext uri="{BB962C8B-B14F-4D97-AF65-F5344CB8AC3E}">
        <p14:creationId xmlns:p14="http://schemas.microsoft.com/office/powerpoint/2010/main" val="89954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Consider the number of people our public lands see each year.</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The environmental implications of outdoor use can be staggering, especially given the popularity of outdoor recreation on federal and state lands. According to federal and state data (source – agency websites).</a:t>
            </a:r>
          </a:p>
        </p:txBody>
      </p:sp>
    </p:spTree>
    <p:extLst>
      <p:ext uri="{BB962C8B-B14F-4D97-AF65-F5344CB8AC3E}">
        <p14:creationId xmlns:p14="http://schemas.microsoft.com/office/powerpoint/2010/main" val="38217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8" name="Shape 10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Optional Narrative: What began as a call to preserve wilderness areas has evolved into a global, daily commitment for all people to embrace a Leave No Trace ethic. </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The environmental stewardship promoted by the Leave No Trace Center extends beyond outdoor enthusiasts to include ANYONE who enjoys the outdoors and is concerned with people’s relationship with nature. </a:t>
            </a:r>
          </a:p>
        </p:txBody>
      </p:sp>
    </p:spTree>
    <p:extLst>
      <p:ext uri="{BB962C8B-B14F-4D97-AF65-F5344CB8AC3E}">
        <p14:creationId xmlns:p14="http://schemas.microsoft.com/office/powerpoint/2010/main" val="10254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Research shows that Leave No Trace education is successful in significantly improving people’s knowledge, ethics and behavior in the outdoors. Our research indicates education fosters:</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685800" marR="0" lvl="1" indent="-228600" algn="l" rtl="0">
              <a:lnSpc>
                <a:spcPct val="117999"/>
              </a:lnSpc>
              <a:spcBef>
                <a:spcPts val="0"/>
              </a:spcBef>
              <a:buSzPct val="100000"/>
              <a:buFont typeface="Calibri"/>
              <a:buAutoNum type="arabicPeriod"/>
            </a:pPr>
            <a:r>
              <a:rPr lang="en-US" sz="1000" b="0" i="0" u="none" strike="noStrike" cap="none">
                <a:latin typeface="Calibri"/>
                <a:ea typeface="Calibri"/>
                <a:cs typeface="Calibri"/>
                <a:sym typeface="Calibri"/>
              </a:rPr>
              <a:t>Healthier, thriving wildlife and fewer negative interactions with humans.</a:t>
            </a:r>
          </a:p>
          <a:p>
            <a:pPr marL="685800" marR="0" lvl="1" indent="-228600" algn="l" rtl="0">
              <a:lnSpc>
                <a:spcPct val="117999"/>
              </a:lnSpc>
              <a:spcBef>
                <a:spcPts val="0"/>
              </a:spcBef>
              <a:buSzPct val="100000"/>
              <a:buFont typeface="Calibri"/>
              <a:buAutoNum type="arabicPeriod"/>
            </a:pPr>
            <a:r>
              <a:rPr lang="en-US" sz="1000" b="0" i="0" u="none" strike="noStrike" cap="none">
                <a:latin typeface="Calibri"/>
                <a:ea typeface="Calibri"/>
                <a:cs typeface="Calibri"/>
                <a:sym typeface="Calibri"/>
              </a:rPr>
              <a:t>Considerable litter reduction</a:t>
            </a:r>
          </a:p>
          <a:p>
            <a:pPr marL="685800" marR="0" lvl="1" indent="-228600" algn="l" rtl="0">
              <a:lnSpc>
                <a:spcPct val="117999"/>
              </a:lnSpc>
              <a:spcBef>
                <a:spcPts val="0"/>
              </a:spcBef>
              <a:buSzPct val="100000"/>
              <a:buFont typeface="Calibri"/>
              <a:buAutoNum type="arabicPeriod"/>
            </a:pPr>
            <a:r>
              <a:rPr lang="en-US" sz="1000" b="0" i="0" u="none" strike="noStrike" cap="none">
                <a:latin typeface="Calibri"/>
                <a:ea typeface="Calibri"/>
                <a:cs typeface="Calibri"/>
                <a:sym typeface="Calibri"/>
              </a:rPr>
              <a:t>Less degradation of native plants and animal species</a:t>
            </a:r>
          </a:p>
          <a:p>
            <a:pPr marL="685800" marR="0" lvl="1" indent="-228600" algn="l" rtl="0">
              <a:lnSpc>
                <a:spcPct val="117999"/>
              </a:lnSpc>
              <a:spcBef>
                <a:spcPts val="0"/>
              </a:spcBef>
              <a:buSzPct val="100000"/>
              <a:buFont typeface="Calibri"/>
              <a:buAutoNum type="arabicPeriod"/>
            </a:pPr>
            <a:r>
              <a:rPr lang="en-US" sz="1000" b="0" i="0" u="none" strike="noStrike" cap="none">
                <a:latin typeface="Calibri"/>
                <a:ea typeface="Calibri"/>
                <a:cs typeface="Calibri"/>
                <a:sym typeface="Calibri"/>
              </a:rPr>
              <a:t>Stronger human bonds to the outdoors and a greater sense of stewardship</a:t>
            </a:r>
          </a:p>
          <a:p>
            <a:pPr marL="685800" marR="0" lvl="1" indent="-228600" algn="l" rtl="0">
              <a:lnSpc>
                <a:spcPct val="117999"/>
              </a:lnSpc>
              <a:spcBef>
                <a:spcPts val="0"/>
              </a:spcBef>
              <a:buClr>
                <a:schemeClr val="accent6"/>
              </a:buClr>
              <a:buSzPct val="100000"/>
              <a:buFont typeface="Arial"/>
              <a:buNone/>
            </a:pPr>
            <a:endParaRPr sz="2200" b="0" i="0" u="none" strike="noStrike" cap="none">
              <a:latin typeface="Calibri"/>
              <a:ea typeface="Calibri"/>
              <a:cs typeface="Calibri"/>
              <a:sym typeface="Calibri"/>
            </a:endParaRPr>
          </a:p>
          <a:p>
            <a:pPr marL="0" marR="0" lvl="0" indent="0" algn="l" rtl="0">
              <a:lnSpc>
                <a:spcPct val="117999"/>
              </a:lnSpc>
              <a:spcBef>
                <a:spcPts val="0"/>
              </a:spcBef>
              <a:spcAft>
                <a:spcPts val="0"/>
              </a:spcAft>
              <a:buSzPct val="25000"/>
              <a:buNone/>
            </a:pPr>
            <a:r>
              <a:rPr lang="en-US" sz="1000" b="0" i="0" u="none" strike="noStrike" cap="none">
                <a:latin typeface="Calibri"/>
                <a:ea typeface="Calibri"/>
                <a:cs typeface="Calibri"/>
                <a:sym typeface="Calibri"/>
              </a:rPr>
              <a:t>The Center continues to study and test our principles and training to ensure the best, most effective, relevant messaging and programs.</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spcAft>
                <a:spcPts val="0"/>
              </a:spcAft>
              <a:buSzPct val="25000"/>
              <a:buNone/>
            </a:pPr>
            <a:r>
              <a:rPr lang="en-US" sz="1000" b="0" i="0" u="none" strike="noStrike" cap="none">
                <a:latin typeface="Calibri"/>
                <a:ea typeface="Calibri"/>
                <a:cs typeface="Calibri"/>
                <a:sym typeface="Calibri"/>
              </a:rPr>
              <a:t>Is a simple, effective framework for making good decisions in nature, no matter how your choose to spend time outdoors. </a:t>
            </a:r>
          </a:p>
          <a:p>
            <a:pPr marL="0" marR="0" lvl="0" indent="0" algn="l" rtl="0">
              <a:lnSpc>
                <a:spcPct val="100000"/>
              </a:lnSpc>
              <a:spcBef>
                <a:spcPts val="700"/>
              </a:spcBef>
              <a:spcAft>
                <a:spcPts val="0"/>
              </a:spcAft>
              <a:buSzPct val="25000"/>
              <a:buNone/>
            </a:pPr>
            <a:endParaRPr sz="2200" b="0" i="0" u="none" strike="noStrike" cap="none">
              <a:latin typeface="Calibri"/>
              <a:ea typeface="Calibri"/>
              <a:cs typeface="Calibri"/>
              <a:sym typeface="Calibri"/>
            </a:endParaRPr>
          </a:p>
          <a:p>
            <a:pPr marL="0" marR="0" lvl="0" indent="0" algn="l" rtl="0">
              <a:lnSpc>
                <a:spcPct val="100000"/>
              </a:lnSpc>
              <a:spcBef>
                <a:spcPts val="300"/>
              </a:spcBef>
              <a:buSzPct val="25000"/>
              <a:buNone/>
            </a:pPr>
            <a:r>
              <a:rPr lang="en-US" sz="1000" b="0" i="0" u="none" strike="noStrike" cap="none">
                <a:latin typeface="Calibri"/>
                <a:ea typeface="Calibri"/>
                <a:cs typeface="Calibri"/>
                <a:sym typeface="Calibri"/>
              </a:rPr>
              <a:t>Though developed for the backcountry, Leave No Trace today is relevant for anyone who spends time outdoors and is appropriate everywhere from deep Wilderness and the backcountry to your local city park.</a:t>
            </a:r>
          </a:p>
        </p:txBody>
      </p:sp>
    </p:spTree>
    <p:extLst>
      <p:ext uri="{BB962C8B-B14F-4D97-AF65-F5344CB8AC3E}">
        <p14:creationId xmlns:p14="http://schemas.microsoft.com/office/powerpoint/2010/main" val="1184635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7" name="Shape 137"/>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17999"/>
              </a:lnSpc>
              <a:spcBef>
                <a:spcPts val="0"/>
              </a:spcBef>
              <a:buSzPct val="25000"/>
              <a:buNone/>
            </a:pPr>
            <a:r>
              <a:rPr lang="en-US" sz="1000" b="0" i="0" u="none" strike="noStrike" cap="none">
                <a:latin typeface="Calibri"/>
                <a:ea typeface="Calibri"/>
                <a:cs typeface="Calibri"/>
                <a:sym typeface="Calibri"/>
              </a:rPr>
              <a:t>We use the foundation of seven core principles to communicate the best available guidance for enjoying the outdoors responsibly. The Seven Principles of Leave No Trace help educate and guide people in sustainable, minimum impact practices that mitigate or avoid recreation-related impacts. These principles are the most robust and widely utilized minimum impact, outdoor practices on public lands across the country. The seven principles are:</a:t>
            </a:r>
          </a:p>
          <a:p>
            <a:pPr marL="0" marR="0" lvl="0" indent="0" algn="l" rtl="0">
              <a:lnSpc>
                <a:spcPct val="117999"/>
              </a:lnSpc>
              <a:spcBef>
                <a:spcPts val="0"/>
              </a:spcBef>
              <a:buSzPct val="25000"/>
              <a:buNone/>
            </a:pPr>
            <a:endParaRPr sz="2200" b="0" i="0" u="none" strike="noStrike" cap="none">
              <a:latin typeface="Calibri"/>
              <a:ea typeface="Calibri"/>
              <a:cs typeface="Calibri"/>
              <a:sym typeface="Calibri"/>
            </a:endParaRPr>
          </a:p>
          <a:p>
            <a:pPr marL="228600" marR="0" lvl="0" indent="-228600" algn="l" rtl="0">
              <a:lnSpc>
                <a:spcPct val="120000"/>
              </a:lnSpc>
              <a:spcBef>
                <a:spcPts val="0"/>
              </a:spcBef>
              <a:buSzPct val="100000"/>
              <a:buFont typeface="Calibri"/>
              <a:buAutoNum type="arabicPeriod"/>
            </a:pPr>
            <a:r>
              <a:rPr lang="en-US" sz="1000" b="0" i="0" u="none" strike="noStrike" cap="none">
                <a:latin typeface="Calibri"/>
                <a:ea typeface="Calibri"/>
                <a:cs typeface="Calibri"/>
                <a:sym typeface="Calibri"/>
              </a:rPr>
              <a:t>Plan Ahead and Prepare</a:t>
            </a:r>
          </a:p>
          <a:p>
            <a:pPr marL="228600" marR="0" lvl="0" indent="-228600" algn="l" rtl="0">
              <a:lnSpc>
                <a:spcPct val="120000"/>
              </a:lnSpc>
              <a:spcBef>
                <a:spcPts val="0"/>
              </a:spcBef>
              <a:buSzPct val="100000"/>
              <a:buFont typeface="Calibri"/>
              <a:buAutoNum type="arabicPeriod"/>
            </a:pPr>
            <a:r>
              <a:rPr lang="en-US" sz="1000" b="0" i="0" u="none" strike="noStrike" cap="none">
                <a:latin typeface="Calibri"/>
                <a:ea typeface="Calibri"/>
                <a:cs typeface="Calibri"/>
                <a:sym typeface="Calibri"/>
              </a:rPr>
              <a:t>Travel and Camp on Durable Surfaces</a:t>
            </a:r>
          </a:p>
          <a:p>
            <a:pPr marL="228600" marR="0" lvl="0" indent="-228600" algn="l" rtl="0">
              <a:lnSpc>
                <a:spcPct val="120000"/>
              </a:lnSpc>
              <a:spcBef>
                <a:spcPts val="0"/>
              </a:spcBef>
              <a:buSzPct val="100000"/>
              <a:buFont typeface="Calibri"/>
              <a:buAutoNum type="arabicPeriod"/>
            </a:pPr>
            <a:r>
              <a:rPr lang="en-US" sz="1000" b="0" i="0" u="none" strike="noStrike" cap="none">
                <a:latin typeface="Calibri"/>
                <a:ea typeface="Calibri"/>
                <a:cs typeface="Calibri"/>
                <a:sym typeface="Calibri"/>
              </a:rPr>
              <a:t>Dispose of Waste Properly</a:t>
            </a:r>
          </a:p>
          <a:p>
            <a:pPr marL="228600" marR="0" lvl="0" indent="-228600" algn="l" rtl="0">
              <a:lnSpc>
                <a:spcPct val="120000"/>
              </a:lnSpc>
              <a:spcBef>
                <a:spcPts val="0"/>
              </a:spcBef>
              <a:buSzPct val="100000"/>
              <a:buFont typeface="Calibri"/>
              <a:buAutoNum type="arabicPeriod"/>
            </a:pPr>
            <a:r>
              <a:rPr lang="en-US" sz="1000" b="0" i="0" u="none" strike="noStrike" cap="none">
                <a:latin typeface="Calibri"/>
                <a:ea typeface="Calibri"/>
                <a:cs typeface="Calibri"/>
                <a:sym typeface="Calibri"/>
              </a:rPr>
              <a:t>Leave What You Find</a:t>
            </a:r>
          </a:p>
          <a:p>
            <a:pPr marL="228600" marR="0" lvl="0" indent="-228600" algn="l" rtl="0">
              <a:lnSpc>
                <a:spcPct val="120000"/>
              </a:lnSpc>
              <a:spcBef>
                <a:spcPts val="0"/>
              </a:spcBef>
              <a:buSzPct val="100000"/>
              <a:buFont typeface="Calibri"/>
              <a:buAutoNum type="arabicPeriod"/>
            </a:pPr>
            <a:r>
              <a:rPr lang="en-US" sz="1000" b="0" i="0" u="none" strike="noStrike" cap="none">
                <a:latin typeface="Calibri"/>
                <a:ea typeface="Calibri"/>
                <a:cs typeface="Calibri"/>
                <a:sym typeface="Calibri"/>
              </a:rPr>
              <a:t>Minimize Campfire Impacts</a:t>
            </a:r>
          </a:p>
          <a:p>
            <a:pPr marL="228600" marR="0" lvl="0" indent="-228600" algn="l" rtl="0">
              <a:lnSpc>
                <a:spcPct val="120000"/>
              </a:lnSpc>
              <a:spcBef>
                <a:spcPts val="0"/>
              </a:spcBef>
              <a:buSzPct val="100000"/>
              <a:buFont typeface="Calibri"/>
              <a:buAutoNum type="arabicPeriod"/>
            </a:pPr>
            <a:r>
              <a:rPr lang="en-US" sz="1000" b="0" i="0" u="none" strike="noStrike" cap="none">
                <a:latin typeface="Calibri"/>
                <a:ea typeface="Calibri"/>
                <a:cs typeface="Calibri"/>
                <a:sym typeface="Calibri"/>
              </a:rPr>
              <a:t>Respect Wildlife</a:t>
            </a:r>
          </a:p>
          <a:p>
            <a:pPr marL="228600" marR="0" lvl="0" indent="-228600" algn="l" rtl="0">
              <a:lnSpc>
                <a:spcPct val="120000"/>
              </a:lnSpc>
              <a:spcBef>
                <a:spcPts val="0"/>
              </a:spcBef>
              <a:buSzPct val="100000"/>
              <a:buFont typeface="Calibri"/>
              <a:buAutoNum type="arabicPeriod"/>
            </a:pPr>
            <a:r>
              <a:rPr lang="en-US" sz="1000" b="0" i="0" u="none" strike="noStrike" cap="none">
                <a:latin typeface="Calibri"/>
                <a:ea typeface="Calibri"/>
                <a:cs typeface="Calibri"/>
                <a:sym typeface="Calibri"/>
              </a:rPr>
              <a:t>Be Considerate of Other Visitors</a:t>
            </a:r>
          </a:p>
          <a:p>
            <a:pPr marL="0" marR="0" lvl="0" indent="0" algn="l" rtl="0">
              <a:lnSpc>
                <a:spcPct val="120000"/>
              </a:lnSpc>
              <a:spcBef>
                <a:spcPts val="0"/>
              </a:spcBef>
              <a:buSzPct val="25000"/>
              <a:buNone/>
            </a:pPr>
            <a:endParaRPr sz="2200" b="0" i="0" u="none" strike="noStrike" cap="none">
              <a:latin typeface="Calibri"/>
              <a:ea typeface="Calibri"/>
              <a:cs typeface="Calibri"/>
              <a:sym typeface="Calibri"/>
            </a:endParaRPr>
          </a:p>
          <a:p>
            <a:pPr marL="0" marR="0" lvl="0" indent="0" algn="l" rtl="0">
              <a:lnSpc>
                <a:spcPct val="120000"/>
              </a:lnSpc>
              <a:spcBef>
                <a:spcPts val="0"/>
              </a:spcBef>
              <a:buSzPct val="25000"/>
              <a:buNone/>
            </a:pPr>
            <a:r>
              <a:rPr lang="en-US" sz="1000" b="0" i="0" u="none" strike="noStrike" cap="none">
                <a:latin typeface="Calibri"/>
                <a:ea typeface="Calibri"/>
                <a:cs typeface="Calibri"/>
                <a:sym typeface="Calibri"/>
              </a:rPr>
              <a:t>Principles are available in many forms: for kids, frontcountry, activity-specific (climbing, mountain biking, fishing, hunting, cultural heritage, international, etc.).</a:t>
            </a:r>
          </a:p>
        </p:txBody>
      </p:sp>
    </p:spTree>
    <p:extLst>
      <p:ext uri="{BB962C8B-B14F-4D97-AF65-F5344CB8AC3E}">
        <p14:creationId xmlns:p14="http://schemas.microsoft.com/office/powerpoint/2010/main" val="85414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4" name="Shape 15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SzPct val="25000"/>
              <a:buNone/>
            </a:pPr>
            <a:r>
              <a:rPr lang="en-US" sz="1000" b="0" i="0" u="none" strike="noStrike" cap="none">
                <a:latin typeface="Arial"/>
                <a:ea typeface="Arial"/>
                <a:cs typeface="Arial"/>
                <a:sym typeface="Arial"/>
              </a:rPr>
              <a:t>Think of Leave No Trace as a spectrum:</a:t>
            </a:r>
          </a:p>
          <a:p>
            <a:pPr marL="0" marR="0" lvl="0" indent="0" algn="l" rtl="0">
              <a:lnSpc>
                <a:spcPct val="100000"/>
              </a:lnSpc>
              <a:spcBef>
                <a:spcPts val="700"/>
              </a:spcBef>
              <a:spcAft>
                <a:spcPts val="0"/>
              </a:spcAft>
              <a:buSzPct val="25000"/>
              <a:buNone/>
            </a:pPr>
            <a:endParaRPr sz="2200" b="0" i="0" u="none" strike="noStrike" cap="none">
              <a:latin typeface="Helvetica Neue"/>
              <a:ea typeface="Helvetica Neue"/>
              <a:cs typeface="Helvetica Neue"/>
              <a:sym typeface="Helvetica Neue"/>
            </a:endParaRPr>
          </a:p>
          <a:p>
            <a:pPr marL="0" marR="0" lvl="0" indent="0" algn="l" rtl="0">
              <a:lnSpc>
                <a:spcPct val="100000"/>
              </a:lnSpc>
              <a:spcBef>
                <a:spcPts val="300"/>
              </a:spcBef>
              <a:spcAft>
                <a:spcPts val="0"/>
              </a:spcAft>
              <a:buSzPct val="25000"/>
              <a:buNone/>
            </a:pPr>
            <a:r>
              <a:rPr lang="en-US" sz="1000" b="0" i="0" u="none" strike="noStrike" cap="none">
                <a:latin typeface="Arial"/>
                <a:ea typeface="Arial"/>
                <a:cs typeface="Arial"/>
                <a:sym typeface="Arial"/>
              </a:rPr>
              <a:t>On one end: many impacts. On the other: few impacts</a:t>
            </a:r>
          </a:p>
          <a:p>
            <a:pPr marL="0" marR="0" lvl="0" indent="0" algn="l" rtl="0">
              <a:lnSpc>
                <a:spcPct val="100000"/>
              </a:lnSpc>
              <a:spcBef>
                <a:spcPts val="700"/>
              </a:spcBef>
              <a:spcAft>
                <a:spcPts val="0"/>
              </a:spcAft>
              <a:buSzPct val="25000"/>
              <a:buNone/>
            </a:pPr>
            <a:endParaRPr sz="2200" b="0" i="0" u="none" strike="noStrike" cap="none">
              <a:latin typeface="Helvetica Neue"/>
              <a:ea typeface="Helvetica Neue"/>
              <a:cs typeface="Helvetica Neue"/>
              <a:sym typeface="Helvetica Neue"/>
            </a:endParaRPr>
          </a:p>
          <a:p>
            <a:pPr marL="0" marR="0" lvl="0" indent="0" algn="l" rtl="0">
              <a:lnSpc>
                <a:spcPct val="100000"/>
              </a:lnSpc>
              <a:spcBef>
                <a:spcPts val="300"/>
              </a:spcBef>
              <a:spcAft>
                <a:spcPts val="0"/>
              </a:spcAft>
              <a:buSzPct val="25000"/>
              <a:buNone/>
            </a:pPr>
            <a:r>
              <a:rPr lang="en-US" sz="1000" b="0" i="0" u="none" strike="noStrike" cap="none">
                <a:latin typeface="Arial"/>
                <a:ea typeface="Arial"/>
                <a:cs typeface="Arial"/>
                <a:sym typeface="Arial"/>
              </a:rPr>
              <a:t>Many ways to Leave No Trace. Find your place on the spectrum. </a:t>
            </a:r>
          </a:p>
          <a:p>
            <a:pPr marL="0" marR="0" lvl="0" indent="0" algn="l" rtl="0">
              <a:lnSpc>
                <a:spcPct val="100000"/>
              </a:lnSpc>
              <a:spcBef>
                <a:spcPts val="700"/>
              </a:spcBef>
              <a:spcAft>
                <a:spcPts val="0"/>
              </a:spcAft>
              <a:buSzPct val="25000"/>
              <a:buNone/>
            </a:pPr>
            <a:endParaRPr sz="2200" b="0" i="0" u="none" strike="noStrike" cap="none">
              <a:latin typeface="Helvetica Neue"/>
              <a:ea typeface="Helvetica Neue"/>
              <a:cs typeface="Helvetica Neue"/>
              <a:sym typeface="Helvetica Neue"/>
            </a:endParaRPr>
          </a:p>
          <a:p>
            <a:pPr marL="0" marR="0" lvl="0" indent="0" algn="l" rtl="0">
              <a:lnSpc>
                <a:spcPct val="100000"/>
              </a:lnSpc>
              <a:spcBef>
                <a:spcPts val="300"/>
              </a:spcBef>
              <a:spcAft>
                <a:spcPts val="0"/>
              </a:spcAft>
              <a:buSzPct val="25000"/>
              <a:buNone/>
            </a:pPr>
            <a:r>
              <a:rPr lang="en-US" sz="1000" b="0" i="0" u="none" strike="noStrike" cap="none">
                <a:latin typeface="Arial"/>
                <a:ea typeface="Arial"/>
                <a:cs typeface="Arial"/>
                <a:sym typeface="Arial"/>
              </a:rPr>
              <a:t>Doing ANYTHING to minimize your impact is better than doing nothing at all. </a:t>
            </a:r>
          </a:p>
          <a:p>
            <a:pPr marL="0" marR="0" lvl="0" indent="0" algn="l" rtl="0">
              <a:lnSpc>
                <a:spcPct val="100000"/>
              </a:lnSpc>
              <a:spcBef>
                <a:spcPts val="700"/>
              </a:spcBef>
              <a:spcAft>
                <a:spcPts val="0"/>
              </a:spcAft>
              <a:buSzPct val="25000"/>
              <a:buNone/>
            </a:pPr>
            <a:endParaRPr sz="2200" b="0" i="0" u="none" strike="noStrike" cap="none">
              <a:latin typeface="Helvetica Neue"/>
              <a:ea typeface="Helvetica Neue"/>
              <a:cs typeface="Helvetica Neue"/>
              <a:sym typeface="Helvetica Neue"/>
            </a:endParaRPr>
          </a:p>
          <a:p>
            <a:pPr marL="0" marR="0" lvl="0" indent="0" algn="l" rtl="0">
              <a:lnSpc>
                <a:spcPct val="100000"/>
              </a:lnSpc>
              <a:spcBef>
                <a:spcPts val="300"/>
              </a:spcBef>
              <a:spcAft>
                <a:spcPts val="0"/>
              </a:spcAft>
              <a:buSzPct val="25000"/>
              <a:buNone/>
            </a:pPr>
            <a:r>
              <a:rPr lang="en-US" sz="1000" b="0" i="0" u="none" strike="noStrike" cap="none">
                <a:latin typeface="Arial"/>
                <a:ea typeface="Arial"/>
                <a:cs typeface="Arial"/>
                <a:sym typeface="Arial"/>
              </a:rPr>
              <a:t>If you pack out your trash, you’ve left no trace. If you’ve picked up after your pet, you’ve left no trace. If you’ve done both, even better. </a:t>
            </a:r>
          </a:p>
          <a:p>
            <a:pPr marL="0" marR="0" lvl="0" indent="0" algn="l" rtl="0">
              <a:lnSpc>
                <a:spcPct val="100000"/>
              </a:lnSpc>
              <a:spcBef>
                <a:spcPts val="700"/>
              </a:spcBef>
              <a:spcAft>
                <a:spcPts val="0"/>
              </a:spcAft>
              <a:buSzPct val="25000"/>
              <a:buNone/>
            </a:pPr>
            <a:endParaRPr sz="2200" b="0" i="0" u="none" strike="noStrike" cap="none">
              <a:latin typeface="Helvetica Neue"/>
              <a:ea typeface="Helvetica Neue"/>
              <a:cs typeface="Helvetica Neue"/>
              <a:sym typeface="Helvetica Neue"/>
            </a:endParaRPr>
          </a:p>
          <a:p>
            <a:pPr marL="0" marR="0" lvl="0" indent="0" algn="l" rtl="0">
              <a:lnSpc>
                <a:spcPct val="100000"/>
              </a:lnSpc>
              <a:spcBef>
                <a:spcPts val="300"/>
              </a:spcBef>
              <a:buSzPct val="25000"/>
              <a:buNone/>
            </a:pPr>
            <a:r>
              <a:rPr lang="en-US" sz="1000" b="0" i="0" u="none" strike="noStrike" cap="none">
                <a:latin typeface="Arial"/>
                <a:ea typeface="Arial"/>
                <a:cs typeface="Arial"/>
                <a:sym typeface="Arial"/>
              </a:rPr>
              <a:t>Think of the difference for our shared lands if every one put Leave No Trace into action!</a:t>
            </a:r>
          </a:p>
        </p:txBody>
      </p:sp>
    </p:spTree>
    <p:extLst>
      <p:ext uri="{BB962C8B-B14F-4D97-AF65-F5344CB8AC3E}">
        <p14:creationId xmlns:p14="http://schemas.microsoft.com/office/powerpoint/2010/main" val="178623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85800" y="609600"/>
            <a:ext cx="7769225" cy="129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11" name="Shape 11"/>
          <p:cNvSpPr txBox="1">
            <a:spLocks noGrp="1"/>
          </p:cNvSpPr>
          <p:nvPr>
            <p:ph type="body" idx="1"/>
          </p:nvPr>
        </p:nvSpPr>
        <p:spPr>
          <a:xfrm>
            <a:off x="685800" y="1812817"/>
            <a:ext cx="7772400" cy="4953007"/>
          </a:xfrm>
          <a:prstGeom prst="rect">
            <a:avLst/>
          </a:prstGeom>
          <a:noFill/>
          <a:ln>
            <a:noFill/>
          </a:ln>
        </p:spPr>
        <p:txBody>
          <a:bodyPr lIns="91425" tIns="91425" rIns="91425" bIns="91425" anchor="t" anchorCtr="0"/>
          <a:lstStyle>
            <a:lvl1pPr marL="342900" marR="0" lvl="0" indent="-20320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1pPr>
            <a:lvl2pPr marL="681717" marR="0" lvl="1" indent="-84817"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2pPr>
            <a:lvl3pPr marL="1123950" marR="0" lvl="2" indent="-6985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3pPr>
            <a:lvl4pPr marL="1623060" marR="0" lvl="3"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4pPr>
            <a:lvl5pPr marL="2080260" marR="0" lvl="4"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12" name="Shape 12"/>
          <p:cNvSpPr txBox="1">
            <a:spLocks noGrp="1"/>
          </p:cNvSpPr>
          <p:nvPr>
            <p:ph type="sldNum" idx="12"/>
          </p:nvPr>
        </p:nvSpPr>
        <p:spPr>
          <a:xfrm>
            <a:off x="6251296" y="6356350"/>
            <a:ext cx="301903"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Vertical Text">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85800" y="609600"/>
            <a:ext cx="7769225" cy="129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44" name="Shape 44"/>
          <p:cNvSpPr txBox="1">
            <a:spLocks noGrp="1"/>
          </p:cNvSpPr>
          <p:nvPr>
            <p:ph type="body" idx="1"/>
          </p:nvPr>
        </p:nvSpPr>
        <p:spPr>
          <a:xfrm>
            <a:off x="609600" y="1905000"/>
            <a:ext cx="7772400" cy="4953000"/>
          </a:xfrm>
          <a:prstGeom prst="rect">
            <a:avLst/>
          </a:prstGeom>
          <a:noFill/>
          <a:ln>
            <a:noFill/>
          </a:ln>
        </p:spPr>
        <p:txBody>
          <a:bodyPr lIns="91425" tIns="91425" rIns="91425" bIns="91425" anchor="t" anchorCtr="0"/>
          <a:lstStyle>
            <a:lvl1pPr marL="342900" marR="0" lvl="0" indent="-20320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1pPr>
            <a:lvl2pPr marL="681717" marR="0" lvl="1" indent="-84817"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2pPr>
            <a:lvl3pPr marL="1123950" marR="0" lvl="2" indent="-6985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3pPr>
            <a:lvl4pPr marL="1623060" marR="0" lvl="3"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4pPr>
            <a:lvl5pPr marL="2080260" marR="0" lvl="4"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45" name="Shape 45"/>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Vertical Title and Text">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494462" y="609600"/>
            <a:ext cx="1960566" cy="6248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48" name="Shape 48"/>
          <p:cNvSpPr txBox="1">
            <a:spLocks noGrp="1"/>
          </p:cNvSpPr>
          <p:nvPr>
            <p:ph type="body" idx="1"/>
          </p:nvPr>
        </p:nvSpPr>
        <p:spPr>
          <a:xfrm>
            <a:off x="609600" y="609600"/>
            <a:ext cx="5732462" cy="6248399"/>
          </a:xfrm>
          <a:prstGeom prst="rect">
            <a:avLst/>
          </a:prstGeom>
          <a:noFill/>
          <a:ln>
            <a:noFill/>
          </a:ln>
        </p:spPr>
        <p:txBody>
          <a:bodyPr lIns="91425" tIns="91425" rIns="91425" bIns="91425" anchor="t" anchorCtr="0"/>
          <a:lstStyle>
            <a:lvl1pPr marL="342900" marR="0" lvl="0" indent="-20320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1pPr>
            <a:lvl2pPr marL="681717" marR="0" lvl="1" indent="-84817"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2pPr>
            <a:lvl3pPr marL="1123950" marR="0" lvl="2" indent="-6985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3pPr>
            <a:lvl4pPr marL="1623060" marR="0" lvl="3"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4pPr>
            <a:lvl5pPr marL="2080260" marR="0" lvl="4"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49" name="Shape 49"/>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13"/>
        <p:cNvGrpSpPr/>
        <p:nvPr/>
      </p:nvGrpSpPr>
      <p:grpSpPr>
        <a:xfrm>
          <a:off x="0" y="0"/>
          <a:ext cx="0" cy="0"/>
          <a:chOff x="0" y="0"/>
          <a:chExt cx="0" cy="0"/>
        </a:xfrm>
      </p:grpSpPr>
      <p:sp>
        <p:nvSpPr>
          <p:cNvPr id="14" name="Shape 14"/>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2130425"/>
            <a:ext cx="7772400" cy="175577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17" name="Shape 17"/>
          <p:cNvSpPr txBox="1">
            <a:spLocks noGrp="1"/>
          </p:cNvSpPr>
          <p:nvPr>
            <p:ph type="body" idx="1"/>
          </p:nvPr>
        </p:nvSpPr>
        <p:spPr>
          <a:xfrm>
            <a:off x="1371600" y="3886200"/>
            <a:ext cx="6400799" cy="2971799"/>
          </a:xfrm>
          <a:prstGeom prst="rect">
            <a:avLst/>
          </a:prstGeom>
          <a:noFill/>
          <a:ln>
            <a:noFill/>
          </a:ln>
        </p:spPr>
        <p:txBody>
          <a:bodyPr lIns="91425" tIns="91425" rIns="91425" bIns="91425" anchor="t" anchorCtr="0"/>
          <a:lstStyle>
            <a:lvl1pPr marL="0" marR="0" lvl="0" indent="0" algn="ctr" rtl="0">
              <a:lnSpc>
                <a:spcPct val="100000"/>
              </a:lnSpc>
              <a:spcBef>
                <a:spcPts val="500"/>
              </a:spcBef>
              <a:spcAft>
                <a:spcPts val="0"/>
              </a:spcAft>
              <a:buClr>
                <a:srgbClr val="000000"/>
              </a:buClr>
              <a:buFont typeface="Noto Sans Symbols"/>
              <a:buNone/>
              <a:defRPr sz="2200" b="1"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500"/>
              </a:spcBef>
              <a:spcAft>
                <a:spcPts val="0"/>
              </a:spcAft>
              <a:buClr>
                <a:srgbClr val="000000"/>
              </a:buClr>
              <a:buFont typeface="Noto Sans Symbols"/>
              <a:buNone/>
              <a:defRPr sz="2200" b="1"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500"/>
              </a:spcBef>
              <a:spcAft>
                <a:spcPts val="0"/>
              </a:spcAft>
              <a:buClr>
                <a:srgbClr val="000000"/>
              </a:buClr>
              <a:buFont typeface="Noto Sans Symbols"/>
              <a:buNone/>
              <a:defRPr sz="2200" b="1"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500"/>
              </a:spcBef>
              <a:spcAft>
                <a:spcPts val="0"/>
              </a:spcAft>
              <a:buClr>
                <a:srgbClr val="000000"/>
              </a:buClr>
              <a:buFont typeface="Noto Sans Symbols"/>
              <a:buNone/>
              <a:defRPr sz="2200" b="1"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500"/>
              </a:spcBef>
              <a:spcAft>
                <a:spcPts val="0"/>
              </a:spcAft>
              <a:buClr>
                <a:srgbClr val="000000"/>
              </a:buClr>
              <a:buFont typeface="Noto Sans Symbols"/>
              <a:buNone/>
              <a:defRPr sz="22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18" name="Shape 18"/>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40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21" name="Shape 21"/>
          <p:cNvSpPr txBox="1">
            <a:spLocks noGrp="1"/>
          </p:cNvSpPr>
          <p:nvPr>
            <p:ph type="body" idx="1"/>
          </p:nvPr>
        </p:nvSpPr>
        <p:spPr>
          <a:xfrm>
            <a:off x="722312" y="2906713"/>
            <a:ext cx="7772400" cy="1500192"/>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000000"/>
              </a:buClr>
              <a:buFont typeface="Noto Sans Symbols"/>
              <a:buNone/>
              <a:defRPr sz="2000" b="1" i="0" u="none" strike="noStrike" cap="none">
                <a:solidFill>
                  <a:srgbClr val="000000"/>
                </a:solidFill>
                <a:latin typeface="Gill Sans"/>
                <a:ea typeface="Gill Sans"/>
                <a:cs typeface="Gill Sans"/>
                <a:sym typeface="Gill Sans"/>
              </a:defRPr>
            </a:lvl1pPr>
            <a:lvl2pPr marL="0" marR="0" lvl="1" indent="0" algn="l" rtl="0">
              <a:lnSpc>
                <a:spcPct val="100000"/>
              </a:lnSpc>
              <a:spcBef>
                <a:spcPts val="400"/>
              </a:spcBef>
              <a:spcAft>
                <a:spcPts val="0"/>
              </a:spcAft>
              <a:buClr>
                <a:srgbClr val="000000"/>
              </a:buClr>
              <a:buFont typeface="Noto Sans Symbols"/>
              <a:buNone/>
              <a:defRPr sz="2000" b="1" i="0" u="none" strike="noStrike" cap="none">
                <a:solidFill>
                  <a:srgbClr val="000000"/>
                </a:solidFill>
                <a:latin typeface="Gill Sans"/>
                <a:ea typeface="Gill Sans"/>
                <a:cs typeface="Gill Sans"/>
                <a:sym typeface="Gill Sans"/>
              </a:defRPr>
            </a:lvl2pPr>
            <a:lvl3pPr marL="0" marR="0" lvl="2" indent="0" algn="l" rtl="0">
              <a:lnSpc>
                <a:spcPct val="100000"/>
              </a:lnSpc>
              <a:spcBef>
                <a:spcPts val="400"/>
              </a:spcBef>
              <a:spcAft>
                <a:spcPts val="0"/>
              </a:spcAft>
              <a:buClr>
                <a:srgbClr val="000000"/>
              </a:buClr>
              <a:buFont typeface="Noto Sans Symbols"/>
              <a:buNone/>
              <a:defRPr sz="2000" b="1" i="0" u="none" strike="noStrike" cap="none">
                <a:solidFill>
                  <a:srgbClr val="000000"/>
                </a:solidFill>
                <a:latin typeface="Gill Sans"/>
                <a:ea typeface="Gill Sans"/>
                <a:cs typeface="Gill Sans"/>
                <a:sym typeface="Gill Sans"/>
              </a:defRPr>
            </a:lvl3pPr>
            <a:lvl4pPr marL="0" marR="0" lvl="3" indent="0" algn="l" rtl="0">
              <a:lnSpc>
                <a:spcPct val="100000"/>
              </a:lnSpc>
              <a:spcBef>
                <a:spcPts val="400"/>
              </a:spcBef>
              <a:spcAft>
                <a:spcPts val="0"/>
              </a:spcAft>
              <a:buClr>
                <a:srgbClr val="000000"/>
              </a:buClr>
              <a:buFont typeface="Noto Sans Symbols"/>
              <a:buNone/>
              <a:defRPr sz="2000" b="1" i="0" u="none" strike="noStrike" cap="none">
                <a:solidFill>
                  <a:srgbClr val="000000"/>
                </a:solidFill>
                <a:latin typeface="Gill Sans"/>
                <a:ea typeface="Gill Sans"/>
                <a:cs typeface="Gill Sans"/>
                <a:sym typeface="Gill Sans"/>
              </a:defRPr>
            </a:lvl4pPr>
            <a:lvl5pPr marL="0" marR="0" lvl="4" indent="0" algn="l" rtl="0">
              <a:lnSpc>
                <a:spcPct val="100000"/>
              </a:lnSpc>
              <a:spcBef>
                <a:spcPts val="400"/>
              </a:spcBef>
              <a:spcAft>
                <a:spcPts val="0"/>
              </a:spcAft>
              <a:buClr>
                <a:srgbClr val="000000"/>
              </a:buClr>
              <a:buFont typeface="Noto Sans Symbols"/>
              <a:buNone/>
              <a:defRPr sz="20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22" name="Shape 22"/>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wo Content">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85800" y="609600"/>
            <a:ext cx="7769225" cy="129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25" name="Shape 25"/>
          <p:cNvSpPr txBox="1">
            <a:spLocks noGrp="1"/>
          </p:cNvSpPr>
          <p:nvPr>
            <p:ph type="body" idx="1"/>
          </p:nvPr>
        </p:nvSpPr>
        <p:spPr>
          <a:xfrm>
            <a:off x="609600" y="1905000"/>
            <a:ext cx="3809999" cy="4953000"/>
          </a:xfrm>
          <a:prstGeom prst="rect">
            <a:avLst/>
          </a:prstGeom>
          <a:noFill/>
          <a:ln>
            <a:noFill/>
          </a:ln>
        </p:spPr>
        <p:txBody>
          <a:bodyPr lIns="91425" tIns="91425" rIns="91425" bIns="91425" anchor="t" anchorCtr="0"/>
          <a:lstStyle>
            <a:lvl1pPr marL="342900" marR="0" lvl="0" indent="-165100" algn="l" rtl="0">
              <a:lnSpc>
                <a:spcPct val="100000"/>
              </a:lnSpc>
              <a:spcBef>
                <a:spcPts val="600"/>
              </a:spcBef>
              <a:spcAft>
                <a:spcPts val="0"/>
              </a:spcAft>
              <a:buClr>
                <a:srgbClr val="FFAB38"/>
              </a:buClr>
              <a:buSzPct val="100000"/>
              <a:buFont typeface="Noto Sans Symbols"/>
              <a:buChar char="●"/>
              <a:defRPr sz="2800" b="1" i="0" u="none" strike="noStrike" cap="none">
                <a:solidFill>
                  <a:srgbClr val="000000"/>
                </a:solidFill>
                <a:latin typeface="Gill Sans"/>
                <a:ea typeface="Gill Sans"/>
                <a:cs typeface="Gill Sans"/>
                <a:sym typeface="Gill Sans"/>
              </a:defRPr>
            </a:lvl1pPr>
            <a:lvl2pPr marL="790575" marR="0" lvl="1" indent="-155575" algn="l" rtl="0">
              <a:lnSpc>
                <a:spcPct val="100000"/>
              </a:lnSpc>
              <a:spcBef>
                <a:spcPts val="600"/>
              </a:spcBef>
              <a:spcAft>
                <a:spcPts val="0"/>
              </a:spcAft>
              <a:buClr>
                <a:srgbClr val="FFAB38"/>
              </a:buClr>
              <a:buSzPct val="100000"/>
              <a:buFont typeface="Noto Sans Symbols"/>
              <a:buChar char="●"/>
              <a:defRPr sz="2800" b="1" i="0" u="none" strike="noStrike" cap="none">
                <a:solidFill>
                  <a:srgbClr val="000000"/>
                </a:solidFill>
                <a:latin typeface="Gill Sans"/>
                <a:ea typeface="Gill Sans"/>
                <a:cs typeface="Gill Sans"/>
                <a:sym typeface="Gill Sans"/>
              </a:defRPr>
            </a:lvl2pPr>
            <a:lvl3pPr marL="1234438" marR="0" lvl="2" indent="-142238" algn="l" rtl="0">
              <a:lnSpc>
                <a:spcPct val="100000"/>
              </a:lnSpc>
              <a:spcBef>
                <a:spcPts val="600"/>
              </a:spcBef>
              <a:spcAft>
                <a:spcPts val="0"/>
              </a:spcAft>
              <a:buClr>
                <a:srgbClr val="FFAB38"/>
              </a:buClr>
              <a:buSzPct val="100000"/>
              <a:buFont typeface="Noto Sans Symbols"/>
              <a:buChar char="●"/>
              <a:defRPr sz="2800" b="1" i="0" u="none" strike="noStrike" cap="none">
                <a:solidFill>
                  <a:srgbClr val="000000"/>
                </a:solidFill>
                <a:latin typeface="Gill Sans"/>
                <a:ea typeface="Gill Sans"/>
                <a:cs typeface="Gill Sans"/>
                <a:sym typeface="Gill Sans"/>
              </a:defRPr>
            </a:lvl3pPr>
            <a:lvl4pPr marL="1727200" marR="0" lvl="3" indent="-177800" algn="l" rtl="0">
              <a:lnSpc>
                <a:spcPct val="100000"/>
              </a:lnSpc>
              <a:spcBef>
                <a:spcPts val="600"/>
              </a:spcBef>
              <a:spcAft>
                <a:spcPts val="0"/>
              </a:spcAft>
              <a:buClr>
                <a:srgbClr val="FFAB38"/>
              </a:buClr>
              <a:buSzPct val="100000"/>
              <a:buFont typeface="Noto Sans Symbols"/>
              <a:buChar char="●"/>
              <a:defRPr sz="2800" b="1" i="0" u="none" strike="noStrike" cap="none">
                <a:solidFill>
                  <a:srgbClr val="000000"/>
                </a:solidFill>
                <a:latin typeface="Gill Sans"/>
                <a:ea typeface="Gill Sans"/>
                <a:cs typeface="Gill Sans"/>
                <a:sym typeface="Gill Sans"/>
              </a:defRPr>
            </a:lvl4pPr>
            <a:lvl5pPr marL="2184400" marR="0" lvl="4" indent="-177800" algn="l" rtl="0">
              <a:lnSpc>
                <a:spcPct val="100000"/>
              </a:lnSpc>
              <a:spcBef>
                <a:spcPts val="600"/>
              </a:spcBef>
              <a:spcAft>
                <a:spcPts val="0"/>
              </a:spcAft>
              <a:buClr>
                <a:srgbClr val="FFAB38"/>
              </a:buClr>
              <a:buSzPct val="100000"/>
              <a:buFont typeface="Noto Sans Symbols"/>
              <a:buChar char="•"/>
              <a:defRPr sz="28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26" name="Shape 26"/>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mparison">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457200" y="274637"/>
            <a:ext cx="8229600" cy="120498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29" name="Shape 29"/>
          <p:cNvSpPr txBox="1">
            <a:spLocks noGrp="1"/>
          </p:cNvSpPr>
          <p:nvPr>
            <p:ph type="body" idx="1"/>
          </p:nvPr>
        </p:nvSpPr>
        <p:spPr>
          <a:xfrm>
            <a:off x="457200" y="1479615"/>
            <a:ext cx="4040187" cy="695260"/>
          </a:xfrm>
          <a:prstGeom prst="rect">
            <a:avLst/>
          </a:prstGeom>
          <a:noFill/>
          <a:ln>
            <a:noFill/>
          </a:ln>
        </p:spPr>
        <p:txBody>
          <a:bodyPr lIns="91425" tIns="91425" rIns="91425" bIns="91425" anchor="b" anchorCtr="0"/>
          <a:lstStyle>
            <a:lvl1pPr marL="0" marR="0" lvl="0" indent="0" algn="l" rtl="0">
              <a:lnSpc>
                <a:spcPct val="100000"/>
              </a:lnSpc>
              <a:spcBef>
                <a:spcPts val="500"/>
              </a:spcBef>
              <a:spcAft>
                <a:spcPts val="0"/>
              </a:spcAft>
              <a:buClr>
                <a:srgbClr val="000000"/>
              </a:buClr>
              <a:buFont typeface="Noto Sans Symbols"/>
              <a:buNone/>
              <a:defRPr sz="2400" b="1" i="0" u="none" strike="noStrike" cap="none">
                <a:solidFill>
                  <a:srgbClr val="000000"/>
                </a:solidFill>
                <a:latin typeface="Gill Sans"/>
                <a:ea typeface="Gill Sans"/>
                <a:cs typeface="Gill Sans"/>
                <a:sym typeface="Gill Sans"/>
              </a:defRPr>
            </a:lvl1pPr>
            <a:lvl2pPr marL="0" marR="0" lvl="1" indent="0" algn="l" rtl="0">
              <a:lnSpc>
                <a:spcPct val="100000"/>
              </a:lnSpc>
              <a:spcBef>
                <a:spcPts val="500"/>
              </a:spcBef>
              <a:spcAft>
                <a:spcPts val="0"/>
              </a:spcAft>
              <a:buClr>
                <a:srgbClr val="000000"/>
              </a:buClr>
              <a:buFont typeface="Noto Sans Symbols"/>
              <a:buNone/>
              <a:defRPr sz="2400" b="1" i="0" u="none" strike="noStrike" cap="none">
                <a:solidFill>
                  <a:srgbClr val="000000"/>
                </a:solidFill>
                <a:latin typeface="Gill Sans"/>
                <a:ea typeface="Gill Sans"/>
                <a:cs typeface="Gill Sans"/>
                <a:sym typeface="Gill Sans"/>
              </a:defRPr>
            </a:lvl2pPr>
            <a:lvl3pPr marL="0" marR="0" lvl="2" indent="0" algn="l" rtl="0">
              <a:lnSpc>
                <a:spcPct val="100000"/>
              </a:lnSpc>
              <a:spcBef>
                <a:spcPts val="500"/>
              </a:spcBef>
              <a:spcAft>
                <a:spcPts val="0"/>
              </a:spcAft>
              <a:buClr>
                <a:srgbClr val="000000"/>
              </a:buClr>
              <a:buFont typeface="Noto Sans Symbols"/>
              <a:buNone/>
              <a:defRPr sz="2400" b="1" i="0" u="none" strike="noStrike" cap="none">
                <a:solidFill>
                  <a:srgbClr val="000000"/>
                </a:solidFill>
                <a:latin typeface="Gill Sans"/>
                <a:ea typeface="Gill Sans"/>
                <a:cs typeface="Gill Sans"/>
                <a:sym typeface="Gill Sans"/>
              </a:defRPr>
            </a:lvl3pPr>
            <a:lvl4pPr marL="0" marR="0" lvl="3" indent="0" algn="l" rtl="0">
              <a:lnSpc>
                <a:spcPct val="100000"/>
              </a:lnSpc>
              <a:spcBef>
                <a:spcPts val="500"/>
              </a:spcBef>
              <a:spcAft>
                <a:spcPts val="0"/>
              </a:spcAft>
              <a:buClr>
                <a:srgbClr val="000000"/>
              </a:buClr>
              <a:buFont typeface="Noto Sans Symbols"/>
              <a:buNone/>
              <a:defRPr sz="2400" b="1" i="0" u="none" strike="noStrike" cap="none">
                <a:solidFill>
                  <a:srgbClr val="000000"/>
                </a:solidFill>
                <a:latin typeface="Gill Sans"/>
                <a:ea typeface="Gill Sans"/>
                <a:cs typeface="Gill Sans"/>
                <a:sym typeface="Gill Sans"/>
              </a:defRPr>
            </a:lvl4pPr>
            <a:lvl5pPr marL="0" marR="0" lvl="4" indent="0" algn="l" rtl="0">
              <a:lnSpc>
                <a:spcPct val="100000"/>
              </a:lnSpc>
              <a:spcBef>
                <a:spcPts val="500"/>
              </a:spcBef>
              <a:spcAft>
                <a:spcPts val="0"/>
              </a:spcAft>
              <a:buClr>
                <a:srgbClr val="000000"/>
              </a:buClr>
              <a:buFont typeface="Noto Sans Symbols"/>
              <a:buNone/>
              <a:defRPr sz="24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30" name="Shape 30"/>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85800" y="609600"/>
            <a:ext cx="7769225" cy="1828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33" name="Shape 33"/>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with Caption">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0"/>
            <a:ext cx="3008315" cy="14351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7800"/>
              </a:buClr>
              <a:buFont typeface="Gill Sans"/>
              <a:buNone/>
              <a:defRPr sz="20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36" name="Shape 36"/>
          <p:cNvSpPr txBox="1">
            <a:spLocks noGrp="1"/>
          </p:cNvSpPr>
          <p:nvPr>
            <p:ph type="body" idx="1"/>
          </p:nvPr>
        </p:nvSpPr>
        <p:spPr>
          <a:xfrm>
            <a:off x="3575050" y="273050"/>
            <a:ext cx="5111750" cy="6584949"/>
          </a:xfrm>
          <a:prstGeom prst="rect">
            <a:avLst/>
          </a:prstGeom>
          <a:noFill/>
          <a:ln>
            <a:noFill/>
          </a:ln>
        </p:spPr>
        <p:txBody>
          <a:bodyPr lIns="91425" tIns="91425" rIns="91425" bIns="91425" anchor="t" anchorCtr="0"/>
          <a:lstStyle>
            <a:lvl1pPr marL="342900" marR="0" lvl="0" indent="-139700" algn="l" rtl="0">
              <a:lnSpc>
                <a:spcPct val="100000"/>
              </a:lnSpc>
              <a:spcBef>
                <a:spcPts val="700"/>
              </a:spcBef>
              <a:spcAft>
                <a:spcPts val="0"/>
              </a:spcAft>
              <a:buClr>
                <a:srgbClr val="FFAB38"/>
              </a:buClr>
              <a:buSzPct val="100000"/>
              <a:buFont typeface="Noto Sans Symbols"/>
              <a:buChar char="●"/>
              <a:defRPr sz="3200" b="1" i="0" u="none" strike="noStrike" cap="none">
                <a:solidFill>
                  <a:srgbClr val="000000"/>
                </a:solidFill>
                <a:latin typeface="Gill Sans"/>
                <a:ea typeface="Gill Sans"/>
                <a:cs typeface="Gill Sans"/>
                <a:sym typeface="Gill Sans"/>
              </a:defRPr>
            </a:lvl1pPr>
            <a:lvl2pPr marL="783771" marR="0" lvl="1" indent="-123371" algn="l" rtl="0">
              <a:lnSpc>
                <a:spcPct val="100000"/>
              </a:lnSpc>
              <a:spcBef>
                <a:spcPts val="700"/>
              </a:spcBef>
              <a:spcAft>
                <a:spcPts val="0"/>
              </a:spcAft>
              <a:buClr>
                <a:srgbClr val="FFAB38"/>
              </a:buClr>
              <a:buSzPct val="100000"/>
              <a:buFont typeface="Noto Sans Symbols"/>
              <a:buChar char="●"/>
              <a:defRPr sz="3200" b="1" i="0" u="none" strike="noStrike" cap="none">
                <a:solidFill>
                  <a:srgbClr val="000000"/>
                </a:solidFill>
                <a:latin typeface="Gill Sans"/>
                <a:ea typeface="Gill Sans"/>
                <a:cs typeface="Gill Sans"/>
                <a:sym typeface="Gill Sans"/>
              </a:defRPr>
            </a:lvl2pPr>
            <a:lvl3pPr marL="1219200" marR="0" lvl="2" indent="-101600" algn="l" rtl="0">
              <a:lnSpc>
                <a:spcPct val="100000"/>
              </a:lnSpc>
              <a:spcBef>
                <a:spcPts val="700"/>
              </a:spcBef>
              <a:spcAft>
                <a:spcPts val="0"/>
              </a:spcAft>
              <a:buClr>
                <a:srgbClr val="FFAB38"/>
              </a:buClr>
              <a:buSzPct val="100000"/>
              <a:buFont typeface="Noto Sans Symbols"/>
              <a:buChar char="●"/>
              <a:defRPr sz="3200" b="1" i="0" u="none" strike="noStrike" cap="none">
                <a:solidFill>
                  <a:srgbClr val="000000"/>
                </a:solidFill>
                <a:latin typeface="Gill Sans"/>
                <a:ea typeface="Gill Sans"/>
                <a:cs typeface="Gill Sans"/>
                <a:sym typeface="Gill Sans"/>
              </a:defRPr>
            </a:lvl3pPr>
            <a:lvl4pPr marL="1737360" marR="0" lvl="3" indent="-162560" algn="l" rtl="0">
              <a:lnSpc>
                <a:spcPct val="100000"/>
              </a:lnSpc>
              <a:spcBef>
                <a:spcPts val="700"/>
              </a:spcBef>
              <a:spcAft>
                <a:spcPts val="0"/>
              </a:spcAft>
              <a:buClr>
                <a:srgbClr val="FFAB38"/>
              </a:buClr>
              <a:buSzPct val="100000"/>
              <a:buFont typeface="Noto Sans Symbols"/>
              <a:buChar char="●"/>
              <a:defRPr sz="3200" b="1" i="0" u="none" strike="noStrike" cap="none">
                <a:solidFill>
                  <a:srgbClr val="000000"/>
                </a:solidFill>
                <a:latin typeface="Gill Sans"/>
                <a:ea typeface="Gill Sans"/>
                <a:cs typeface="Gill Sans"/>
                <a:sym typeface="Gill Sans"/>
              </a:defRPr>
            </a:lvl4pPr>
            <a:lvl5pPr marL="2194560" marR="0" lvl="4" indent="-162560" algn="l" rtl="0">
              <a:lnSpc>
                <a:spcPct val="100000"/>
              </a:lnSpc>
              <a:spcBef>
                <a:spcPts val="700"/>
              </a:spcBef>
              <a:spcAft>
                <a:spcPts val="0"/>
              </a:spcAft>
              <a:buClr>
                <a:srgbClr val="FFAB38"/>
              </a:buClr>
              <a:buSzPct val="100000"/>
              <a:buFont typeface="Noto Sans Symbols"/>
              <a:buChar char="•"/>
              <a:defRPr sz="32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37" name="Shape 37"/>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icture with Caption">
    <p:bg>
      <p:bgPr>
        <a:gradFill>
          <a:gsLst>
            <a:gs pos="0">
              <a:srgbClr val="FFFFFF"/>
            </a:gs>
            <a:gs pos="40000">
              <a:srgbClr val="FEFEFE"/>
            </a:gs>
            <a:gs pos="100000">
              <a:srgbClr val="7B7B7B"/>
            </a:gs>
          </a:gsLst>
          <a:path path="circle">
            <a:fillToRect l="50000" t="50000" r="50000" b="50000"/>
          </a:path>
          <a:tileRect/>
        </a:gra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792288" y="4800600"/>
            <a:ext cx="5486403" cy="56673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007800"/>
              </a:buClr>
              <a:buFont typeface="Gill Sans"/>
              <a:buNone/>
              <a:defRPr sz="20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40" name="Shape 40"/>
          <p:cNvSpPr txBox="1">
            <a:spLocks noGrp="1"/>
          </p:cNvSpPr>
          <p:nvPr>
            <p:ph type="body" idx="1"/>
          </p:nvPr>
        </p:nvSpPr>
        <p:spPr>
          <a:xfrm>
            <a:off x="1792288" y="5367337"/>
            <a:ext cx="5486403" cy="804866"/>
          </a:xfrm>
          <a:prstGeom prst="rect">
            <a:avLst/>
          </a:prstGeom>
          <a:noFill/>
          <a:ln>
            <a:noFill/>
          </a:ln>
        </p:spPr>
        <p:txBody>
          <a:bodyPr lIns="91425" tIns="91425" rIns="91425" bIns="91425" anchor="t" anchorCtr="0"/>
          <a:lstStyle>
            <a:lvl1pPr marL="0" marR="0" lvl="0" indent="0" algn="l" rtl="0">
              <a:lnSpc>
                <a:spcPct val="100000"/>
              </a:lnSpc>
              <a:spcBef>
                <a:spcPts val="300"/>
              </a:spcBef>
              <a:spcAft>
                <a:spcPts val="0"/>
              </a:spcAft>
              <a:buClr>
                <a:srgbClr val="000000"/>
              </a:buClr>
              <a:buFont typeface="Noto Sans Symbols"/>
              <a:buNone/>
              <a:defRPr sz="1400" b="1" i="0" u="none" strike="noStrike" cap="none">
                <a:solidFill>
                  <a:srgbClr val="000000"/>
                </a:solidFill>
                <a:latin typeface="Gill Sans"/>
                <a:ea typeface="Gill Sans"/>
                <a:cs typeface="Gill Sans"/>
                <a:sym typeface="Gill Sans"/>
              </a:defRPr>
            </a:lvl1pPr>
            <a:lvl2pPr marL="0" marR="0" lvl="1" indent="0" algn="l" rtl="0">
              <a:lnSpc>
                <a:spcPct val="100000"/>
              </a:lnSpc>
              <a:spcBef>
                <a:spcPts val="300"/>
              </a:spcBef>
              <a:spcAft>
                <a:spcPts val="0"/>
              </a:spcAft>
              <a:buClr>
                <a:srgbClr val="000000"/>
              </a:buClr>
              <a:buFont typeface="Noto Sans Symbols"/>
              <a:buNone/>
              <a:defRPr sz="1400" b="1" i="0" u="none" strike="noStrike" cap="none">
                <a:solidFill>
                  <a:srgbClr val="000000"/>
                </a:solidFill>
                <a:latin typeface="Gill Sans"/>
                <a:ea typeface="Gill Sans"/>
                <a:cs typeface="Gill Sans"/>
                <a:sym typeface="Gill Sans"/>
              </a:defRPr>
            </a:lvl2pPr>
            <a:lvl3pPr marL="0" marR="0" lvl="2" indent="0" algn="l" rtl="0">
              <a:lnSpc>
                <a:spcPct val="100000"/>
              </a:lnSpc>
              <a:spcBef>
                <a:spcPts val="300"/>
              </a:spcBef>
              <a:spcAft>
                <a:spcPts val="0"/>
              </a:spcAft>
              <a:buClr>
                <a:srgbClr val="000000"/>
              </a:buClr>
              <a:buFont typeface="Noto Sans Symbols"/>
              <a:buNone/>
              <a:defRPr sz="1400" b="1" i="0" u="none" strike="noStrike" cap="none">
                <a:solidFill>
                  <a:srgbClr val="000000"/>
                </a:solidFill>
                <a:latin typeface="Gill Sans"/>
                <a:ea typeface="Gill Sans"/>
                <a:cs typeface="Gill Sans"/>
                <a:sym typeface="Gill Sans"/>
              </a:defRPr>
            </a:lvl3pPr>
            <a:lvl4pPr marL="0" marR="0" lvl="3" indent="0" algn="l" rtl="0">
              <a:lnSpc>
                <a:spcPct val="100000"/>
              </a:lnSpc>
              <a:spcBef>
                <a:spcPts val="300"/>
              </a:spcBef>
              <a:spcAft>
                <a:spcPts val="0"/>
              </a:spcAft>
              <a:buClr>
                <a:srgbClr val="000000"/>
              </a:buClr>
              <a:buFont typeface="Noto Sans Symbols"/>
              <a:buNone/>
              <a:defRPr sz="1400" b="1" i="0" u="none" strike="noStrike" cap="none">
                <a:solidFill>
                  <a:srgbClr val="000000"/>
                </a:solidFill>
                <a:latin typeface="Gill Sans"/>
                <a:ea typeface="Gill Sans"/>
                <a:cs typeface="Gill Sans"/>
                <a:sym typeface="Gill Sans"/>
              </a:defRPr>
            </a:lvl4pPr>
            <a:lvl5pPr marL="0" marR="0" lvl="4" indent="0" algn="l" rtl="0">
              <a:lnSpc>
                <a:spcPct val="100000"/>
              </a:lnSpc>
              <a:spcBef>
                <a:spcPts val="300"/>
              </a:spcBef>
              <a:spcAft>
                <a:spcPts val="0"/>
              </a:spcAft>
              <a:buClr>
                <a:srgbClr val="000000"/>
              </a:buClr>
              <a:buFont typeface="Noto Sans Symbols"/>
              <a:buNone/>
              <a:defRPr sz="14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41" name="Shape 41"/>
          <p:cNvSpPr txBox="1">
            <a:spLocks noGrp="1"/>
          </p:cNvSpPr>
          <p:nvPr>
            <p:ph type="sldNum" idx="12"/>
          </p:nvPr>
        </p:nvSpPr>
        <p:spPr>
          <a:xfrm>
            <a:off x="8156296" y="6248400"/>
            <a:ext cx="301904"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609600"/>
            <a:ext cx="7769225" cy="129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1pPr>
            <a:lvl2pPr marL="0" marR="0" lvl="1"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2pPr>
            <a:lvl3pPr marL="0" marR="0" lvl="2"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3pPr>
            <a:lvl4pPr marL="0" marR="0" lvl="3"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4pPr>
            <a:lvl5pPr marL="0" marR="0" lvl="4"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5pPr>
            <a:lvl6pPr marL="0" marR="0" lvl="5"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6pPr>
            <a:lvl7pPr marL="0" marR="0" lvl="6"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7pPr>
            <a:lvl8pPr marL="0" marR="0" lvl="7"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8pPr>
            <a:lvl9pPr marL="0" marR="0" lvl="8" indent="0" algn="l" rtl="0">
              <a:lnSpc>
                <a:spcPct val="100000"/>
              </a:lnSpc>
              <a:spcBef>
                <a:spcPts val="0"/>
              </a:spcBef>
              <a:spcAft>
                <a:spcPts val="0"/>
              </a:spcAft>
              <a:buClr>
                <a:srgbClr val="007800"/>
              </a:buClr>
              <a:buFont typeface="Gill Sans"/>
              <a:buNone/>
              <a:defRPr sz="3400" b="1" i="0" u="none" strike="noStrike" cap="none">
                <a:solidFill>
                  <a:srgbClr val="007800"/>
                </a:solidFill>
                <a:latin typeface="Gill Sans"/>
                <a:ea typeface="Gill Sans"/>
                <a:cs typeface="Gill Sans"/>
                <a:sym typeface="Gill Sans"/>
              </a:defRPr>
            </a:lvl9pPr>
          </a:lstStyle>
          <a:p>
            <a:endParaRPr/>
          </a:p>
        </p:txBody>
      </p:sp>
      <p:sp>
        <p:nvSpPr>
          <p:cNvPr id="7" name="Shape 7"/>
          <p:cNvSpPr txBox="1">
            <a:spLocks noGrp="1"/>
          </p:cNvSpPr>
          <p:nvPr>
            <p:ph type="body" idx="1"/>
          </p:nvPr>
        </p:nvSpPr>
        <p:spPr>
          <a:xfrm>
            <a:off x="685800" y="1812817"/>
            <a:ext cx="7772400" cy="4953007"/>
          </a:xfrm>
          <a:prstGeom prst="rect">
            <a:avLst/>
          </a:prstGeom>
          <a:noFill/>
          <a:ln>
            <a:noFill/>
          </a:ln>
        </p:spPr>
        <p:txBody>
          <a:bodyPr lIns="91425" tIns="91425" rIns="91425" bIns="91425" anchor="t" anchorCtr="0"/>
          <a:lstStyle>
            <a:lvl1pPr marL="342900" marR="0" lvl="0" indent="-20320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1pPr>
            <a:lvl2pPr marL="681717" marR="0" lvl="1" indent="-84817"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2pPr>
            <a:lvl3pPr marL="1123950" marR="0" lvl="2" indent="-6985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3pPr>
            <a:lvl4pPr marL="1623060" marR="0" lvl="3"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4pPr>
            <a:lvl5pPr marL="2080260" marR="0" lvl="4" indent="-111760" algn="l" rtl="0">
              <a:lnSpc>
                <a:spcPct val="100000"/>
              </a:lnSpc>
              <a:spcBef>
                <a:spcPts val="500"/>
              </a:spcBef>
              <a:spcAft>
                <a:spcPts val="0"/>
              </a:spcAft>
              <a:buClr>
                <a:srgbClr val="FFAB38"/>
              </a:buClr>
              <a:buSzPct val="100000"/>
              <a:buFont typeface="Noto Sans Symbols"/>
              <a:buChar char="•"/>
              <a:defRPr sz="2200" b="1" i="0" u="none" strike="noStrike" cap="none">
                <a:solidFill>
                  <a:srgbClr val="000000"/>
                </a:solidFill>
                <a:latin typeface="Gill Sans"/>
                <a:ea typeface="Gill Sans"/>
                <a:cs typeface="Gill Sans"/>
                <a:sym typeface="Gill Sans"/>
              </a:defRPr>
            </a:lvl5pPr>
            <a:lvl6pPr marL="0" marR="0" lvl="5"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6pPr>
            <a:lvl7pPr marL="0" marR="0" lvl="6"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7pPr>
            <a:lvl8pPr marL="0" marR="0" lvl="7"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8pPr>
            <a:lvl9pPr marL="0" marR="0" lvl="8" indent="0" algn="l" rtl="0">
              <a:lnSpc>
                <a:spcPct val="100000"/>
              </a:lnSpc>
              <a:spcBef>
                <a:spcPts val="500"/>
              </a:spcBef>
              <a:spcAft>
                <a:spcPts val="0"/>
              </a:spcAft>
              <a:buClr>
                <a:srgbClr val="FFAB38"/>
              </a:buClr>
              <a:buFont typeface="Noto Sans Symbols"/>
              <a:buNone/>
              <a:defRPr sz="2200" b="1" i="0" u="none" strike="noStrike" cap="none">
                <a:solidFill>
                  <a:srgbClr val="000000"/>
                </a:solidFill>
                <a:latin typeface="Gill Sans"/>
                <a:ea typeface="Gill Sans"/>
                <a:cs typeface="Gill Sans"/>
                <a:sym typeface="Gill Sans"/>
              </a:defRPr>
            </a:lvl9pPr>
          </a:lstStyle>
          <a:p>
            <a:endParaRPr/>
          </a:p>
        </p:txBody>
      </p:sp>
      <p:sp>
        <p:nvSpPr>
          <p:cNvPr id="8" name="Shape 8"/>
          <p:cNvSpPr txBox="1">
            <a:spLocks noGrp="1"/>
          </p:cNvSpPr>
          <p:nvPr>
            <p:ph type="sldNum" idx="12"/>
          </p:nvPr>
        </p:nvSpPr>
        <p:spPr>
          <a:xfrm>
            <a:off x="6251296" y="6356350"/>
            <a:ext cx="301903" cy="288819"/>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 Id="rId9"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jpg"/><Relationship Id="rId4" Type="http://schemas.openxmlformats.org/officeDocument/2006/relationships/image" Target="../media/image36.png"/><Relationship Id="rId5" Type="http://schemas.openxmlformats.org/officeDocument/2006/relationships/image" Target="../media/image37.jp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5" name="Shape 55"/>
          <p:cNvSpPr/>
          <p:nvPr/>
        </p:nvSpPr>
        <p:spPr>
          <a:xfrm>
            <a:off x="-434108" y="-698129"/>
            <a:ext cx="10088416" cy="7964392"/>
          </a:xfrm>
          <a:prstGeom prst="rect">
            <a:avLst/>
          </a:prstGeom>
          <a:solidFill>
            <a:srgbClr val="2C5B7C">
              <a:alpha val="90196"/>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56" name="Shape 56"/>
          <p:cNvSpPr/>
          <p:nvPr/>
        </p:nvSpPr>
        <p:spPr>
          <a:xfrm>
            <a:off x="4152900" y="6487162"/>
            <a:ext cx="4876799" cy="307773"/>
          </a:xfrm>
          <a:prstGeom prst="rect">
            <a:avLst/>
          </a:prstGeom>
          <a:no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FFFFFF"/>
              </a:buClr>
              <a:buSzPct val="25000"/>
              <a:buFont typeface="Gill Sans"/>
              <a:buNone/>
            </a:pPr>
            <a:r>
              <a:rPr lang="en-US" sz="1400" b="0" i="0" u="none" strike="noStrike" cap="none">
                <a:solidFill>
                  <a:srgbClr val="FFFFFF"/>
                </a:solidFill>
                <a:latin typeface="Gill Sans"/>
                <a:ea typeface="Gill Sans"/>
                <a:cs typeface="Gill Sans"/>
                <a:sym typeface="Gill Sans"/>
              </a:rPr>
              <a:t>© 2017 Leave No Trace Center for Outdoor Ethics  </a:t>
            </a:r>
          </a:p>
        </p:txBody>
      </p:sp>
      <p:pic>
        <p:nvPicPr>
          <p:cNvPr id="57" name="Shape 57"/>
          <p:cNvPicPr preferRelativeResize="0"/>
          <p:nvPr/>
        </p:nvPicPr>
        <p:blipFill rotWithShape="1">
          <a:blip r:embed="rId4">
            <a:alphaModFix/>
          </a:blip>
          <a:srcRect/>
          <a:stretch/>
        </p:blipFill>
        <p:spPr>
          <a:xfrm>
            <a:off x="823354" y="1250744"/>
            <a:ext cx="7497292" cy="4356511"/>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Shape 166"/>
          <p:cNvPicPr preferRelativeResize="0"/>
          <p:nvPr/>
        </p:nvPicPr>
        <p:blipFill rotWithShape="1">
          <a:blip r:embed="rId3">
            <a:alphaModFix/>
          </a:blip>
          <a:srcRect/>
          <a:stretch/>
        </p:blipFill>
        <p:spPr>
          <a:xfrm>
            <a:off x="-63170" y="-47376"/>
            <a:ext cx="9270342" cy="6952754"/>
          </a:xfrm>
          <a:prstGeom prst="rect">
            <a:avLst/>
          </a:prstGeom>
          <a:noFill/>
          <a:ln>
            <a:noFill/>
          </a:ln>
        </p:spPr>
      </p:pic>
      <p:sp>
        <p:nvSpPr>
          <p:cNvPr id="167" name="Shape 167"/>
          <p:cNvSpPr/>
          <p:nvPr/>
        </p:nvSpPr>
        <p:spPr>
          <a:xfrm>
            <a:off x="-420477" y="-673020"/>
            <a:ext cx="9984955" cy="7761207"/>
          </a:xfrm>
          <a:prstGeom prst="rect">
            <a:avLst/>
          </a:prstGeom>
          <a:solidFill>
            <a:srgbClr val="000000">
              <a:alpha val="27843"/>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68" name="Shape 168"/>
          <p:cNvSpPr txBox="1">
            <a:spLocks noGrp="1"/>
          </p:cNvSpPr>
          <p:nvPr>
            <p:ph type="title"/>
          </p:nvPr>
        </p:nvSpPr>
        <p:spPr>
          <a:xfrm>
            <a:off x="342897" y="2344839"/>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HISTORY</a:t>
            </a:r>
          </a:p>
        </p:txBody>
      </p:sp>
      <p:sp>
        <p:nvSpPr>
          <p:cNvPr id="169" name="Shape 169"/>
          <p:cNvSpPr/>
          <p:nvPr/>
        </p:nvSpPr>
        <p:spPr>
          <a:xfrm>
            <a:off x="1557545" y="5308600"/>
            <a:ext cx="6028907" cy="368299"/>
          </a:xfrm>
          <a:prstGeom prst="rect">
            <a:avLst/>
          </a:prstGeom>
          <a:noFill/>
          <a:ln>
            <a:noFill/>
          </a:ln>
        </p:spPr>
        <p:txBody>
          <a:bodyPr lIns="0" tIns="0" rIns="0" bIns="0" anchor="t" anchorCtr="0">
            <a:noAutofit/>
          </a:bodyPr>
          <a:lstStyle/>
          <a:p>
            <a:pPr marL="0" marR="0" lvl="0" indent="0" algn="ctr" rtl="0">
              <a:lnSpc>
                <a:spcPct val="9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Roots in the backcountry</a:t>
            </a:r>
          </a:p>
        </p:txBody>
      </p:sp>
      <p:sp>
        <p:nvSpPr>
          <p:cNvPr id="170" name="Shape 170"/>
          <p:cNvSpPr/>
          <p:nvPr/>
        </p:nvSpPr>
        <p:spPr>
          <a:xfrm>
            <a:off x="1987550" y="3552073"/>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OF LEAVE NO TRACE</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descr="19506239283_d8bec157b3_o.jpg"/>
          <p:cNvPicPr preferRelativeResize="0"/>
          <p:nvPr/>
        </p:nvPicPr>
        <p:blipFill rotWithShape="1">
          <a:blip r:embed="rId3">
            <a:alphaModFix/>
          </a:blip>
          <a:srcRect/>
          <a:stretch/>
        </p:blipFill>
        <p:spPr>
          <a:xfrm>
            <a:off x="-476250" y="0"/>
            <a:ext cx="10344150" cy="6896100"/>
          </a:xfrm>
          <a:prstGeom prst="rect">
            <a:avLst/>
          </a:prstGeom>
          <a:noFill/>
          <a:ln>
            <a:noFill/>
          </a:ln>
        </p:spPr>
      </p:pic>
      <p:sp>
        <p:nvSpPr>
          <p:cNvPr id="176" name="Shape 176"/>
          <p:cNvSpPr/>
          <p:nvPr/>
        </p:nvSpPr>
        <p:spPr>
          <a:xfrm>
            <a:off x="-476250" y="0"/>
            <a:ext cx="9984955" cy="7008773"/>
          </a:xfrm>
          <a:prstGeom prst="rect">
            <a:avLst/>
          </a:prstGeom>
          <a:solidFill>
            <a:srgbClr val="000000">
              <a:alpha val="27843"/>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77" name="Shape 177"/>
          <p:cNvSpPr txBox="1">
            <a:spLocks noGrp="1"/>
          </p:cNvSpPr>
          <p:nvPr>
            <p:ph type="title"/>
          </p:nvPr>
        </p:nvSpPr>
        <p:spPr>
          <a:xfrm>
            <a:off x="342897" y="2344839"/>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HISTORY</a:t>
            </a:r>
          </a:p>
        </p:txBody>
      </p:sp>
      <p:sp>
        <p:nvSpPr>
          <p:cNvPr id="178" name="Shape 178"/>
          <p:cNvSpPr/>
          <p:nvPr/>
        </p:nvSpPr>
        <p:spPr>
          <a:xfrm>
            <a:off x="1557545" y="5308600"/>
            <a:ext cx="6028907" cy="368299"/>
          </a:xfrm>
          <a:prstGeom prst="rect">
            <a:avLst/>
          </a:prstGeom>
          <a:noFill/>
          <a:ln>
            <a:noFill/>
          </a:ln>
        </p:spPr>
        <p:txBody>
          <a:bodyPr lIns="0" tIns="0" rIns="0" bIns="0" anchor="t" anchorCtr="0">
            <a:noAutofit/>
          </a:bodyPr>
          <a:lstStyle/>
          <a:p>
            <a:pPr marL="0" marR="0" lvl="0" indent="0" algn="ctr" rtl="0">
              <a:lnSpc>
                <a:spcPct val="9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The Leave No Trace Organization</a:t>
            </a:r>
          </a:p>
        </p:txBody>
      </p:sp>
      <p:sp>
        <p:nvSpPr>
          <p:cNvPr id="179" name="Shape 179"/>
          <p:cNvSpPr/>
          <p:nvPr/>
        </p:nvSpPr>
        <p:spPr>
          <a:xfrm>
            <a:off x="1987550" y="3552073"/>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OF LEAVE NO TRACE</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descr="21267657793_cb0beeb834_o (1).jpg"/>
          <p:cNvPicPr preferRelativeResize="0"/>
          <p:nvPr/>
        </p:nvPicPr>
        <p:blipFill rotWithShape="1">
          <a:blip r:embed="rId3">
            <a:alphaModFix/>
          </a:blip>
          <a:srcRect/>
          <a:stretch/>
        </p:blipFill>
        <p:spPr>
          <a:xfrm>
            <a:off x="-1041187" y="0"/>
            <a:ext cx="11518690" cy="7061199"/>
          </a:xfrm>
          <a:prstGeom prst="rect">
            <a:avLst/>
          </a:prstGeom>
          <a:noFill/>
          <a:ln>
            <a:noFill/>
          </a:ln>
        </p:spPr>
      </p:pic>
      <p:sp>
        <p:nvSpPr>
          <p:cNvPr id="185" name="Shape 185"/>
          <p:cNvSpPr/>
          <p:nvPr/>
        </p:nvSpPr>
        <p:spPr>
          <a:xfrm>
            <a:off x="-1816100" y="-817716"/>
            <a:ext cx="15719667" cy="8168379"/>
          </a:xfrm>
          <a:prstGeom prst="rect">
            <a:avLst/>
          </a:prstGeom>
          <a:solidFill>
            <a:srgbClr val="000000">
              <a:alpha val="60784"/>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86" name="Shape 186"/>
          <p:cNvSpPr/>
          <p:nvPr/>
        </p:nvSpPr>
        <p:spPr>
          <a:xfrm>
            <a:off x="2321809" y="-2636521"/>
            <a:ext cx="4161713" cy="2153920"/>
          </a:xfrm>
          <a:prstGeom prst="rect">
            <a:avLst/>
          </a:prstGeom>
          <a:noFill/>
          <a:ln>
            <a:noFill/>
          </a:ln>
        </p:spPr>
        <p:txBody>
          <a:bodyPr lIns="50800" tIns="50800" rIns="50800" bIns="50800" anchor="t" anchorCtr="0">
            <a:noAutofit/>
          </a:bodyPr>
          <a:lstStyle/>
          <a:p>
            <a:pPr marL="0" marR="0" lvl="0" indent="0" algn="ctr" rtl="0">
              <a:lnSpc>
                <a:spcPct val="40000"/>
              </a:lnSpc>
              <a:spcBef>
                <a:spcPts val="0"/>
              </a:spcBef>
              <a:spcAft>
                <a:spcPts val="0"/>
              </a:spcAft>
              <a:buClr>
                <a:srgbClr val="FFFFFF"/>
              </a:buClr>
              <a:buSzPct val="25000"/>
              <a:buFont typeface="Calibri"/>
              <a:buNone/>
            </a:pPr>
            <a:r>
              <a:rPr lang="en-US" sz="4000" b="0" i="1" u="none" strike="noStrike" cap="none">
                <a:solidFill>
                  <a:srgbClr val="FFFFFF"/>
                </a:solidFill>
                <a:latin typeface="Calibri"/>
                <a:ea typeface="Calibri"/>
                <a:cs typeface="Calibri"/>
                <a:sym typeface="Calibri"/>
              </a:rPr>
              <a:t>LEAVE NO TRACE</a:t>
            </a:r>
          </a:p>
          <a:p>
            <a:pPr marL="0" marR="0" lvl="0" indent="0" algn="ctr" rtl="0">
              <a:lnSpc>
                <a:spcPct val="60000"/>
              </a:lnSpc>
              <a:spcBef>
                <a:spcPts val="0"/>
              </a:spcBef>
              <a:spcAft>
                <a:spcPts val="0"/>
              </a:spcAft>
              <a:buClr>
                <a:srgbClr val="FFFFFF"/>
              </a:buClr>
              <a:buSzPct val="25000"/>
              <a:buFont typeface="Calibri"/>
              <a:buNone/>
            </a:pPr>
            <a:r>
              <a:rPr lang="en-US" sz="11700" b="0" i="0" u="none" strike="noStrike" cap="none">
                <a:solidFill>
                  <a:srgbClr val="FFFFFF"/>
                </a:solidFill>
                <a:latin typeface="Calibri"/>
                <a:ea typeface="Calibri"/>
                <a:cs typeface="Calibri"/>
                <a:sym typeface="Calibri"/>
              </a:rPr>
              <a:t>TODAY</a:t>
            </a:r>
          </a:p>
        </p:txBody>
      </p:sp>
      <p:sp>
        <p:nvSpPr>
          <p:cNvPr id="187" name="Shape 187"/>
          <p:cNvSpPr txBox="1">
            <a:spLocks noGrp="1"/>
          </p:cNvSpPr>
          <p:nvPr>
            <p:ph type="title"/>
          </p:nvPr>
        </p:nvSpPr>
        <p:spPr>
          <a:xfrm>
            <a:off x="342897" y="2872821"/>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TODAY</a:t>
            </a:r>
          </a:p>
        </p:txBody>
      </p:sp>
      <p:sp>
        <p:nvSpPr>
          <p:cNvPr id="188" name="Shape 188"/>
          <p:cNvSpPr/>
          <p:nvPr/>
        </p:nvSpPr>
        <p:spPr>
          <a:xfrm>
            <a:off x="1987550" y="2574741"/>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LEAVE NO TRACE</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descr="24993794802_8df7fa29f2_o.jpg"/>
          <p:cNvPicPr preferRelativeResize="0"/>
          <p:nvPr/>
        </p:nvPicPr>
        <p:blipFill rotWithShape="1">
          <a:blip r:embed="rId3">
            <a:alphaModFix/>
          </a:blip>
          <a:srcRect/>
          <a:stretch/>
        </p:blipFill>
        <p:spPr>
          <a:xfrm>
            <a:off x="-1502344" y="-12700"/>
            <a:ext cx="10646344" cy="6896100"/>
          </a:xfrm>
          <a:prstGeom prst="rect">
            <a:avLst/>
          </a:prstGeom>
          <a:noFill/>
          <a:ln>
            <a:noFill/>
          </a:ln>
        </p:spPr>
      </p:pic>
      <p:sp>
        <p:nvSpPr>
          <p:cNvPr id="194" name="Shape 194"/>
          <p:cNvSpPr/>
          <p:nvPr/>
        </p:nvSpPr>
        <p:spPr>
          <a:xfrm>
            <a:off x="-694316" y="-535968"/>
            <a:ext cx="11951979" cy="8331443"/>
          </a:xfrm>
          <a:prstGeom prst="rect">
            <a:avLst/>
          </a:prstGeom>
          <a:solidFill>
            <a:srgbClr val="000000">
              <a:alpha val="45882"/>
            </a:srgbClr>
          </a:solidFill>
          <a:ln>
            <a:noFill/>
          </a:ln>
          <a:effectLst>
            <a:reflection stA="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95" name="Shape 195"/>
          <p:cNvSpPr txBox="1">
            <a:spLocks noGrp="1"/>
          </p:cNvSpPr>
          <p:nvPr>
            <p:ph type="title"/>
          </p:nvPr>
        </p:nvSpPr>
        <p:spPr>
          <a:xfrm>
            <a:off x="342897" y="2860121"/>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EVERY PARK</a:t>
            </a:r>
          </a:p>
        </p:txBody>
      </p:sp>
      <p:sp>
        <p:nvSpPr>
          <p:cNvPr id="196" name="Shape 196"/>
          <p:cNvSpPr/>
          <p:nvPr/>
        </p:nvSpPr>
        <p:spPr>
          <a:xfrm>
            <a:off x="1987550" y="2562039"/>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LEAVE NO TRACE IN</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Shape 201" descr="8119298516_3107335518_k (2).jpg"/>
          <p:cNvPicPr preferRelativeResize="0"/>
          <p:nvPr/>
        </p:nvPicPr>
        <p:blipFill rotWithShape="1">
          <a:blip r:embed="rId3">
            <a:alphaModFix/>
          </a:blip>
          <a:srcRect/>
          <a:stretch/>
        </p:blipFill>
        <p:spPr>
          <a:xfrm>
            <a:off x="2425700" y="-707066"/>
            <a:ext cx="8376533" cy="7660220"/>
          </a:xfrm>
          <a:prstGeom prst="rect">
            <a:avLst/>
          </a:prstGeom>
          <a:noFill/>
          <a:ln>
            <a:noFill/>
          </a:ln>
        </p:spPr>
      </p:pic>
      <p:sp>
        <p:nvSpPr>
          <p:cNvPr id="202" name="Shape 202"/>
          <p:cNvSpPr/>
          <p:nvPr/>
        </p:nvSpPr>
        <p:spPr>
          <a:xfrm>
            <a:off x="8643384" y="-694366"/>
            <a:ext cx="3078717" cy="7540977"/>
          </a:xfrm>
          <a:prstGeom prst="rect">
            <a:avLst/>
          </a:prstGeom>
          <a:solidFill>
            <a:srgbClr val="000000">
              <a:alpha val="46666"/>
            </a:srgbClr>
          </a:solidFill>
          <a:ln>
            <a:noFill/>
          </a:ln>
          <a:effectLst>
            <a:reflection stA="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pic>
        <p:nvPicPr>
          <p:cNvPr id="203" name="Shape 203" descr="8119298516_3107335518_k (2).jpg"/>
          <p:cNvPicPr preferRelativeResize="0"/>
          <p:nvPr/>
        </p:nvPicPr>
        <p:blipFill rotWithShape="1">
          <a:blip r:embed="rId3">
            <a:alphaModFix/>
          </a:blip>
          <a:srcRect/>
          <a:stretch/>
        </p:blipFill>
        <p:spPr>
          <a:xfrm>
            <a:off x="-704256" y="-707066"/>
            <a:ext cx="11506489" cy="7660220"/>
          </a:xfrm>
          <a:prstGeom prst="rect">
            <a:avLst/>
          </a:prstGeom>
          <a:noFill/>
          <a:ln>
            <a:noFill/>
          </a:ln>
        </p:spPr>
      </p:pic>
      <p:sp>
        <p:nvSpPr>
          <p:cNvPr id="204" name="Shape 204"/>
          <p:cNvSpPr/>
          <p:nvPr/>
        </p:nvSpPr>
        <p:spPr>
          <a:xfrm>
            <a:off x="-1643911" y="-700716"/>
            <a:ext cx="13385802" cy="9330368"/>
          </a:xfrm>
          <a:prstGeom prst="rect">
            <a:avLst/>
          </a:prstGeom>
          <a:solidFill>
            <a:srgbClr val="000000">
              <a:alpha val="46666"/>
            </a:srgbClr>
          </a:solidFill>
          <a:ln>
            <a:noFill/>
          </a:ln>
          <a:effectLst>
            <a:reflection stA="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05" name="Shape 205"/>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EVERY KID</a:t>
            </a:r>
          </a:p>
        </p:txBody>
      </p:sp>
      <p:sp>
        <p:nvSpPr>
          <p:cNvPr id="206" name="Shape 206"/>
          <p:cNvSpPr/>
          <p:nvPr/>
        </p:nvSpPr>
        <p:spPr>
          <a:xfrm>
            <a:off x="1987550" y="2562039"/>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LEAVE NO TRACE FOR</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Shape 21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2" name="Shape 212"/>
          <p:cNvSpPr/>
          <p:nvPr/>
        </p:nvSpPr>
        <p:spPr>
          <a:xfrm>
            <a:off x="-92332" y="-49389"/>
            <a:ext cx="9328664" cy="6956776"/>
          </a:xfrm>
          <a:prstGeom prst="rect">
            <a:avLst/>
          </a:prstGeom>
          <a:solidFill>
            <a:srgbClr val="000000">
              <a:alpha val="33725"/>
            </a:srgbClr>
          </a:solidFill>
          <a:ln>
            <a:noFill/>
          </a:ln>
          <a:effectLst>
            <a:reflection stA="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13" name="Shape 213"/>
          <p:cNvSpPr/>
          <p:nvPr/>
        </p:nvSpPr>
        <p:spPr>
          <a:xfrm>
            <a:off x="-92330" y="-62089"/>
            <a:ext cx="9328660" cy="6956776"/>
          </a:xfrm>
          <a:prstGeom prst="rect">
            <a:avLst/>
          </a:prstGeom>
          <a:solidFill>
            <a:srgbClr val="000000">
              <a:alpha val="16862"/>
            </a:srgbClr>
          </a:solidFill>
          <a:ln>
            <a:noFill/>
          </a:ln>
          <a:effectLst>
            <a:reflection stA="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14" name="Shape 214"/>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PARTNERSHIP</a:t>
            </a:r>
          </a:p>
        </p:txBody>
      </p:sp>
      <p:sp>
        <p:nvSpPr>
          <p:cNvPr id="215" name="Shape 215"/>
          <p:cNvSpPr/>
          <p:nvPr/>
        </p:nvSpPr>
        <p:spPr>
          <a:xfrm>
            <a:off x="1987550" y="2562039"/>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POWER OF</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Shape 220" descr="26079032202_847146d82b_o (1).jpg"/>
          <p:cNvPicPr preferRelativeResize="0"/>
          <p:nvPr/>
        </p:nvPicPr>
        <p:blipFill rotWithShape="1">
          <a:blip r:embed="rId3">
            <a:alphaModFix/>
          </a:blip>
          <a:srcRect/>
          <a:stretch/>
        </p:blipFill>
        <p:spPr>
          <a:xfrm>
            <a:off x="-1086665" y="-406942"/>
            <a:ext cx="11093946" cy="7395961"/>
          </a:xfrm>
          <a:prstGeom prst="rect">
            <a:avLst/>
          </a:prstGeom>
          <a:noFill/>
          <a:ln>
            <a:noFill/>
          </a:ln>
        </p:spPr>
      </p:pic>
      <p:sp>
        <p:nvSpPr>
          <p:cNvPr id="221" name="Shape 221"/>
          <p:cNvSpPr/>
          <p:nvPr/>
        </p:nvSpPr>
        <p:spPr>
          <a:xfrm>
            <a:off x="-1228636" y="-356878"/>
            <a:ext cx="11951961" cy="7595945"/>
          </a:xfrm>
          <a:prstGeom prst="rect">
            <a:avLst/>
          </a:prstGeom>
          <a:solidFill>
            <a:srgbClr val="000000">
              <a:alpha val="45490"/>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grpSp>
        <p:nvGrpSpPr>
          <p:cNvPr id="222" name="Shape 222"/>
          <p:cNvGrpSpPr/>
          <p:nvPr/>
        </p:nvGrpSpPr>
        <p:grpSpPr>
          <a:xfrm>
            <a:off x="-1981034" y="7582577"/>
            <a:ext cx="6095837" cy="1950889"/>
            <a:chOff x="0" y="0"/>
            <a:chExt cx="6095835" cy="1950887"/>
          </a:xfrm>
        </p:grpSpPr>
        <p:sp>
          <p:nvSpPr>
            <p:cNvPr id="223" name="Shape 223"/>
            <p:cNvSpPr/>
            <p:nvPr/>
          </p:nvSpPr>
          <p:spPr>
            <a:xfrm>
              <a:off x="0" y="380996"/>
              <a:ext cx="5232234" cy="1569889"/>
            </a:xfrm>
            <a:prstGeom prst="rect">
              <a:avLst/>
            </a:prstGeom>
            <a:solidFill>
              <a:srgbClr val="FFFFFF">
                <a:alpha val="95686"/>
              </a:srgbClr>
            </a:solid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24" name="Shape 224"/>
            <p:cNvSpPr/>
            <p:nvPr/>
          </p:nvSpPr>
          <p:spPr>
            <a:xfrm>
              <a:off x="0" y="0"/>
              <a:ext cx="6095834" cy="355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sp>
        <p:nvSpPr>
          <p:cNvPr id="225" name="Shape 225"/>
          <p:cNvSpPr/>
          <p:nvPr/>
        </p:nvSpPr>
        <p:spPr>
          <a:xfrm>
            <a:off x="-896788" y="7454146"/>
            <a:ext cx="4071789" cy="1955801"/>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265D82"/>
              </a:buClr>
              <a:buFont typeface="Calibri"/>
              <a:buNone/>
            </a:pPr>
            <a:endParaRPr sz="2400" b="0" i="0"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Clr>
                <a:srgbClr val="265D82"/>
              </a:buClr>
              <a:buSzPct val="25000"/>
              <a:buFont typeface="Calibri"/>
              <a:buNone/>
            </a:pPr>
            <a:r>
              <a:rPr lang="en-US" sz="4000" b="0" i="0" u="none" strike="noStrike" cap="none">
                <a:solidFill>
                  <a:srgbClr val="265D82"/>
                </a:solidFill>
                <a:latin typeface="Calibri"/>
                <a:ea typeface="Calibri"/>
                <a:cs typeface="Calibri"/>
                <a:sym typeface="Calibri"/>
              </a:rPr>
              <a:t>PARTNERS</a:t>
            </a:r>
          </a:p>
          <a:p>
            <a:pPr marL="0" marR="0" lvl="0" indent="0" algn="r" rtl="0">
              <a:lnSpc>
                <a:spcPct val="100000"/>
              </a:lnSpc>
              <a:spcBef>
                <a:spcPts val="0"/>
              </a:spcBef>
              <a:spcAft>
                <a:spcPts val="0"/>
              </a:spcAft>
              <a:buClr>
                <a:srgbClr val="265D82"/>
              </a:buClr>
              <a:buSzPct val="25000"/>
              <a:buFont typeface="Calibri"/>
              <a:buNone/>
            </a:pPr>
            <a:r>
              <a:rPr lang="en-US" sz="2000" b="0" i="0" u="none" strike="noStrike" cap="none">
                <a:solidFill>
                  <a:srgbClr val="265D82"/>
                </a:solidFill>
                <a:latin typeface="Calibri"/>
                <a:ea typeface="Calibri"/>
                <a:cs typeface="Calibri"/>
                <a:sym typeface="Calibri"/>
              </a:rPr>
              <a:t>Federal, State &amp; Local</a:t>
            </a:r>
          </a:p>
          <a:p>
            <a:pPr marL="0" marR="0" lvl="0" indent="0" algn="r" rtl="0">
              <a:lnSpc>
                <a:spcPct val="100000"/>
              </a:lnSpc>
              <a:spcBef>
                <a:spcPts val="0"/>
              </a:spcBef>
              <a:spcAft>
                <a:spcPts val="0"/>
              </a:spcAft>
              <a:buClr>
                <a:srgbClr val="265D82"/>
              </a:buClr>
              <a:buSzPct val="25000"/>
              <a:buFont typeface="Calibri"/>
              <a:buNone/>
            </a:pPr>
            <a:r>
              <a:rPr lang="en-US" sz="2000" b="0" i="0" u="none" strike="noStrike" cap="none">
                <a:solidFill>
                  <a:srgbClr val="265D82"/>
                </a:solidFill>
                <a:latin typeface="Calibri"/>
                <a:ea typeface="Calibri"/>
                <a:cs typeface="Calibri"/>
                <a:sym typeface="Calibri"/>
              </a:rPr>
              <a:t>Land Management Agencies</a:t>
            </a:r>
            <a:r>
              <a:rPr lang="en-US" sz="1600" b="0" i="0" u="none" strike="noStrike" cap="none">
                <a:solidFill>
                  <a:srgbClr val="265D82"/>
                </a:solidFill>
                <a:latin typeface="Calibri"/>
                <a:ea typeface="Calibri"/>
                <a:cs typeface="Calibri"/>
                <a:sym typeface="Calibri"/>
              </a:rPr>
              <a:t> </a:t>
            </a:r>
          </a:p>
        </p:txBody>
      </p:sp>
      <p:sp>
        <p:nvSpPr>
          <p:cNvPr id="226" name="Shape 226"/>
          <p:cNvSpPr/>
          <p:nvPr/>
        </p:nvSpPr>
        <p:spPr>
          <a:xfrm>
            <a:off x="-1216541" y="5104110"/>
            <a:ext cx="11353697" cy="1175890"/>
          </a:xfrm>
          <a:prstGeom prst="rect">
            <a:avLst/>
          </a:prstGeom>
          <a:solidFill>
            <a:srgbClr val="FFFFFF"/>
          </a:solidFill>
          <a:ln>
            <a:noFill/>
          </a:ln>
        </p:spPr>
        <p:txBody>
          <a:bodyPr lIns="45700" tIns="45700" rIns="45700" bIns="45700" anchor="t" anchorCtr="0">
            <a:noAutofit/>
          </a:bodyPr>
          <a:lstStyle/>
          <a:p>
            <a:pPr marL="0" marR="0" lvl="0" indent="0" algn="r"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27" name="Shape 227"/>
          <p:cNvSpPr/>
          <p:nvPr/>
        </p:nvSpPr>
        <p:spPr>
          <a:xfrm>
            <a:off x="3390900" y="4932512"/>
            <a:ext cx="6746254" cy="355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pic>
        <p:nvPicPr>
          <p:cNvPr id="228" name="Shape 228" descr="usfsColor"/>
          <p:cNvPicPr preferRelativeResize="0"/>
          <p:nvPr/>
        </p:nvPicPr>
        <p:blipFill rotWithShape="1">
          <a:blip r:embed="rId4">
            <a:alphaModFix/>
          </a:blip>
          <a:srcRect/>
          <a:stretch/>
        </p:blipFill>
        <p:spPr>
          <a:xfrm>
            <a:off x="2713418" y="5305116"/>
            <a:ext cx="811218" cy="838203"/>
          </a:xfrm>
          <a:prstGeom prst="rect">
            <a:avLst/>
          </a:prstGeom>
          <a:noFill/>
          <a:ln>
            <a:noFill/>
          </a:ln>
        </p:spPr>
      </p:pic>
      <p:pic>
        <p:nvPicPr>
          <p:cNvPr id="229" name="Shape 229" descr="BLM color"/>
          <p:cNvPicPr preferRelativeResize="0"/>
          <p:nvPr/>
        </p:nvPicPr>
        <p:blipFill rotWithShape="1">
          <a:blip r:embed="rId5">
            <a:alphaModFix/>
          </a:blip>
          <a:srcRect/>
          <a:stretch/>
        </p:blipFill>
        <p:spPr>
          <a:xfrm>
            <a:off x="3576226" y="5310551"/>
            <a:ext cx="811214" cy="708030"/>
          </a:xfrm>
          <a:prstGeom prst="rect">
            <a:avLst/>
          </a:prstGeom>
          <a:noFill/>
          <a:ln>
            <a:noFill/>
          </a:ln>
        </p:spPr>
      </p:pic>
      <p:pic>
        <p:nvPicPr>
          <p:cNvPr id="230" name="Shape 230" descr="AH_small_shaded_4C_pc"/>
          <p:cNvPicPr preferRelativeResize="0"/>
          <p:nvPr/>
        </p:nvPicPr>
        <p:blipFill rotWithShape="1">
          <a:blip r:embed="rId6">
            <a:alphaModFix/>
          </a:blip>
          <a:srcRect/>
          <a:stretch/>
        </p:blipFill>
        <p:spPr>
          <a:xfrm>
            <a:off x="1932271" y="5305116"/>
            <a:ext cx="735017" cy="838203"/>
          </a:xfrm>
          <a:prstGeom prst="rect">
            <a:avLst/>
          </a:prstGeom>
          <a:noFill/>
          <a:ln>
            <a:noFill/>
          </a:ln>
        </p:spPr>
      </p:pic>
      <p:pic>
        <p:nvPicPr>
          <p:cNvPr id="231" name="Shape 231" descr="U_S__Fish__and__Wildlife_Service"/>
          <p:cNvPicPr preferRelativeResize="0"/>
          <p:nvPr/>
        </p:nvPicPr>
        <p:blipFill rotWithShape="1">
          <a:blip r:embed="rId7">
            <a:alphaModFix/>
          </a:blip>
          <a:srcRect/>
          <a:stretch/>
        </p:blipFill>
        <p:spPr>
          <a:xfrm>
            <a:off x="4412469" y="5305116"/>
            <a:ext cx="811215" cy="811215"/>
          </a:xfrm>
          <a:prstGeom prst="rect">
            <a:avLst/>
          </a:prstGeom>
          <a:noFill/>
          <a:ln>
            <a:noFill/>
          </a:ln>
        </p:spPr>
      </p:pic>
      <p:pic>
        <p:nvPicPr>
          <p:cNvPr id="232" name="Shape 232" descr="usace logo.jpg"/>
          <p:cNvPicPr preferRelativeResize="0"/>
          <p:nvPr/>
        </p:nvPicPr>
        <p:blipFill rotWithShape="1">
          <a:blip r:embed="rId8">
            <a:alphaModFix/>
          </a:blip>
          <a:srcRect/>
          <a:stretch/>
        </p:blipFill>
        <p:spPr>
          <a:xfrm>
            <a:off x="5246335" y="5299942"/>
            <a:ext cx="762005" cy="611193"/>
          </a:xfrm>
          <a:prstGeom prst="rect">
            <a:avLst/>
          </a:prstGeom>
          <a:noFill/>
          <a:ln>
            <a:noFill/>
          </a:ln>
        </p:spPr>
      </p:pic>
      <p:pic>
        <p:nvPicPr>
          <p:cNvPr id="233" name="Shape 233" descr="imgres.png"/>
          <p:cNvPicPr preferRelativeResize="0"/>
          <p:nvPr/>
        </p:nvPicPr>
        <p:blipFill rotWithShape="1">
          <a:blip r:embed="rId9">
            <a:alphaModFix/>
          </a:blip>
          <a:srcRect/>
          <a:stretch/>
        </p:blipFill>
        <p:spPr>
          <a:xfrm>
            <a:off x="6052037" y="5291589"/>
            <a:ext cx="1159690" cy="745517"/>
          </a:xfrm>
          <a:prstGeom prst="rect">
            <a:avLst/>
          </a:prstGeom>
          <a:noFill/>
          <a:ln>
            <a:noFill/>
          </a:ln>
        </p:spPr>
      </p:pic>
      <p:sp>
        <p:nvSpPr>
          <p:cNvPr id="234" name="Shape 234"/>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PARTNERS</a:t>
            </a:r>
          </a:p>
        </p:txBody>
      </p:sp>
      <p:sp>
        <p:nvSpPr>
          <p:cNvPr id="235" name="Shape 235"/>
          <p:cNvSpPr/>
          <p:nvPr/>
        </p:nvSpPr>
        <p:spPr>
          <a:xfrm>
            <a:off x="1689032" y="2562039"/>
            <a:ext cx="5765935"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FEDERAL, STATE &amp; LOCAL</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descr="14214352739_9662006d33_o (1).jpg"/>
          <p:cNvPicPr preferRelativeResize="0"/>
          <p:nvPr/>
        </p:nvPicPr>
        <p:blipFill rotWithShape="1">
          <a:blip r:embed="rId3">
            <a:alphaModFix/>
          </a:blip>
          <a:srcRect/>
          <a:stretch/>
        </p:blipFill>
        <p:spPr>
          <a:xfrm>
            <a:off x="-746749" y="0"/>
            <a:ext cx="10817851" cy="6858000"/>
          </a:xfrm>
          <a:prstGeom prst="rect">
            <a:avLst/>
          </a:prstGeom>
          <a:noFill/>
          <a:ln>
            <a:noFill/>
          </a:ln>
        </p:spPr>
      </p:pic>
      <p:sp>
        <p:nvSpPr>
          <p:cNvPr id="241" name="Shape 241"/>
          <p:cNvSpPr/>
          <p:nvPr/>
        </p:nvSpPr>
        <p:spPr>
          <a:xfrm>
            <a:off x="-810250" y="-698497"/>
            <a:ext cx="11709606" cy="7581896"/>
          </a:xfrm>
          <a:prstGeom prst="rect">
            <a:avLst/>
          </a:prstGeom>
          <a:solidFill>
            <a:srgbClr val="000000">
              <a:alpha val="27843"/>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42" name="Shape 242"/>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PARTNERS</a:t>
            </a:r>
          </a:p>
        </p:txBody>
      </p:sp>
      <p:sp>
        <p:nvSpPr>
          <p:cNvPr id="243" name="Shape 243"/>
          <p:cNvSpPr/>
          <p:nvPr/>
        </p:nvSpPr>
        <p:spPr>
          <a:xfrm>
            <a:off x="1379470" y="2562039"/>
            <a:ext cx="6385059"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CORPORATE &amp; COMMUNITY</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descr="21021145339_9f8d7399da_o (1).jpg"/>
          <p:cNvPicPr preferRelativeResize="0"/>
          <p:nvPr/>
        </p:nvPicPr>
        <p:blipFill rotWithShape="1">
          <a:blip r:embed="rId3">
            <a:alphaModFix/>
          </a:blip>
          <a:srcRect/>
          <a:stretch/>
        </p:blipFill>
        <p:spPr>
          <a:xfrm>
            <a:off x="-745393" y="-50776"/>
            <a:ext cx="10736726" cy="6984952"/>
          </a:xfrm>
          <a:prstGeom prst="rect">
            <a:avLst/>
          </a:prstGeom>
          <a:noFill/>
          <a:ln>
            <a:noFill/>
          </a:ln>
        </p:spPr>
      </p:pic>
      <p:sp>
        <p:nvSpPr>
          <p:cNvPr id="249" name="Shape 249"/>
          <p:cNvSpPr/>
          <p:nvPr/>
        </p:nvSpPr>
        <p:spPr>
          <a:xfrm>
            <a:off x="-344941" y="-582281"/>
            <a:ext cx="14871820" cy="7786341"/>
          </a:xfrm>
          <a:prstGeom prst="rect">
            <a:avLst/>
          </a:prstGeom>
          <a:solidFill>
            <a:srgbClr val="000000">
              <a:alpha val="27843"/>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50" name="Shape 250"/>
          <p:cNvSpPr txBox="1">
            <a:spLocks noGrp="1"/>
          </p:cNvSpPr>
          <p:nvPr>
            <p:ph type="title"/>
          </p:nvPr>
        </p:nvSpPr>
        <p:spPr>
          <a:xfrm>
            <a:off x="342897" y="2315741"/>
            <a:ext cx="8458203" cy="3972399"/>
          </a:xfrm>
          <a:prstGeom prst="rect">
            <a:avLst/>
          </a:prstGeom>
          <a:noFill/>
          <a:ln>
            <a:noFill/>
          </a:ln>
        </p:spPr>
        <p:txBody>
          <a:bodyPr lIns="50800" tIns="50800" rIns="50800" bIns="50800" anchor="t" anchorCtr="0">
            <a:noAutofit/>
          </a:bodyPr>
          <a:lstStyle/>
          <a:p>
            <a:pPr marL="0" marR="0" lvl="0" indent="0" algn="ctr" rtl="0">
              <a:lnSpc>
                <a:spcPct val="7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MEMBERS &amp;</a:t>
            </a:r>
          </a:p>
          <a:p>
            <a:pPr marL="0" marR="0" lvl="0" indent="0" algn="ctr" rtl="0">
              <a:lnSpc>
                <a:spcPct val="7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VOLUNTEERS</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6" name="Shape 256"/>
          <p:cNvSpPr/>
          <p:nvPr/>
        </p:nvSpPr>
        <p:spPr>
          <a:xfrm>
            <a:off x="-482600" y="-138665"/>
            <a:ext cx="14255437" cy="7456141"/>
          </a:xfrm>
          <a:prstGeom prst="rect">
            <a:avLst/>
          </a:prstGeom>
          <a:solidFill>
            <a:srgbClr val="000000">
              <a:alpha val="27058"/>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57" name="Shape 257"/>
          <p:cNvSpPr/>
          <p:nvPr/>
        </p:nvSpPr>
        <p:spPr>
          <a:xfrm>
            <a:off x="-901700" y="-138665"/>
            <a:ext cx="14823655" cy="7456141"/>
          </a:xfrm>
          <a:prstGeom prst="rect">
            <a:avLst/>
          </a:prstGeom>
          <a:solidFill>
            <a:srgbClr val="000000">
              <a:alpha val="27058"/>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58" name="Shape 258"/>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SCIENCE</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descr="DSC_0013 (2) copy.jpg"/>
          <p:cNvPicPr preferRelativeResize="0"/>
          <p:nvPr/>
        </p:nvPicPr>
        <p:blipFill rotWithShape="1">
          <a:blip r:embed="rId3">
            <a:alphaModFix/>
          </a:blip>
          <a:srcRect/>
          <a:stretch/>
        </p:blipFill>
        <p:spPr>
          <a:xfrm>
            <a:off x="-1314437" y="-1726333"/>
            <a:ext cx="11641488" cy="8731120"/>
          </a:xfrm>
          <a:prstGeom prst="rect">
            <a:avLst/>
          </a:prstGeom>
          <a:noFill/>
          <a:ln>
            <a:noFill/>
          </a:ln>
        </p:spPr>
      </p:pic>
      <p:sp>
        <p:nvSpPr>
          <p:cNvPr id="63" name="Shape 63"/>
          <p:cNvSpPr/>
          <p:nvPr/>
        </p:nvSpPr>
        <p:spPr>
          <a:xfrm>
            <a:off x="-1409700" y="-257845"/>
            <a:ext cx="12166600" cy="7262631"/>
          </a:xfrm>
          <a:prstGeom prst="rect">
            <a:avLst/>
          </a:prstGeom>
          <a:solidFill>
            <a:srgbClr val="000000">
              <a:alpha val="9803"/>
            </a:srgbClr>
          </a:solidFill>
          <a:ln>
            <a:noFill/>
          </a:ln>
          <a:effectLst>
            <a:reflection stA="0" endPos="40000" sy="-100000" algn="bl" rotWithShape="0"/>
          </a:effectLst>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Font typeface="Arial"/>
              <a:buNone/>
            </a:pPr>
            <a:endParaRPr sz="2400" b="0" i="0" u="none" strike="noStrike" cap="none">
              <a:solidFill>
                <a:srgbClr val="000000"/>
              </a:solidFill>
              <a:latin typeface="Helvetica Neue"/>
              <a:ea typeface="Helvetica Neue"/>
              <a:cs typeface="Helvetica Neue"/>
              <a:sym typeface="Helvetica Neue"/>
            </a:endParaRPr>
          </a:p>
        </p:txBody>
      </p:sp>
      <p:sp>
        <p:nvSpPr>
          <p:cNvPr id="64" name="Shape 64"/>
          <p:cNvSpPr txBox="1">
            <a:spLocks noGrp="1"/>
          </p:cNvSpPr>
          <p:nvPr>
            <p:ph type="title"/>
          </p:nvPr>
        </p:nvSpPr>
        <p:spPr>
          <a:xfrm>
            <a:off x="342897" y="2344839"/>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WHAT IS</a:t>
            </a:r>
          </a:p>
        </p:txBody>
      </p:sp>
      <p:sp>
        <p:nvSpPr>
          <p:cNvPr id="65" name="Shape 65"/>
          <p:cNvSpPr/>
          <p:nvPr/>
        </p:nvSpPr>
        <p:spPr>
          <a:xfrm>
            <a:off x="1987550" y="3552073"/>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LEAVE NO TRACE?</a:t>
            </a:r>
          </a:p>
        </p:txBody>
      </p:sp>
      <p:sp>
        <p:nvSpPr>
          <p:cNvPr id="66" name="Shape 66"/>
          <p:cNvSpPr/>
          <p:nvPr/>
        </p:nvSpPr>
        <p:spPr>
          <a:xfrm>
            <a:off x="1557545" y="5308600"/>
            <a:ext cx="6028907" cy="662940"/>
          </a:xfrm>
          <a:prstGeom prst="rect">
            <a:avLst/>
          </a:prstGeom>
          <a:noFill/>
          <a:ln>
            <a:noFill/>
          </a:ln>
        </p:spPr>
        <p:txBody>
          <a:bodyPr lIns="0" tIns="0" rIns="0" bIns="0" anchor="t" anchorCtr="0">
            <a:noAutofit/>
          </a:bodyPr>
          <a:lstStyle/>
          <a:p>
            <a:pPr marL="0" marR="0" lvl="0" indent="0" algn="ctr" rtl="0">
              <a:lnSpc>
                <a:spcPct val="8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Mission: Protecting the outdoors by teaching and inspiring people to enjoy it responsibly. </a:t>
            </a:r>
          </a:p>
        </p:txBody>
      </p:sp>
      <p:sp>
        <p:nvSpPr>
          <p:cNvPr id="67" name="Shape 67"/>
          <p:cNvSpPr txBox="1"/>
          <p:nvPr/>
        </p:nvSpPr>
        <p:spPr>
          <a:xfrm>
            <a:off x="-1579066" y="4187305"/>
            <a:ext cx="92328" cy="461661"/>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Helvetica Neue"/>
              <a:buNone/>
            </a:pPr>
            <a:endParaRPr sz="2400" b="0" i="0" u="none" strike="noStrike" cap="none">
              <a:solidFill>
                <a:srgbClr val="000000"/>
              </a:solidFill>
              <a:latin typeface="Helvetica Neue"/>
              <a:ea typeface="Helvetica Neue"/>
              <a:cs typeface="Helvetica Neue"/>
              <a:sym typeface="Helvetica Neue"/>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2"/>
        <p:cNvGrpSpPr/>
        <p:nvPr/>
      </p:nvGrpSpPr>
      <p:grpSpPr>
        <a:xfrm>
          <a:off x="0" y="0"/>
          <a:ext cx="0" cy="0"/>
          <a:chOff x="0" y="0"/>
          <a:chExt cx="0" cy="0"/>
        </a:xfrm>
      </p:grpSpPr>
      <p:pic>
        <p:nvPicPr>
          <p:cNvPr id="263" name="Shape 263"/>
          <p:cNvPicPr preferRelativeResize="0"/>
          <p:nvPr/>
        </p:nvPicPr>
        <p:blipFill rotWithShape="1">
          <a:blip r:embed="rId3">
            <a:alphaModFix/>
          </a:blip>
          <a:srcRect/>
          <a:stretch/>
        </p:blipFill>
        <p:spPr>
          <a:xfrm>
            <a:off x="124195" y="543995"/>
            <a:ext cx="8895606" cy="6671706"/>
          </a:xfrm>
          <a:prstGeom prst="rect">
            <a:avLst/>
          </a:prstGeom>
          <a:noFill/>
          <a:ln>
            <a:noFill/>
          </a:ln>
        </p:spPr>
      </p:pic>
      <p:sp>
        <p:nvSpPr>
          <p:cNvPr id="264" name="Shape 264"/>
          <p:cNvSpPr/>
          <p:nvPr/>
        </p:nvSpPr>
        <p:spPr>
          <a:xfrm>
            <a:off x="342897" y="318205"/>
            <a:ext cx="8458203" cy="1346200"/>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chemeClr val="accent3"/>
              </a:buClr>
              <a:buSzPct val="25000"/>
              <a:buFont typeface="Calibri"/>
              <a:buNone/>
            </a:pPr>
            <a:r>
              <a:rPr lang="en-US" sz="4000" b="0" i="0" u="none" strike="noStrike" cap="none">
                <a:solidFill>
                  <a:schemeClr val="accent3"/>
                </a:solidFill>
                <a:latin typeface="Calibri"/>
                <a:ea typeface="Calibri"/>
                <a:cs typeface="Calibri"/>
                <a:sym typeface="Calibri"/>
              </a:rPr>
              <a:t>HYPOTHETICAL RELATIONSHIP:</a:t>
            </a:r>
          </a:p>
          <a:p>
            <a:pPr marL="0" marR="0" lvl="0" indent="0" algn="ctr" rtl="0">
              <a:lnSpc>
                <a:spcPct val="80000"/>
              </a:lnSpc>
              <a:spcBef>
                <a:spcPts val="0"/>
              </a:spcBef>
              <a:spcAft>
                <a:spcPts val="0"/>
              </a:spcAft>
              <a:buClr>
                <a:schemeClr val="accent3"/>
              </a:buClr>
              <a:buSzPct val="25000"/>
              <a:buFont typeface="Calibri"/>
              <a:buNone/>
            </a:pPr>
            <a:r>
              <a:rPr lang="en-US" sz="4000" b="0" i="0" u="none" strike="noStrike" cap="none">
                <a:solidFill>
                  <a:schemeClr val="accent3"/>
                </a:solidFill>
                <a:latin typeface="Calibri"/>
                <a:ea typeface="Calibri"/>
                <a:cs typeface="Calibri"/>
                <a:sym typeface="Calibri"/>
              </a:rPr>
              <a:t>Use &amp; Impact</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8"/>
        <p:cNvGrpSpPr/>
        <p:nvPr/>
      </p:nvGrpSpPr>
      <p:grpSpPr>
        <a:xfrm>
          <a:off x="0" y="0"/>
          <a:ext cx="0" cy="0"/>
          <a:chOff x="0" y="0"/>
          <a:chExt cx="0" cy="0"/>
        </a:xfrm>
      </p:grpSpPr>
      <p:pic>
        <p:nvPicPr>
          <p:cNvPr id="269" name="Shape 269"/>
          <p:cNvPicPr preferRelativeResize="0"/>
          <p:nvPr/>
        </p:nvPicPr>
        <p:blipFill rotWithShape="1">
          <a:blip r:embed="rId3">
            <a:alphaModFix/>
          </a:blip>
          <a:srcRect/>
          <a:stretch/>
        </p:blipFill>
        <p:spPr>
          <a:xfrm>
            <a:off x="-578445" y="-4631"/>
            <a:ext cx="10300892" cy="6867263"/>
          </a:xfrm>
          <a:prstGeom prst="rect">
            <a:avLst/>
          </a:prstGeom>
          <a:noFill/>
          <a:ln>
            <a:noFill/>
          </a:ln>
        </p:spPr>
      </p:pic>
      <p:sp>
        <p:nvSpPr>
          <p:cNvPr id="270" name="Shape 270"/>
          <p:cNvSpPr/>
          <p:nvPr/>
        </p:nvSpPr>
        <p:spPr>
          <a:xfrm>
            <a:off x="-800100" y="-67346"/>
            <a:ext cx="10909300" cy="6992691"/>
          </a:xfrm>
          <a:prstGeom prst="rect">
            <a:avLst/>
          </a:prstGeom>
          <a:solidFill>
            <a:srgbClr val="000000">
              <a:alpha val="40784"/>
            </a:srgbClr>
          </a:solidFill>
          <a:ln>
            <a:noFill/>
          </a:ln>
          <a:effectLst>
            <a:reflection stA="0" endPos="40000" sy="-100000" algn="bl" rotWithShape="0"/>
          </a:effectLst>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71" name="Shape 271"/>
          <p:cNvSpPr txBox="1">
            <a:spLocks noGrp="1"/>
          </p:cNvSpPr>
          <p:nvPr>
            <p:ph type="title" idx="4294967295"/>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SOLUTION</a:t>
            </a:r>
          </a:p>
        </p:txBody>
      </p:sp>
      <p:sp>
        <p:nvSpPr>
          <p:cNvPr id="272" name="Shape 272"/>
          <p:cNvSpPr/>
          <p:nvPr/>
        </p:nvSpPr>
        <p:spPr>
          <a:xfrm>
            <a:off x="1987550" y="2562039"/>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LEAVE NO TRACE IS THE</a:t>
            </a:r>
          </a:p>
        </p:txBody>
      </p:sp>
      <p:sp>
        <p:nvSpPr>
          <p:cNvPr id="273" name="Shape 273"/>
          <p:cNvSpPr/>
          <p:nvPr/>
        </p:nvSpPr>
        <p:spPr>
          <a:xfrm>
            <a:off x="1557545" y="5308600"/>
            <a:ext cx="6028907" cy="368299"/>
          </a:xfrm>
          <a:prstGeom prst="rect">
            <a:avLst/>
          </a:prstGeom>
          <a:noFill/>
          <a:ln>
            <a:noFill/>
          </a:ln>
        </p:spPr>
        <p:txBody>
          <a:bodyPr lIns="0" tIns="0" rIns="0" bIns="0" anchor="t" anchorCtr="0">
            <a:noAutofit/>
          </a:bodyPr>
          <a:lstStyle/>
          <a:p>
            <a:pPr marL="0" marR="0" lvl="0" indent="0" algn="ctr" rtl="0">
              <a:lnSpc>
                <a:spcPct val="9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Limiting impacts that come with increased use.</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p:nvPr/>
        </p:nvSpPr>
        <p:spPr>
          <a:xfrm>
            <a:off x="-546100" y="-698129"/>
            <a:ext cx="11559307" cy="7964392"/>
          </a:xfrm>
          <a:prstGeom prst="rect">
            <a:avLst/>
          </a:prstGeom>
          <a:solidFill>
            <a:srgbClr val="2C5B7C">
              <a:alpha val="90196"/>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pic>
        <p:nvPicPr>
          <p:cNvPr id="279" name="Shape 279" descr="Fraser Point 0 people copy"/>
          <p:cNvPicPr preferRelativeResize="0"/>
          <p:nvPr/>
        </p:nvPicPr>
        <p:blipFill rotWithShape="1">
          <a:blip r:embed="rId3">
            <a:alphaModFix/>
          </a:blip>
          <a:srcRect/>
          <a:stretch/>
        </p:blipFill>
        <p:spPr>
          <a:xfrm>
            <a:off x="0" y="1905000"/>
            <a:ext cx="9144000" cy="3392488"/>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p:nvPr/>
        </p:nvSpPr>
        <p:spPr>
          <a:xfrm>
            <a:off x="-546100" y="-698129"/>
            <a:ext cx="11559307" cy="7964392"/>
          </a:xfrm>
          <a:prstGeom prst="rect">
            <a:avLst/>
          </a:prstGeom>
          <a:solidFill>
            <a:srgbClr val="2C5B7C">
              <a:alpha val="90196"/>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pic>
        <p:nvPicPr>
          <p:cNvPr id="285" name="Shape 285" descr="Fraser Point 81 people copy"/>
          <p:cNvPicPr preferRelativeResize="0"/>
          <p:nvPr/>
        </p:nvPicPr>
        <p:blipFill rotWithShape="1">
          <a:blip r:embed="rId3">
            <a:alphaModFix/>
          </a:blip>
          <a:srcRect/>
          <a:stretch/>
        </p:blipFill>
        <p:spPr>
          <a:xfrm>
            <a:off x="0" y="1879600"/>
            <a:ext cx="9144000" cy="3392488"/>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p:nvPr/>
        </p:nvSpPr>
        <p:spPr>
          <a:xfrm>
            <a:off x="-546100" y="-698129"/>
            <a:ext cx="11559307" cy="7964392"/>
          </a:xfrm>
          <a:prstGeom prst="rect">
            <a:avLst/>
          </a:prstGeom>
          <a:solidFill>
            <a:srgbClr val="2C5B7C">
              <a:alpha val="90196"/>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pic>
        <p:nvPicPr>
          <p:cNvPr id="291" name="Shape 291" descr="Fraser Point 162 people copy"/>
          <p:cNvPicPr preferRelativeResize="0"/>
          <p:nvPr/>
        </p:nvPicPr>
        <p:blipFill rotWithShape="1">
          <a:blip r:embed="rId3">
            <a:alphaModFix/>
          </a:blip>
          <a:srcRect/>
          <a:stretch/>
        </p:blipFill>
        <p:spPr>
          <a:xfrm>
            <a:off x="0" y="1955800"/>
            <a:ext cx="9144000" cy="3392488"/>
          </a:xfrm>
          <a:prstGeom prst="rect">
            <a:avLst/>
          </a:prstGeom>
          <a:noFill/>
          <a:ln>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Shape 296" descr="16943915687_468c6920b6_o.jpg"/>
          <p:cNvPicPr preferRelativeResize="0"/>
          <p:nvPr/>
        </p:nvPicPr>
        <p:blipFill rotWithShape="1">
          <a:blip r:embed="rId3">
            <a:alphaModFix/>
          </a:blip>
          <a:srcRect/>
          <a:stretch/>
        </p:blipFill>
        <p:spPr>
          <a:xfrm>
            <a:off x="-997883" y="4536"/>
            <a:ext cx="14955183" cy="6855859"/>
          </a:xfrm>
          <a:prstGeom prst="rect">
            <a:avLst/>
          </a:prstGeom>
          <a:noFill/>
          <a:ln>
            <a:noFill/>
          </a:ln>
        </p:spPr>
      </p:pic>
      <p:sp>
        <p:nvSpPr>
          <p:cNvPr id="297" name="Shape 297"/>
          <p:cNvSpPr/>
          <p:nvPr/>
        </p:nvSpPr>
        <p:spPr>
          <a:xfrm>
            <a:off x="-1435975" y="-183443"/>
            <a:ext cx="12446003" cy="7224886"/>
          </a:xfrm>
          <a:prstGeom prst="rect">
            <a:avLst/>
          </a:prstGeom>
          <a:solidFill>
            <a:srgbClr val="000000">
              <a:alpha val="33725"/>
            </a:srgbClr>
          </a:solidFill>
          <a:ln>
            <a:noFill/>
          </a:ln>
          <a:effectLst>
            <a:reflection stA="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298" name="Shape 298"/>
          <p:cNvSpPr txBox="1">
            <a:spLocks noGrp="1"/>
          </p:cNvSpPr>
          <p:nvPr>
            <p:ph type="title"/>
          </p:nvPr>
        </p:nvSpPr>
        <p:spPr>
          <a:xfrm>
            <a:off x="342897" y="2244315"/>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RESEARCH</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p:cNvPicPr preferRelativeResize="0"/>
          <p:nvPr/>
        </p:nvPicPr>
        <p:blipFill rotWithShape="1">
          <a:blip r:embed="rId3">
            <a:alphaModFix/>
          </a:blip>
          <a:srcRect/>
          <a:stretch/>
        </p:blipFill>
        <p:spPr>
          <a:xfrm>
            <a:off x="-704850" y="-50800"/>
            <a:ext cx="10045701" cy="7924799"/>
          </a:xfrm>
          <a:prstGeom prst="rect">
            <a:avLst/>
          </a:prstGeom>
          <a:noFill/>
          <a:ln>
            <a:noFill/>
          </a:ln>
        </p:spPr>
      </p:pic>
      <p:sp>
        <p:nvSpPr>
          <p:cNvPr id="304" name="Shape 304"/>
          <p:cNvSpPr/>
          <p:nvPr/>
        </p:nvSpPr>
        <p:spPr>
          <a:xfrm>
            <a:off x="-1290433" y="-286100"/>
            <a:ext cx="11445458" cy="9854169"/>
          </a:xfrm>
          <a:prstGeom prst="rect">
            <a:avLst/>
          </a:prstGeom>
          <a:solidFill>
            <a:srgbClr val="000000">
              <a:alpha val="49803"/>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05" name="Shape 305"/>
          <p:cNvSpPr txBox="1">
            <a:spLocks noGrp="1"/>
          </p:cNvSpPr>
          <p:nvPr>
            <p:ph type="title"/>
          </p:nvPr>
        </p:nvSpPr>
        <p:spPr>
          <a:xfrm>
            <a:off x="342897" y="29363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6500" b="0" i="0" u="none" strike="noStrike" cap="none">
                <a:solidFill>
                  <a:srgbClr val="FFFFFF"/>
                </a:solidFill>
                <a:latin typeface="Calibri"/>
                <a:ea typeface="Calibri"/>
                <a:cs typeface="Calibri"/>
                <a:sym typeface="Calibri"/>
              </a:rPr>
              <a:t>TRAINING &amp; EDUCATION</a:t>
            </a:r>
          </a:p>
        </p:txBody>
      </p:sp>
      <p:sp>
        <p:nvSpPr>
          <p:cNvPr id="306" name="Shape 306"/>
          <p:cNvSpPr/>
          <p:nvPr/>
        </p:nvSpPr>
        <p:spPr>
          <a:xfrm>
            <a:off x="1689032" y="2562039"/>
            <a:ext cx="5765935"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LEAVE NO TRACE</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descr="16679290868_4e562c8798_o.jpg"/>
          <p:cNvPicPr preferRelativeResize="0"/>
          <p:nvPr/>
        </p:nvPicPr>
        <p:blipFill rotWithShape="1">
          <a:blip r:embed="rId3">
            <a:alphaModFix/>
          </a:blip>
          <a:srcRect/>
          <a:stretch/>
        </p:blipFill>
        <p:spPr>
          <a:xfrm>
            <a:off x="-906300" y="0"/>
            <a:ext cx="10672602" cy="6858000"/>
          </a:xfrm>
          <a:prstGeom prst="rect">
            <a:avLst/>
          </a:prstGeom>
          <a:noFill/>
          <a:ln>
            <a:noFill/>
          </a:ln>
        </p:spPr>
      </p:pic>
      <p:sp>
        <p:nvSpPr>
          <p:cNvPr id="312" name="Shape 312"/>
          <p:cNvSpPr/>
          <p:nvPr/>
        </p:nvSpPr>
        <p:spPr>
          <a:xfrm>
            <a:off x="-1366107" y="-307878"/>
            <a:ext cx="18594793" cy="7456141"/>
          </a:xfrm>
          <a:prstGeom prst="rect">
            <a:avLst/>
          </a:prstGeom>
          <a:solidFill>
            <a:srgbClr val="7B9447">
              <a:alpha val="89803"/>
            </a:srgbClr>
          </a:solidFill>
          <a:ln w="12700" cap="flat" cmpd="sng">
            <a:solidFill>
              <a:srgbClr val="7C962B"/>
            </a:solidFill>
            <a:prstDash val="solid"/>
            <a:miter/>
            <a:headEnd type="none" w="med" len="med"/>
            <a:tailEnd type="none" w="med" len="med"/>
          </a:ln>
          <a:effectLst>
            <a:reflection stA="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7C962B"/>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13" name="Shape 313"/>
          <p:cNvSpPr/>
          <p:nvPr/>
        </p:nvSpPr>
        <p:spPr>
          <a:xfrm>
            <a:off x="-1366108" y="349957"/>
            <a:ext cx="11876214" cy="1148081"/>
          </a:xfrm>
          <a:prstGeom prst="rect">
            <a:avLst/>
          </a:prstGeom>
          <a:noFill/>
          <a:ln>
            <a:noFill/>
          </a:ln>
        </p:spPr>
        <p:txBody>
          <a:bodyPr lIns="50800" tIns="50800" rIns="50800" bIns="50800" anchor="t" anchorCtr="0">
            <a:noAutofit/>
          </a:bodyPr>
          <a:lstStyle/>
          <a:p>
            <a:pPr marL="0" marR="0" lvl="0" indent="0" algn="ctr" rtl="0">
              <a:lnSpc>
                <a:spcPct val="80000"/>
              </a:lnSpc>
              <a:spcBef>
                <a:spcPts val="0"/>
              </a:spcBef>
              <a:spcAft>
                <a:spcPts val="0"/>
              </a:spcAft>
              <a:buClr>
                <a:schemeClr val="lt1"/>
              </a:buClr>
              <a:buSzPct val="25000"/>
              <a:buFont typeface="Calibri"/>
              <a:buNone/>
            </a:pPr>
            <a:r>
              <a:rPr lang="en-US" sz="6000" b="0" i="0" u="none" strike="noStrike" cap="none">
                <a:solidFill>
                  <a:schemeClr val="lt1"/>
                </a:solidFill>
                <a:latin typeface="Calibri"/>
                <a:ea typeface="Calibri"/>
                <a:cs typeface="Calibri"/>
                <a:sym typeface="Calibri"/>
              </a:rPr>
              <a:t>TRAINING</a:t>
            </a:r>
          </a:p>
          <a:p>
            <a:pPr marL="0" marR="0" lvl="0" indent="0" algn="ctr" rtl="0">
              <a:lnSpc>
                <a:spcPct val="80000"/>
              </a:lnSpc>
              <a:spcBef>
                <a:spcPts val="0"/>
              </a:spcBef>
              <a:spcAft>
                <a:spcPts val="0"/>
              </a:spcAft>
              <a:buClr>
                <a:srgbClr val="FFFFFF"/>
              </a:buClr>
              <a:buSzPct val="25000"/>
              <a:buFont typeface="Calibri"/>
              <a:buNone/>
            </a:pPr>
            <a:r>
              <a:rPr lang="en-US" sz="2000" b="0" i="0" u="none" strike="noStrike" cap="none">
                <a:solidFill>
                  <a:srgbClr val="FFFFFF"/>
                </a:solidFill>
                <a:latin typeface="Calibri"/>
                <a:ea typeface="Calibri"/>
                <a:cs typeface="Calibri"/>
                <a:sym typeface="Calibri"/>
              </a:rPr>
              <a:t>The Center offers training options across the country</a:t>
            </a:r>
          </a:p>
        </p:txBody>
      </p:sp>
      <p:pic>
        <p:nvPicPr>
          <p:cNvPr id="314" name="Shape 314"/>
          <p:cNvPicPr preferRelativeResize="0"/>
          <p:nvPr/>
        </p:nvPicPr>
        <p:blipFill rotWithShape="1">
          <a:blip r:embed="rId4">
            <a:alphaModFix/>
          </a:blip>
          <a:srcRect/>
          <a:stretch/>
        </p:blipFill>
        <p:spPr>
          <a:xfrm>
            <a:off x="546100" y="1814264"/>
            <a:ext cx="8013700" cy="3759202"/>
          </a:xfrm>
          <a:prstGeom prst="rect">
            <a:avLst/>
          </a:prstGeom>
          <a:noFill/>
          <a:ln>
            <a:noFill/>
          </a:ln>
        </p:spPr>
      </p:pic>
      <p:sp>
        <p:nvSpPr>
          <p:cNvPr id="315" name="Shape 315"/>
          <p:cNvSpPr txBox="1">
            <a:spLocks noGrp="1"/>
          </p:cNvSpPr>
          <p:nvPr>
            <p:ph type="title"/>
          </p:nvPr>
        </p:nvSpPr>
        <p:spPr>
          <a:xfrm>
            <a:off x="685800" y="2130425"/>
            <a:ext cx="7772400" cy="1755774"/>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7800"/>
              </a:buClr>
              <a:buSzPct val="25000"/>
              <a:buFont typeface="Gill Sans"/>
              <a:buNone/>
            </a:pPr>
            <a:endParaRPr sz="3400" b="1" i="0" u="none" strike="noStrike" cap="none">
              <a:solidFill>
                <a:srgbClr val="007800"/>
              </a:solidFill>
              <a:latin typeface="Gill Sans"/>
              <a:ea typeface="Gill Sans"/>
              <a:cs typeface="Gill Sans"/>
              <a:sym typeface="Gill Sans"/>
            </a:endParaRPr>
          </a:p>
        </p:txBody>
      </p:sp>
      <p:sp>
        <p:nvSpPr>
          <p:cNvPr id="316" name="Shape 316"/>
          <p:cNvSpPr txBox="1">
            <a:spLocks noGrp="1"/>
          </p:cNvSpPr>
          <p:nvPr>
            <p:ph type="body" idx="1"/>
          </p:nvPr>
        </p:nvSpPr>
        <p:spPr>
          <a:xfrm>
            <a:off x="1371600" y="3886200"/>
            <a:ext cx="6400799" cy="2971799"/>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SzPct val="25000"/>
              <a:buFont typeface="Noto Sans Symbols"/>
              <a:buNone/>
            </a:pPr>
            <a:endParaRPr sz="2200" b="1" i="0" u="none" strike="noStrike" cap="none">
              <a:solidFill>
                <a:srgbClr val="000000"/>
              </a:solidFill>
              <a:latin typeface="Gill Sans"/>
              <a:ea typeface="Gill Sans"/>
              <a:cs typeface="Gill Sans"/>
              <a:sym typeface="Gill Sans"/>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Shape 32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22" name="Shape 322"/>
          <p:cNvSpPr/>
          <p:nvPr/>
        </p:nvSpPr>
        <p:spPr>
          <a:xfrm>
            <a:off x="-191105" y="-38879"/>
            <a:ext cx="9555913" cy="7456141"/>
          </a:xfrm>
          <a:prstGeom prst="rect">
            <a:avLst/>
          </a:prstGeom>
          <a:solidFill>
            <a:srgbClr val="000000">
              <a:alpha val="42745"/>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23" name="Shape 323"/>
          <p:cNvSpPr/>
          <p:nvPr/>
        </p:nvSpPr>
        <p:spPr>
          <a:xfrm>
            <a:off x="6032500" y="-24364"/>
            <a:ext cx="4429079" cy="7456141"/>
          </a:xfrm>
          <a:prstGeom prst="rect">
            <a:avLst/>
          </a:prstGeom>
          <a:solidFill>
            <a:srgbClr val="FFFFFF"/>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pic>
        <p:nvPicPr>
          <p:cNvPr id="324" name="Shape 324"/>
          <p:cNvPicPr preferRelativeResize="0"/>
          <p:nvPr/>
        </p:nvPicPr>
        <p:blipFill rotWithShape="1">
          <a:blip r:embed="rId4">
            <a:alphaModFix/>
          </a:blip>
          <a:srcRect/>
          <a:stretch/>
        </p:blipFill>
        <p:spPr>
          <a:xfrm>
            <a:off x="6912277" y="5707360"/>
            <a:ext cx="1472728" cy="719385"/>
          </a:xfrm>
          <a:prstGeom prst="rect">
            <a:avLst/>
          </a:prstGeom>
          <a:noFill/>
          <a:ln>
            <a:noFill/>
          </a:ln>
        </p:spPr>
      </p:pic>
      <p:pic>
        <p:nvPicPr>
          <p:cNvPr id="325" name="Shape 325" descr="NOLS_Logo.jpg"/>
          <p:cNvPicPr preferRelativeResize="0"/>
          <p:nvPr/>
        </p:nvPicPr>
        <p:blipFill rotWithShape="1">
          <a:blip r:embed="rId5">
            <a:alphaModFix/>
          </a:blip>
          <a:srcRect/>
          <a:stretch/>
        </p:blipFill>
        <p:spPr>
          <a:xfrm>
            <a:off x="6250923" y="2065078"/>
            <a:ext cx="792161" cy="1089504"/>
          </a:xfrm>
          <a:prstGeom prst="rect">
            <a:avLst/>
          </a:prstGeom>
          <a:noFill/>
          <a:ln>
            <a:noFill/>
          </a:ln>
        </p:spPr>
      </p:pic>
      <p:pic>
        <p:nvPicPr>
          <p:cNvPr id="326" name="Shape 326"/>
          <p:cNvPicPr preferRelativeResize="0"/>
          <p:nvPr/>
        </p:nvPicPr>
        <p:blipFill rotWithShape="1">
          <a:blip r:embed="rId6">
            <a:alphaModFix/>
          </a:blip>
          <a:srcRect/>
          <a:stretch/>
        </p:blipFill>
        <p:spPr>
          <a:xfrm>
            <a:off x="7756500" y="4405407"/>
            <a:ext cx="981076" cy="979916"/>
          </a:xfrm>
          <a:prstGeom prst="rect">
            <a:avLst/>
          </a:prstGeom>
          <a:noFill/>
          <a:ln>
            <a:noFill/>
          </a:ln>
        </p:spPr>
      </p:pic>
      <p:pic>
        <p:nvPicPr>
          <p:cNvPr id="327" name="Shape 327"/>
          <p:cNvPicPr preferRelativeResize="0"/>
          <p:nvPr/>
        </p:nvPicPr>
        <p:blipFill rotWithShape="1">
          <a:blip r:embed="rId7">
            <a:alphaModFix/>
          </a:blip>
          <a:srcRect/>
          <a:stretch/>
        </p:blipFill>
        <p:spPr>
          <a:xfrm>
            <a:off x="6156760" y="200867"/>
            <a:ext cx="777285" cy="1089504"/>
          </a:xfrm>
          <a:prstGeom prst="rect">
            <a:avLst/>
          </a:prstGeom>
          <a:noFill/>
          <a:ln>
            <a:noFill/>
          </a:ln>
        </p:spPr>
      </p:pic>
      <p:pic>
        <p:nvPicPr>
          <p:cNvPr id="328" name="Shape 328"/>
          <p:cNvPicPr preferRelativeResize="0"/>
          <p:nvPr/>
        </p:nvPicPr>
        <p:blipFill rotWithShape="1">
          <a:blip r:embed="rId8">
            <a:alphaModFix/>
          </a:blip>
          <a:srcRect/>
          <a:stretch/>
        </p:blipFill>
        <p:spPr>
          <a:xfrm>
            <a:off x="7189785" y="2152982"/>
            <a:ext cx="1756851" cy="773160"/>
          </a:xfrm>
          <a:prstGeom prst="rect">
            <a:avLst/>
          </a:prstGeom>
          <a:noFill/>
          <a:ln>
            <a:noFill/>
          </a:ln>
        </p:spPr>
      </p:pic>
      <p:pic>
        <p:nvPicPr>
          <p:cNvPr id="329" name="Shape 329"/>
          <p:cNvPicPr preferRelativeResize="0"/>
          <p:nvPr/>
        </p:nvPicPr>
        <p:blipFill rotWithShape="1">
          <a:blip r:embed="rId9">
            <a:alphaModFix/>
          </a:blip>
          <a:srcRect/>
          <a:stretch/>
        </p:blipFill>
        <p:spPr>
          <a:xfrm>
            <a:off x="6364587" y="4347676"/>
            <a:ext cx="1095380" cy="1095379"/>
          </a:xfrm>
          <a:prstGeom prst="rect">
            <a:avLst/>
          </a:prstGeom>
          <a:noFill/>
          <a:ln>
            <a:noFill/>
          </a:ln>
        </p:spPr>
      </p:pic>
      <p:pic>
        <p:nvPicPr>
          <p:cNvPr id="330" name="Shape 330"/>
          <p:cNvPicPr preferRelativeResize="0"/>
          <p:nvPr/>
        </p:nvPicPr>
        <p:blipFill rotWithShape="1">
          <a:blip r:embed="rId10">
            <a:alphaModFix/>
          </a:blip>
          <a:srcRect/>
          <a:stretch/>
        </p:blipFill>
        <p:spPr>
          <a:xfrm>
            <a:off x="7771578" y="3190448"/>
            <a:ext cx="1095380" cy="1095380"/>
          </a:xfrm>
          <a:prstGeom prst="rect">
            <a:avLst/>
          </a:prstGeom>
          <a:noFill/>
          <a:ln>
            <a:noFill/>
          </a:ln>
        </p:spPr>
      </p:pic>
      <p:pic>
        <p:nvPicPr>
          <p:cNvPr id="331" name="Shape 331"/>
          <p:cNvPicPr preferRelativeResize="0"/>
          <p:nvPr/>
        </p:nvPicPr>
        <p:blipFill rotWithShape="1">
          <a:blip r:embed="rId11">
            <a:alphaModFix/>
          </a:blip>
          <a:srcRect/>
          <a:stretch/>
        </p:blipFill>
        <p:spPr>
          <a:xfrm>
            <a:off x="7109896" y="355359"/>
            <a:ext cx="1693109" cy="605852"/>
          </a:xfrm>
          <a:prstGeom prst="rect">
            <a:avLst/>
          </a:prstGeom>
          <a:noFill/>
          <a:ln>
            <a:noFill/>
          </a:ln>
        </p:spPr>
      </p:pic>
      <p:pic>
        <p:nvPicPr>
          <p:cNvPr id="332" name="Shape 332"/>
          <p:cNvPicPr preferRelativeResize="0"/>
          <p:nvPr/>
        </p:nvPicPr>
        <p:blipFill rotWithShape="1">
          <a:blip r:embed="rId12">
            <a:alphaModFix/>
          </a:blip>
          <a:srcRect/>
          <a:stretch/>
        </p:blipFill>
        <p:spPr>
          <a:xfrm>
            <a:off x="6421739" y="3407671"/>
            <a:ext cx="981076" cy="660936"/>
          </a:xfrm>
          <a:prstGeom prst="rect">
            <a:avLst/>
          </a:prstGeom>
          <a:noFill/>
          <a:ln>
            <a:noFill/>
          </a:ln>
        </p:spPr>
      </p:pic>
      <p:pic>
        <p:nvPicPr>
          <p:cNvPr id="333" name="Shape 333"/>
          <p:cNvPicPr preferRelativeResize="0"/>
          <p:nvPr/>
        </p:nvPicPr>
        <p:blipFill rotWithShape="1">
          <a:blip r:embed="rId13">
            <a:alphaModFix/>
          </a:blip>
          <a:srcRect/>
          <a:stretch/>
        </p:blipFill>
        <p:spPr>
          <a:xfrm>
            <a:off x="6936978" y="1316086"/>
            <a:ext cx="2038948" cy="482023"/>
          </a:xfrm>
          <a:prstGeom prst="rect">
            <a:avLst/>
          </a:prstGeom>
          <a:noFill/>
          <a:ln>
            <a:noFill/>
          </a:ln>
        </p:spPr>
      </p:pic>
      <p:sp>
        <p:nvSpPr>
          <p:cNvPr id="334" name="Shape 334"/>
          <p:cNvSpPr/>
          <p:nvPr/>
        </p:nvSpPr>
        <p:spPr>
          <a:xfrm>
            <a:off x="507999" y="1523999"/>
            <a:ext cx="4875532" cy="2612390"/>
          </a:xfrm>
          <a:prstGeom prst="rect">
            <a:avLst/>
          </a:prstGeom>
          <a:noFill/>
          <a:ln>
            <a:noFill/>
          </a:ln>
        </p:spPr>
        <p:txBody>
          <a:bodyPr lIns="50800" tIns="50800" rIns="50800" bIns="50800" anchor="t" anchorCtr="0">
            <a:noAutofit/>
          </a:bodyPr>
          <a:lstStyle/>
          <a:p>
            <a:pPr marL="0" marR="0" lvl="0" indent="0" algn="l" rtl="0">
              <a:lnSpc>
                <a:spcPct val="70000"/>
              </a:lnSpc>
              <a:spcBef>
                <a:spcPts val="0"/>
              </a:spcBef>
              <a:spcAft>
                <a:spcPts val="0"/>
              </a:spcAft>
              <a:buClr>
                <a:srgbClr val="FFFFFF"/>
              </a:buClr>
              <a:buSzPct val="25000"/>
              <a:buFont typeface="Calibri"/>
              <a:buNone/>
            </a:pPr>
            <a:r>
              <a:rPr lang="en-US" sz="6000" b="0" i="0" u="none" strike="noStrike" cap="none">
                <a:solidFill>
                  <a:srgbClr val="FFFFFF"/>
                </a:solidFill>
                <a:latin typeface="Calibri"/>
                <a:ea typeface="Calibri"/>
                <a:cs typeface="Calibri"/>
                <a:sym typeface="Calibri"/>
              </a:rPr>
              <a:t>MASTER</a:t>
            </a:r>
          </a:p>
          <a:p>
            <a:pPr marL="0" marR="0" lvl="0" indent="0" algn="l" rtl="0">
              <a:lnSpc>
                <a:spcPct val="80000"/>
              </a:lnSpc>
              <a:spcBef>
                <a:spcPts val="0"/>
              </a:spcBef>
              <a:spcAft>
                <a:spcPts val="0"/>
              </a:spcAft>
              <a:buClr>
                <a:srgbClr val="FFFFFF"/>
              </a:buClr>
              <a:buSzPct val="25000"/>
              <a:buFont typeface="Calibri"/>
              <a:buNone/>
            </a:pPr>
            <a:r>
              <a:rPr lang="en-US" sz="6000" b="0" i="0" u="none" strike="noStrike" cap="none">
                <a:solidFill>
                  <a:srgbClr val="FFFFFF"/>
                </a:solidFill>
                <a:latin typeface="Calibri"/>
                <a:ea typeface="Calibri"/>
                <a:cs typeface="Calibri"/>
                <a:sym typeface="Calibri"/>
              </a:rPr>
              <a:t>EDUCATOR</a:t>
            </a:r>
          </a:p>
          <a:p>
            <a:pPr marL="0" marR="0" lvl="0" indent="0" algn="l" rtl="0">
              <a:lnSpc>
                <a:spcPct val="8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COURSE PROVIDERS</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Shape 339" descr="20024158118_18f9572817_o (2).jpg"/>
          <p:cNvPicPr preferRelativeResize="0"/>
          <p:nvPr/>
        </p:nvPicPr>
        <p:blipFill rotWithShape="1">
          <a:blip r:embed="rId3">
            <a:alphaModFix/>
          </a:blip>
          <a:srcRect/>
          <a:stretch/>
        </p:blipFill>
        <p:spPr>
          <a:xfrm>
            <a:off x="-752975" y="-381000"/>
            <a:ext cx="9896975" cy="7213600"/>
          </a:xfrm>
          <a:prstGeom prst="rect">
            <a:avLst/>
          </a:prstGeom>
          <a:noFill/>
          <a:ln>
            <a:noFill/>
          </a:ln>
        </p:spPr>
      </p:pic>
      <p:sp>
        <p:nvSpPr>
          <p:cNvPr id="340" name="Shape 340"/>
          <p:cNvSpPr/>
          <p:nvPr/>
        </p:nvSpPr>
        <p:spPr>
          <a:xfrm>
            <a:off x="-977903" y="-1270000"/>
            <a:ext cx="11696705" cy="8427070"/>
          </a:xfrm>
          <a:prstGeom prst="rect">
            <a:avLst/>
          </a:prstGeom>
          <a:solidFill>
            <a:srgbClr val="000000">
              <a:alpha val="49803"/>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FFC1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41" name="Shape 341"/>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LEARNING</a:t>
            </a:r>
          </a:p>
        </p:txBody>
      </p:sp>
      <p:sp>
        <p:nvSpPr>
          <p:cNvPr id="342" name="Shape 342"/>
          <p:cNvSpPr/>
          <p:nvPr/>
        </p:nvSpPr>
        <p:spPr>
          <a:xfrm>
            <a:off x="1689032" y="2562039"/>
            <a:ext cx="5765935"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ONLINE</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descr="25661890250_66d2e3019b_o.jpg"/>
          <p:cNvPicPr preferRelativeResize="0"/>
          <p:nvPr/>
        </p:nvPicPr>
        <p:blipFill rotWithShape="1">
          <a:blip r:embed="rId3">
            <a:alphaModFix/>
          </a:blip>
          <a:srcRect/>
          <a:stretch/>
        </p:blipFill>
        <p:spPr>
          <a:xfrm>
            <a:off x="-114300" y="-2"/>
            <a:ext cx="9258300" cy="6914744"/>
          </a:xfrm>
          <a:prstGeom prst="rect">
            <a:avLst/>
          </a:prstGeom>
          <a:noFill/>
          <a:ln>
            <a:noFill/>
          </a:ln>
        </p:spPr>
      </p:pic>
      <p:sp>
        <p:nvSpPr>
          <p:cNvPr id="73" name="Shape 73"/>
          <p:cNvSpPr/>
          <p:nvPr/>
        </p:nvSpPr>
        <p:spPr>
          <a:xfrm>
            <a:off x="-558800" y="-299070"/>
            <a:ext cx="9857955" cy="7456141"/>
          </a:xfrm>
          <a:prstGeom prst="rect">
            <a:avLst/>
          </a:prstGeom>
          <a:solidFill>
            <a:srgbClr val="000000">
              <a:alpha val="41960"/>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grpSp>
        <p:nvGrpSpPr>
          <p:cNvPr id="74" name="Shape 74"/>
          <p:cNvGrpSpPr/>
          <p:nvPr/>
        </p:nvGrpSpPr>
        <p:grpSpPr>
          <a:xfrm>
            <a:off x="-695477" y="7004113"/>
            <a:ext cx="6225737" cy="2565948"/>
            <a:chOff x="0" y="0"/>
            <a:chExt cx="6225736" cy="2565945"/>
          </a:xfrm>
        </p:grpSpPr>
        <p:sp>
          <p:nvSpPr>
            <p:cNvPr id="75" name="Shape 75"/>
            <p:cNvSpPr/>
            <p:nvPr/>
          </p:nvSpPr>
          <p:spPr>
            <a:xfrm>
              <a:off x="0" y="0"/>
              <a:ext cx="6225736"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76" name="Shape 76"/>
            <p:cNvSpPr/>
            <p:nvPr/>
          </p:nvSpPr>
          <p:spPr>
            <a:xfrm>
              <a:off x="0" y="0"/>
              <a:ext cx="6225736"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grpSp>
        <p:nvGrpSpPr>
          <p:cNvPr id="77" name="Shape 77"/>
          <p:cNvGrpSpPr/>
          <p:nvPr/>
        </p:nvGrpSpPr>
        <p:grpSpPr>
          <a:xfrm>
            <a:off x="5721218" y="7004113"/>
            <a:ext cx="5717688" cy="2565948"/>
            <a:chOff x="0" y="0"/>
            <a:chExt cx="5717687" cy="2565945"/>
          </a:xfrm>
        </p:grpSpPr>
        <p:sp>
          <p:nvSpPr>
            <p:cNvPr id="78" name="Shape 78"/>
            <p:cNvSpPr/>
            <p:nvPr/>
          </p:nvSpPr>
          <p:spPr>
            <a:xfrm>
              <a:off x="0" y="0"/>
              <a:ext cx="5717687"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79" name="Shape 79"/>
            <p:cNvSpPr/>
            <p:nvPr/>
          </p:nvSpPr>
          <p:spPr>
            <a:xfrm>
              <a:off x="0" y="0"/>
              <a:ext cx="5717687"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sp>
        <p:nvSpPr>
          <p:cNvPr id="80" name="Shape 80"/>
          <p:cNvSpPr/>
          <p:nvPr/>
        </p:nvSpPr>
        <p:spPr>
          <a:xfrm>
            <a:off x="-891732" y="7461586"/>
            <a:ext cx="6143307" cy="1651001"/>
          </a:xfrm>
          <a:prstGeom prst="rect">
            <a:avLst/>
          </a:prstGeom>
          <a:noFill/>
          <a:ln>
            <a:noFill/>
          </a:ln>
        </p:spPr>
        <p:txBody>
          <a:bodyPr lIns="50800" tIns="50800" rIns="50800" bIns="50800" anchor="t" anchorCtr="0">
            <a:noAutofit/>
          </a:bodyPr>
          <a:lstStyle/>
          <a:p>
            <a:pPr marL="0" marR="0" lvl="0" indent="0" algn="r" rtl="0">
              <a:lnSpc>
                <a:spcPct val="80000"/>
              </a:lnSpc>
              <a:spcBef>
                <a:spcPts val="0"/>
              </a:spcBef>
              <a:spcAft>
                <a:spcPts val="0"/>
              </a:spcAft>
              <a:buClr>
                <a:srgbClr val="2C5B7C"/>
              </a:buClr>
              <a:buSzPct val="25000"/>
              <a:buFont typeface="Calibri"/>
              <a:buNone/>
            </a:pPr>
            <a:r>
              <a:rPr lang="en-US" sz="10000" b="0" i="0" u="none" strike="noStrike" cap="none">
                <a:solidFill>
                  <a:srgbClr val="2C5B7C"/>
                </a:solidFill>
                <a:latin typeface="Calibri"/>
                <a:ea typeface="Calibri"/>
                <a:cs typeface="Calibri"/>
                <a:sym typeface="Calibri"/>
              </a:rPr>
              <a:t>WHY?</a:t>
            </a:r>
          </a:p>
        </p:txBody>
      </p:sp>
      <p:sp>
        <p:nvSpPr>
          <p:cNvPr id="81" name="Shape 81"/>
          <p:cNvSpPr/>
          <p:nvPr/>
        </p:nvSpPr>
        <p:spPr>
          <a:xfrm>
            <a:off x="5651371" y="7218588"/>
            <a:ext cx="3244711" cy="1574801"/>
          </a:xfrm>
          <a:prstGeom prst="rect">
            <a:avLst/>
          </a:prstGeom>
          <a:noFill/>
          <a:ln>
            <a:noFill/>
          </a:ln>
        </p:spPr>
        <p:txBody>
          <a:bodyPr lIns="0" tIns="0" rIns="0" bIns="0" anchor="t" anchorCtr="0">
            <a:noAutofit/>
          </a:bodyPr>
          <a:lstStyle/>
          <a:p>
            <a:pPr marL="0" marR="0" lvl="1" indent="228600" algn="l" rtl="0">
              <a:lnSpc>
                <a:spcPct val="100000"/>
              </a:lnSpc>
              <a:spcBef>
                <a:spcPts val="0"/>
              </a:spcBef>
              <a:spcAft>
                <a:spcPts val="0"/>
              </a:spcAft>
              <a:buClr>
                <a:srgbClr val="2C5B7C"/>
              </a:buClr>
              <a:buSzPct val="25000"/>
              <a:buFont typeface="Calibri"/>
              <a:buNone/>
            </a:pPr>
            <a:r>
              <a:rPr lang="en-US" sz="2500" b="0" i="0" u="none" strike="noStrike" cap="none">
                <a:solidFill>
                  <a:srgbClr val="2C5B7C"/>
                </a:solidFill>
                <a:latin typeface="Calibri"/>
                <a:ea typeface="Calibri"/>
                <a:cs typeface="Calibri"/>
                <a:sym typeface="Calibri"/>
              </a:rPr>
              <a:t>Impacts occur when we spend time outdoors, but we can do something about them.</a:t>
            </a:r>
          </a:p>
        </p:txBody>
      </p:sp>
      <p:sp>
        <p:nvSpPr>
          <p:cNvPr id="82" name="Shape 82"/>
          <p:cNvSpPr txBox="1">
            <a:spLocks noGrp="1"/>
          </p:cNvSpPr>
          <p:nvPr>
            <p:ph type="title"/>
          </p:nvPr>
        </p:nvSpPr>
        <p:spPr>
          <a:xfrm>
            <a:off x="342897" y="2344839"/>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WHY?</a:t>
            </a:r>
          </a:p>
        </p:txBody>
      </p:sp>
      <p:sp>
        <p:nvSpPr>
          <p:cNvPr id="83" name="Shape 83"/>
          <p:cNvSpPr/>
          <p:nvPr/>
        </p:nvSpPr>
        <p:spPr>
          <a:xfrm>
            <a:off x="1557545" y="5308598"/>
            <a:ext cx="6028907" cy="699770"/>
          </a:xfrm>
          <a:prstGeom prst="rect">
            <a:avLst/>
          </a:prstGeom>
          <a:noFill/>
          <a:ln>
            <a:noFill/>
          </a:ln>
        </p:spPr>
        <p:txBody>
          <a:bodyPr lIns="0" tIns="0" rIns="0" bIns="0" anchor="t" anchorCtr="0">
            <a:noAutofit/>
          </a:bodyPr>
          <a:lstStyle/>
          <a:p>
            <a:pPr marL="0" marR="0" lvl="0" indent="0" algn="ctr" rtl="0">
              <a:lnSpc>
                <a:spcPct val="9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Impacts occur when we spend time outdoors, but we can do something about them.</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Shape 347" descr="14303997242_daa56aa9fc_o.jpg"/>
          <p:cNvPicPr preferRelativeResize="0"/>
          <p:nvPr/>
        </p:nvPicPr>
        <p:blipFill rotWithShape="1">
          <a:blip r:embed="rId3">
            <a:alphaModFix/>
          </a:blip>
          <a:srcRect/>
          <a:stretch/>
        </p:blipFill>
        <p:spPr>
          <a:xfrm>
            <a:off x="0" y="0"/>
            <a:ext cx="6090047" cy="6858000"/>
          </a:xfrm>
          <a:prstGeom prst="rect">
            <a:avLst/>
          </a:prstGeom>
          <a:noFill/>
          <a:ln>
            <a:noFill/>
          </a:ln>
        </p:spPr>
      </p:pic>
      <p:sp>
        <p:nvSpPr>
          <p:cNvPr id="348" name="Shape 348"/>
          <p:cNvSpPr/>
          <p:nvPr/>
        </p:nvSpPr>
        <p:spPr>
          <a:xfrm>
            <a:off x="0" y="-984871"/>
            <a:ext cx="6034362" cy="8427072"/>
          </a:xfrm>
          <a:prstGeom prst="rect">
            <a:avLst/>
          </a:prstGeom>
          <a:solidFill>
            <a:srgbClr val="000000">
              <a:alpha val="49803"/>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FFC1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49" name="Shape 349"/>
          <p:cNvSpPr/>
          <p:nvPr/>
        </p:nvSpPr>
        <p:spPr>
          <a:xfrm>
            <a:off x="6034362" y="-299070"/>
            <a:ext cx="4127810" cy="7456141"/>
          </a:xfrm>
          <a:prstGeom prst="rect">
            <a:avLst/>
          </a:prstGeom>
          <a:solidFill>
            <a:srgbClr val="FFFFFF"/>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pic>
        <p:nvPicPr>
          <p:cNvPr id="350" name="Shape 350" descr="Camp oh no.tiff"/>
          <p:cNvPicPr preferRelativeResize="0"/>
          <p:nvPr/>
        </p:nvPicPr>
        <p:blipFill rotWithShape="1">
          <a:blip r:embed="rId4">
            <a:alphaModFix/>
          </a:blip>
          <a:srcRect/>
          <a:stretch/>
        </p:blipFill>
        <p:spPr>
          <a:xfrm>
            <a:off x="6143232" y="4614496"/>
            <a:ext cx="2889401" cy="2174801"/>
          </a:xfrm>
          <a:prstGeom prst="rect">
            <a:avLst/>
          </a:prstGeom>
          <a:noFill/>
          <a:ln w="9525" cap="flat" cmpd="sng">
            <a:solidFill>
              <a:srgbClr val="FFFFFF"/>
            </a:solidFill>
            <a:prstDash val="solid"/>
            <a:round/>
            <a:headEnd type="none" w="med" len="med"/>
            <a:tailEnd type="none" w="med" len="med"/>
          </a:ln>
        </p:spPr>
      </p:pic>
      <p:pic>
        <p:nvPicPr>
          <p:cNvPr id="351" name="Shape 351" descr="peak characters.tiff"/>
          <p:cNvPicPr preferRelativeResize="0"/>
          <p:nvPr/>
        </p:nvPicPr>
        <p:blipFill rotWithShape="1">
          <a:blip r:embed="rId5">
            <a:alphaModFix/>
          </a:blip>
          <a:srcRect/>
          <a:stretch/>
        </p:blipFill>
        <p:spPr>
          <a:xfrm>
            <a:off x="6139537" y="2343150"/>
            <a:ext cx="2896786" cy="2174801"/>
          </a:xfrm>
          <a:prstGeom prst="rect">
            <a:avLst/>
          </a:prstGeom>
          <a:noFill/>
          <a:ln w="9525" cap="flat" cmpd="sng">
            <a:solidFill>
              <a:srgbClr val="FFFFFF"/>
            </a:solidFill>
            <a:prstDash val="solid"/>
            <a:round/>
            <a:headEnd type="none" w="med" len="med"/>
            <a:tailEnd type="none" w="med" len="med"/>
          </a:ln>
        </p:spPr>
      </p:pic>
      <p:pic>
        <p:nvPicPr>
          <p:cNvPr id="352" name="Shape 352" descr="peak online.tiff"/>
          <p:cNvPicPr preferRelativeResize="0"/>
          <p:nvPr/>
        </p:nvPicPr>
        <p:blipFill rotWithShape="1">
          <a:blip r:embed="rId6">
            <a:alphaModFix/>
          </a:blip>
          <a:srcRect/>
          <a:stretch/>
        </p:blipFill>
        <p:spPr>
          <a:xfrm>
            <a:off x="6126180" y="73592"/>
            <a:ext cx="2923505" cy="2174801"/>
          </a:xfrm>
          <a:prstGeom prst="rect">
            <a:avLst/>
          </a:prstGeom>
          <a:noFill/>
          <a:ln w="9525" cap="flat" cmpd="sng">
            <a:solidFill>
              <a:srgbClr val="FFFFFF"/>
            </a:solidFill>
            <a:prstDash val="solid"/>
            <a:round/>
            <a:headEnd type="none" w="med" len="med"/>
            <a:tailEnd type="none" w="med" len="med"/>
          </a:ln>
        </p:spPr>
      </p:pic>
      <p:sp>
        <p:nvSpPr>
          <p:cNvPr id="353" name="Shape 353"/>
          <p:cNvSpPr/>
          <p:nvPr/>
        </p:nvSpPr>
        <p:spPr>
          <a:xfrm>
            <a:off x="122066" y="2895600"/>
            <a:ext cx="5859111" cy="2498090"/>
          </a:xfrm>
          <a:prstGeom prst="rect">
            <a:avLst/>
          </a:prstGeom>
          <a:noFill/>
          <a:ln>
            <a:noFill/>
          </a:ln>
        </p:spPr>
        <p:txBody>
          <a:bodyPr lIns="50800" tIns="50800" rIns="50800" bIns="50800" anchor="t" anchorCtr="0">
            <a:noAutofit/>
          </a:bodyPr>
          <a:lstStyle/>
          <a:p>
            <a:pPr marL="0" marR="0" lvl="0" indent="0" algn="l" rtl="0">
              <a:lnSpc>
                <a:spcPct val="70000"/>
              </a:lnSpc>
              <a:spcBef>
                <a:spcPts val="0"/>
              </a:spcBef>
              <a:spcAft>
                <a:spcPts val="0"/>
              </a:spcAft>
              <a:buClr>
                <a:srgbClr val="FFFFFF"/>
              </a:buClr>
              <a:buSzPct val="25000"/>
              <a:buFont typeface="Calibri"/>
              <a:buNone/>
            </a:pPr>
            <a:r>
              <a:rPr lang="en-US" sz="9100" b="0" i="0" u="none" strike="noStrike" cap="none">
                <a:solidFill>
                  <a:srgbClr val="FFFFFF"/>
                </a:solidFill>
                <a:latin typeface="Calibri"/>
                <a:ea typeface="Calibri"/>
                <a:cs typeface="Calibri"/>
                <a:sym typeface="Calibri"/>
              </a:rPr>
              <a:t>YOUTH </a:t>
            </a:r>
          </a:p>
          <a:p>
            <a:pPr marL="0" marR="0" lvl="0" indent="0" algn="l" rtl="0">
              <a:lnSpc>
                <a:spcPct val="70000"/>
              </a:lnSpc>
              <a:spcBef>
                <a:spcPts val="0"/>
              </a:spcBef>
              <a:spcAft>
                <a:spcPts val="0"/>
              </a:spcAft>
              <a:buClr>
                <a:srgbClr val="FFFFFF"/>
              </a:buClr>
              <a:buSzPct val="25000"/>
              <a:buFont typeface="Calibri"/>
              <a:buNone/>
            </a:pPr>
            <a:r>
              <a:rPr lang="en-US" sz="9100" b="0" i="0" u="none" strike="noStrike" cap="none">
                <a:solidFill>
                  <a:srgbClr val="FFFFFF"/>
                </a:solidFill>
                <a:latin typeface="Calibri"/>
                <a:ea typeface="Calibri"/>
                <a:cs typeface="Calibri"/>
                <a:sym typeface="Calibri"/>
              </a:rPr>
              <a:t>EDUCATION</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p:nvPr/>
        </p:nvSpPr>
        <p:spPr>
          <a:xfrm>
            <a:off x="-350628" y="-131606"/>
            <a:ext cx="9769055" cy="7456141"/>
          </a:xfrm>
          <a:prstGeom prst="rect">
            <a:avLst/>
          </a:prstGeom>
          <a:solidFill>
            <a:srgbClr val="000000">
              <a:alpha val="31372"/>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59" name="Shape 359"/>
          <p:cNvSpPr/>
          <p:nvPr/>
        </p:nvSpPr>
        <p:spPr>
          <a:xfrm>
            <a:off x="342900" y="2013658"/>
            <a:ext cx="8458200" cy="1687513"/>
          </a:xfrm>
          <a:prstGeom prst="rect">
            <a:avLst/>
          </a:prstGeom>
          <a:noFill/>
          <a:ln>
            <a:noFill/>
          </a:ln>
        </p:spPr>
        <p:txBody>
          <a:bodyPr lIns="50800" tIns="50800" rIns="50800" bIns="50800" anchor="t" anchorCtr="0">
            <a:noAutofit/>
          </a:bodyPr>
          <a:lstStyle/>
          <a:p>
            <a:pPr marL="0" marR="0" lvl="0" indent="0" algn="ctr" rtl="0">
              <a:lnSpc>
                <a:spcPct val="88000"/>
              </a:lnSpc>
              <a:spcBef>
                <a:spcPts val="0"/>
              </a:spcBef>
              <a:spcAft>
                <a:spcPts val="0"/>
              </a:spcAft>
              <a:buClr>
                <a:srgbClr val="FFFFFF"/>
              </a:buClr>
              <a:buSzPct val="25000"/>
              <a:buFont typeface="Arial"/>
              <a:buNone/>
            </a:pPr>
            <a:r>
              <a:rPr lang="en-US" sz="11562" b="0" i="0" u="none" strike="noStrike" cap="none">
                <a:solidFill>
                  <a:srgbClr val="FFFFFF"/>
                </a:solidFill>
                <a:latin typeface="Arial"/>
                <a:ea typeface="Arial"/>
                <a:cs typeface="Arial"/>
                <a:sym typeface="Arial"/>
              </a:rPr>
              <a:t>learn</a:t>
            </a:r>
          </a:p>
        </p:txBody>
      </p:sp>
      <p:sp>
        <p:nvSpPr>
          <p:cNvPr id="360" name="Shape 360"/>
          <p:cNvSpPr/>
          <p:nvPr/>
        </p:nvSpPr>
        <p:spPr>
          <a:xfrm>
            <a:off x="495300" y="1010357"/>
            <a:ext cx="8458200" cy="70662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700" b="0" i="0" u="none" strike="noStrike" cap="none">
                <a:solidFill>
                  <a:srgbClr val="FFFFFF"/>
                </a:solidFill>
                <a:latin typeface="Arial"/>
                <a:ea typeface="Arial"/>
                <a:cs typeface="Arial"/>
                <a:sym typeface="Arial"/>
              </a:rPr>
              <a:t> </a:t>
            </a:r>
          </a:p>
        </p:txBody>
      </p:sp>
      <p:pic>
        <p:nvPicPr>
          <p:cNvPr id="361" name="Shape 361" descr="15207609697_2f181aed33_o.jpg"/>
          <p:cNvPicPr preferRelativeResize="0"/>
          <p:nvPr/>
        </p:nvPicPr>
        <p:blipFill rotWithShape="1">
          <a:blip r:embed="rId3">
            <a:alphaModFix/>
          </a:blip>
          <a:srcRect/>
          <a:stretch/>
        </p:blipFill>
        <p:spPr>
          <a:xfrm>
            <a:off x="0" y="-24364"/>
            <a:ext cx="9144000" cy="6882365"/>
          </a:xfrm>
          <a:prstGeom prst="rect">
            <a:avLst/>
          </a:prstGeom>
          <a:noFill/>
          <a:ln>
            <a:noFill/>
          </a:ln>
        </p:spPr>
      </p:pic>
      <p:sp>
        <p:nvSpPr>
          <p:cNvPr id="362" name="Shape 362"/>
          <p:cNvSpPr/>
          <p:nvPr/>
        </p:nvSpPr>
        <p:spPr>
          <a:xfrm>
            <a:off x="-439527" y="-131606"/>
            <a:ext cx="9769055" cy="7456141"/>
          </a:xfrm>
          <a:prstGeom prst="rect">
            <a:avLst/>
          </a:prstGeom>
          <a:solidFill>
            <a:srgbClr val="000000">
              <a:alpha val="31372"/>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63" name="Shape 363"/>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LEARN</a:t>
            </a:r>
          </a:p>
        </p:txBody>
      </p:sp>
      <p:sp>
        <p:nvSpPr>
          <p:cNvPr id="364" name="Shape 364"/>
          <p:cNvSpPr/>
          <p:nvPr/>
        </p:nvSpPr>
        <p:spPr>
          <a:xfrm>
            <a:off x="1689032" y="2562039"/>
            <a:ext cx="5765935"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HOW TO GET INVOLVED</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Shape 369"/>
          <p:cNvPicPr preferRelativeResize="0"/>
          <p:nvPr/>
        </p:nvPicPr>
        <p:blipFill rotWithShape="1">
          <a:blip r:embed="rId3">
            <a:alphaModFix/>
          </a:blip>
          <a:srcRect/>
          <a:stretch/>
        </p:blipFill>
        <p:spPr>
          <a:xfrm>
            <a:off x="-1300325" y="-536368"/>
            <a:ext cx="11719249" cy="7456141"/>
          </a:xfrm>
          <a:prstGeom prst="rect">
            <a:avLst/>
          </a:prstGeom>
          <a:noFill/>
          <a:ln>
            <a:noFill/>
          </a:ln>
        </p:spPr>
      </p:pic>
      <p:sp>
        <p:nvSpPr>
          <p:cNvPr id="370" name="Shape 370"/>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JOIN US</a:t>
            </a:r>
          </a:p>
        </p:txBody>
      </p:sp>
      <p:sp>
        <p:nvSpPr>
          <p:cNvPr id="371" name="Shape 371"/>
          <p:cNvSpPr/>
          <p:nvPr/>
        </p:nvSpPr>
        <p:spPr>
          <a:xfrm>
            <a:off x="1689032" y="2562039"/>
            <a:ext cx="5765935"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HOW TO GET INVOLVED</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descr="25662006600_4a384324c8_o.jpg"/>
          <p:cNvPicPr preferRelativeResize="0"/>
          <p:nvPr/>
        </p:nvPicPr>
        <p:blipFill rotWithShape="1">
          <a:blip r:embed="rId3">
            <a:alphaModFix/>
          </a:blip>
          <a:srcRect/>
          <a:stretch/>
        </p:blipFill>
        <p:spPr>
          <a:xfrm>
            <a:off x="-1047750" y="-1016000"/>
            <a:ext cx="12043016" cy="8028679"/>
          </a:xfrm>
          <a:prstGeom prst="rect">
            <a:avLst/>
          </a:prstGeom>
          <a:noFill/>
          <a:ln>
            <a:noFill/>
          </a:ln>
        </p:spPr>
      </p:pic>
      <p:sp>
        <p:nvSpPr>
          <p:cNvPr id="377" name="Shape 377"/>
          <p:cNvSpPr/>
          <p:nvPr/>
        </p:nvSpPr>
        <p:spPr>
          <a:xfrm>
            <a:off x="-1047750" y="-787831"/>
            <a:ext cx="12043016" cy="8168379"/>
          </a:xfrm>
          <a:prstGeom prst="rect">
            <a:avLst/>
          </a:prstGeom>
          <a:solidFill>
            <a:srgbClr val="000000">
              <a:alpha val="38431"/>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378" name="Shape 378"/>
          <p:cNvSpPr txBox="1">
            <a:spLocks noGrp="1"/>
          </p:cNvSpPr>
          <p:nvPr>
            <p:ph type="title"/>
          </p:nvPr>
        </p:nvSpPr>
        <p:spPr>
          <a:xfrm>
            <a:off x="342897" y="2860123"/>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PASS IT ON</a:t>
            </a:r>
          </a:p>
        </p:txBody>
      </p:sp>
      <p:sp>
        <p:nvSpPr>
          <p:cNvPr id="379" name="Shape 379"/>
          <p:cNvSpPr/>
          <p:nvPr/>
        </p:nvSpPr>
        <p:spPr>
          <a:xfrm>
            <a:off x="1689032" y="2562039"/>
            <a:ext cx="5765935"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HOW TO GET INVOLVED</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Shape 384"/>
          <p:cNvPicPr preferRelativeResize="0"/>
          <p:nvPr/>
        </p:nvPicPr>
        <p:blipFill rotWithShape="1">
          <a:blip r:embed="rId3">
            <a:alphaModFix/>
          </a:blip>
          <a:srcRect/>
          <a:stretch/>
        </p:blipFill>
        <p:spPr>
          <a:xfrm>
            <a:off x="-639291" y="-60825"/>
            <a:ext cx="10422584" cy="6948394"/>
          </a:xfrm>
          <a:prstGeom prst="rect">
            <a:avLst/>
          </a:prstGeom>
          <a:noFill/>
          <a:ln>
            <a:noFill/>
          </a:ln>
        </p:spPr>
      </p:pic>
      <p:sp>
        <p:nvSpPr>
          <p:cNvPr id="385" name="Shape 385"/>
          <p:cNvSpPr/>
          <p:nvPr/>
        </p:nvSpPr>
        <p:spPr>
          <a:xfrm>
            <a:off x="-1346203" y="-673100"/>
            <a:ext cx="12493871" cy="8168379"/>
          </a:xfrm>
          <a:prstGeom prst="rect">
            <a:avLst/>
          </a:prstGeom>
          <a:solidFill>
            <a:srgbClr val="000000">
              <a:alpha val="38431"/>
            </a:srgbClr>
          </a:solidFill>
          <a:ln>
            <a:noFill/>
          </a:ln>
          <a:effectLst>
            <a:reflection stA="49550" endPos="40000" sy="-100000" algn="bl" rotWithShape="0"/>
          </a:effectLst>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pic>
        <p:nvPicPr>
          <p:cNvPr id="386" name="Shape 386"/>
          <p:cNvPicPr preferRelativeResize="0"/>
          <p:nvPr/>
        </p:nvPicPr>
        <p:blipFill rotWithShape="1">
          <a:blip r:embed="rId4">
            <a:alphaModFix/>
          </a:blip>
          <a:srcRect/>
          <a:stretch/>
        </p:blipFill>
        <p:spPr>
          <a:xfrm>
            <a:off x="3631946" y="3504414"/>
            <a:ext cx="1956310" cy="1148611"/>
          </a:xfrm>
          <a:prstGeom prst="rect">
            <a:avLst/>
          </a:prstGeom>
          <a:noFill/>
          <a:ln>
            <a:noFill/>
          </a:ln>
        </p:spPr>
      </p:pic>
      <p:sp>
        <p:nvSpPr>
          <p:cNvPr id="387" name="Shape 387"/>
          <p:cNvSpPr/>
          <p:nvPr/>
        </p:nvSpPr>
        <p:spPr>
          <a:xfrm>
            <a:off x="5181600" y="6413498"/>
            <a:ext cx="4267199" cy="307773"/>
          </a:xfrm>
          <a:prstGeom prst="rect">
            <a:avLst/>
          </a:prstGeom>
          <a:no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SzPct val="25000"/>
              <a:buFont typeface="Gill Sans"/>
              <a:buNone/>
            </a:pPr>
            <a:r>
              <a:rPr lang="en-US" sz="1400" b="0" i="0" u="none" strike="noStrike" cap="none">
                <a:solidFill>
                  <a:srgbClr val="FFFFFF"/>
                </a:solidFill>
                <a:latin typeface="Gill Sans"/>
                <a:ea typeface="Gill Sans"/>
                <a:cs typeface="Gill Sans"/>
                <a:sym typeface="Gill Sans"/>
              </a:rPr>
              <a:t>© 2017 Leave No Trace Center for Outdoor Ethics  </a:t>
            </a:r>
          </a:p>
        </p:txBody>
      </p:sp>
      <p:sp>
        <p:nvSpPr>
          <p:cNvPr id="388" name="Shape 388"/>
          <p:cNvSpPr txBox="1">
            <a:spLocks noGrp="1"/>
          </p:cNvSpPr>
          <p:nvPr>
            <p:ph type="body" idx="1"/>
          </p:nvPr>
        </p:nvSpPr>
        <p:spPr>
          <a:xfrm>
            <a:off x="1365250" y="2173718"/>
            <a:ext cx="6413500" cy="1244603"/>
          </a:xfrm>
          <a:prstGeom prst="rect">
            <a:avLst/>
          </a:prstGeom>
          <a:noFill/>
          <a:ln>
            <a:noFill/>
          </a:ln>
        </p:spPr>
        <p:txBody>
          <a:bodyPr lIns="0" tIns="0" rIns="0" bIns="0" anchor="t" anchorCtr="0">
            <a:noAutofit/>
          </a:bodyPr>
          <a:lstStyle/>
          <a:p>
            <a:pPr marL="288035" marR="0" lvl="0" indent="-288035" algn="ctr" rtl="0">
              <a:lnSpc>
                <a:spcPct val="70000"/>
              </a:lnSpc>
              <a:spcBef>
                <a:spcPts val="0"/>
              </a:spcBef>
              <a:spcAft>
                <a:spcPts val="0"/>
              </a:spcAft>
              <a:buClr>
                <a:srgbClr val="FFAB38"/>
              </a:buClr>
              <a:buSzPct val="25000"/>
              <a:buFont typeface="Noto Sans Symbols"/>
              <a:buNone/>
            </a:pPr>
            <a:r>
              <a:rPr lang="en-US" sz="4000" b="0" i="0" u="none" strike="noStrike" cap="none">
                <a:solidFill>
                  <a:srgbClr val="FFFFFF"/>
                </a:solidFill>
                <a:latin typeface="Calibri"/>
                <a:ea typeface="Calibri"/>
                <a:cs typeface="Calibri"/>
                <a:sym typeface="Calibri"/>
              </a:rPr>
              <a:t>ENJOY YOUR WORLD.</a:t>
            </a:r>
          </a:p>
          <a:p>
            <a:pPr marL="288035" marR="0" lvl="0" indent="-288035" algn="ctr" rtl="0">
              <a:lnSpc>
                <a:spcPct val="70000"/>
              </a:lnSpc>
              <a:spcBef>
                <a:spcPts val="600"/>
              </a:spcBef>
              <a:spcAft>
                <a:spcPts val="0"/>
              </a:spcAft>
              <a:buClr>
                <a:srgbClr val="FFAB38"/>
              </a:buClr>
              <a:buSzPct val="25000"/>
              <a:buFont typeface="Noto Sans Symbols"/>
              <a:buNone/>
            </a:pPr>
            <a:r>
              <a:rPr lang="en-US" sz="4000" b="0" i="0" u="none" strike="noStrike" cap="none">
                <a:solidFill>
                  <a:srgbClr val="FFFFFF"/>
                </a:solidFill>
                <a:latin typeface="Calibri"/>
                <a:ea typeface="Calibri"/>
                <a:cs typeface="Calibri"/>
                <a:sym typeface="Calibri"/>
              </a:rPr>
              <a:t>LEAVE NO TRACE.</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89" name="Shape 89"/>
          <p:cNvSpPr/>
          <p:nvPr/>
        </p:nvSpPr>
        <p:spPr>
          <a:xfrm>
            <a:off x="-541866" y="-78939"/>
            <a:ext cx="9857955" cy="7456144"/>
          </a:xfrm>
          <a:prstGeom prst="rect">
            <a:avLst/>
          </a:prstGeom>
          <a:solidFill>
            <a:srgbClr val="000000">
              <a:alpha val="38823"/>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grpSp>
        <p:nvGrpSpPr>
          <p:cNvPr id="90" name="Shape 90"/>
          <p:cNvGrpSpPr/>
          <p:nvPr/>
        </p:nvGrpSpPr>
        <p:grpSpPr>
          <a:xfrm>
            <a:off x="-695477" y="6989013"/>
            <a:ext cx="6225737" cy="2565948"/>
            <a:chOff x="0" y="0"/>
            <a:chExt cx="6225736" cy="2565945"/>
          </a:xfrm>
        </p:grpSpPr>
        <p:sp>
          <p:nvSpPr>
            <p:cNvPr id="91" name="Shape 91"/>
            <p:cNvSpPr/>
            <p:nvPr/>
          </p:nvSpPr>
          <p:spPr>
            <a:xfrm>
              <a:off x="0" y="0"/>
              <a:ext cx="6225736"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92" name="Shape 92"/>
            <p:cNvSpPr/>
            <p:nvPr/>
          </p:nvSpPr>
          <p:spPr>
            <a:xfrm>
              <a:off x="0" y="0"/>
              <a:ext cx="6225736"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grpSp>
        <p:nvGrpSpPr>
          <p:cNvPr id="93" name="Shape 93"/>
          <p:cNvGrpSpPr/>
          <p:nvPr/>
        </p:nvGrpSpPr>
        <p:grpSpPr>
          <a:xfrm>
            <a:off x="5721218" y="6989013"/>
            <a:ext cx="5717688" cy="2565948"/>
            <a:chOff x="0" y="0"/>
            <a:chExt cx="5717687" cy="2565945"/>
          </a:xfrm>
        </p:grpSpPr>
        <p:sp>
          <p:nvSpPr>
            <p:cNvPr id="94" name="Shape 94"/>
            <p:cNvSpPr/>
            <p:nvPr/>
          </p:nvSpPr>
          <p:spPr>
            <a:xfrm>
              <a:off x="0" y="0"/>
              <a:ext cx="5717687"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95" name="Shape 95"/>
            <p:cNvSpPr/>
            <p:nvPr/>
          </p:nvSpPr>
          <p:spPr>
            <a:xfrm>
              <a:off x="0" y="0"/>
              <a:ext cx="5717687"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sp>
        <p:nvSpPr>
          <p:cNvPr id="96" name="Shape 96"/>
          <p:cNvSpPr/>
          <p:nvPr/>
        </p:nvSpPr>
        <p:spPr>
          <a:xfrm>
            <a:off x="-891732" y="7108193"/>
            <a:ext cx="6143307" cy="2115821"/>
          </a:xfrm>
          <a:prstGeom prst="rect">
            <a:avLst/>
          </a:prstGeom>
          <a:noFill/>
          <a:ln>
            <a:noFill/>
          </a:ln>
        </p:spPr>
        <p:txBody>
          <a:bodyPr lIns="50800" tIns="50800" rIns="50800" bIns="50800" anchor="t" anchorCtr="0">
            <a:noAutofit/>
          </a:bodyPr>
          <a:lstStyle/>
          <a:p>
            <a:pPr marL="0" marR="0" lvl="0" indent="0" algn="r" rtl="0">
              <a:lnSpc>
                <a:spcPct val="80000"/>
              </a:lnSpc>
              <a:spcBef>
                <a:spcPts val="0"/>
              </a:spcBef>
              <a:spcAft>
                <a:spcPts val="0"/>
              </a:spcAft>
              <a:buClr>
                <a:srgbClr val="2C5B7C"/>
              </a:buClr>
              <a:buSzPct val="25000"/>
              <a:buFont typeface="Calibri"/>
              <a:buNone/>
            </a:pPr>
            <a:r>
              <a:rPr lang="en-US" sz="10000" b="0" i="0" u="none" strike="noStrike" cap="none">
                <a:solidFill>
                  <a:srgbClr val="2C5B7C"/>
                </a:solidFill>
                <a:latin typeface="Calibri"/>
                <a:ea typeface="Calibri"/>
                <a:cs typeface="Calibri"/>
                <a:sym typeface="Calibri"/>
              </a:rPr>
              <a:t>IMPACTS</a:t>
            </a:r>
          </a:p>
          <a:p>
            <a:pPr marL="0" marR="0" lvl="1" indent="0" algn="r" rtl="0">
              <a:lnSpc>
                <a:spcPct val="80000"/>
              </a:lnSpc>
              <a:spcBef>
                <a:spcPts val="0"/>
              </a:spcBef>
              <a:spcAft>
                <a:spcPts val="0"/>
              </a:spcAft>
              <a:buClr>
                <a:srgbClr val="2C5B7C"/>
              </a:buClr>
              <a:buSzPct val="25000"/>
              <a:buFont typeface="Calibri"/>
              <a:buNone/>
            </a:pPr>
            <a:r>
              <a:rPr lang="en-US" sz="5000" b="0" i="1" u="none" strike="noStrike" cap="none">
                <a:solidFill>
                  <a:srgbClr val="2C5B7C"/>
                </a:solidFill>
                <a:latin typeface="Calibri"/>
                <a:ea typeface="Calibri"/>
                <a:cs typeface="Calibri"/>
                <a:sym typeface="Calibri"/>
              </a:rPr>
              <a:t>From Outdoor Use</a:t>
            </a:r>
          </a:p>
        </p:txBody>
      </p:sp>
      <p:sp>
        <p:nvSpPr>
          <p:cNvPr id="97" name="Shape 97"/>
          <p:cNvSpPr txBox="1">
            <a:spLocks noGrp="1"/>
          </p:cNvSpPr>
          <p:nvPr>
            <p:ph type="body" idx="1"/>
          </p:nvPr>
        </p:nvSpPr>
        <p:spPr>
          <a:xfrm>
            <a:off x="5651371" y="7169839"/>
            <a:ext cx="3795865" cy="6019804"/>
          </a:xfrm>
          <a:prstGeom prst="rect">
            <a:avLst/>
          </a:prstGeom>
          <a:noFill/>
          <a:ln>
            <a:noFill/>
          </a:ln>
        </p:spPr>
        <p:txBody>
          <a:bodyPr lIns="0" tIns="0" rIns="0" bIns="0" anchor="t" anchorCtr="0">
            <a:noAutofit/>
          </a:bodyPr>
          <a:lstStyle/>
          <a:p>
            <a:pPr marL="571498" marR="0" lvl="1" indent="-203198" algn="l" rtl="0">
              <a:lnSpc>
                <a:spcPct val="70000"/>
              </a:lnSpc>
              <a:spcBef>
                <a:spcPts val="0"/>
              </a:spcBef>
              <a:spcAft>
                <a:spcPts val="0"/>
              </a:spcAft>
              <a:buClr>
                <a:srgbClr val="2C5B7C"/>
              </a:buClr>
              <a:buSzPct val="64999"/>
              <a:buFont typeface="Arial"/>
              <a:buChar char="•"/>
            </a:pPr>
            <a:r>
              <a:rPr lang="en-US" sz="2500" b="0" i="0" u="none" strike="noStrike" cap="none">
                <a:solidFill>
                  <a:srgbClr val="2C5B7C"/>
                </a:solidFill>
                <a:latin typeface="Calibri"/>
                <a:ea typeface="Calibri"/>
                <a:cs typeface="Calibri"/>
                <a:sym typeface="Calibri"/>
              </a:rPr>
              <a:t>Wildlife</a:t>
            </a:r>
          </a:p>
          <a:p>
            <a:pPr marL="571498" marR="0" lvl="1" indent="-203198" algn="l" rtl="0">
              <a:lnSpc>
                <a:spcPct val="70000"/>
              </a:lnSpc>
              <a:spcBef>
                <a:spcPts val="700"/>
              </a:spcBef>
              <a:spcAft>
                <a:spcPts val="0"/>
              </a:spcAft>
              <a:buClr>
                <a:srgbClr val="2C5B7C"/>
              </a:buClr>
              <a:buSzPct val="64999"/>
              <a:buFont typeface="Arial"/>
              <a:buChar char="•"/>
            </a:pPr>
            <a:r>
              <a:rPr lang="en-US" sz="2500" b="0" i="0" u="none" strike="noStrike" cap="none">
                <a:solidFill>
                  <a:srgbClr val="2C5B7C"/>
                </a:solidFill>
                <a:latin typeface="Calibri"/>
                <a:ea typeface="Calibri"/>
                <a:cs typeface="Calibri"/>
                <a:sym typeface="Calibri"/>
              </a:rPr>
              <a:t>Vegetation</a:t>
            </a:r>
          </a:p>
          <a:p>
            <a:pPr marL="571498" marR="0" lvl="1" indent="-203198" algn="l" rtl="0">
              <a:lnSpc>
                <a:spcPct val="70000"/>
              </a:lnSpc>
              <a:spcBef>
                <a:spcPts val="700"/>
              </a:spcBef>
              <a:spcAft>
                <a:spcPts val="0"/>
              </a:spcAft>
              <a:buClr>
                <a:srgbClr val="2C5B7C"/>
              </a:buClr>
              <a:buSzPct val="64999"/>
              <a:buFont typeface="Arial"/>
              <a:buChar char="•"/>
            </a:pPr>
            <a:r>
              <a:rPr lang="en-US" sz="2500" b="0" i="0" u="none" strike="noStrike" cap="none">
                <a:solidFill>
                  <a:srgbClr val="2C5B7C"/>
                </a:solidFill>
                <a:latin typeface="Calibri"/>
                <a:ea typeface="Calibri"/>
                <a:cs typeface="Calibri"/>
                <a:sym typeface="Calibri"/>
              </a:rPr>
              <a:t>Water Resource</a:t>
            </a:r>
          </a:p>
          <a:p>
            <a:pPr marL="571498" marR="0" lvl="1" indent="-203198" algn="l" rtl="0">
              <a:lnSpc>
                <a:spcPct val="70000"/>
              </a:lnSpc>
              <a:spcBef>
                <a:spcPts val="700"/>
              </a:spcBef>
              <a:spcAft>
                <a:spcPts val="0"/>
              </a:spcAft>
              <a:buClr>
                <a:srgbClr val="2C5B7C"/>
              </a:buClr>
              <a:buSzPct val="64999"/>
              <a:buFont typeface="Arial"/>
              <a:buChar char="•"/>
            </a:pPr>
            <a:r>
              <a:rPr lang="en-US" sz="2500" b="0" i="0" u="none" strike="noStrike" cap="none">
                <a:solidFill>
                  <a:srgbClr val="2C5B7C"/>
                </a:solidFill>
                <a:latin typeface="Calibri"/>
                <a:ea typeface="Calibri"/>
                <a:cs typeface="Calibri"/>
                <a:sym typeface="Calibri"/>
              </a:rPr>
              <a:t>Soil</a:t>
            </a:r>
          </a:p>
          <a:p>
            <a:pPr marL="571498" marR="0" lvl="1" indent="-203198" algn="l" rtl="0">
              <a:lnSpc>
                <a:spcPct val="70000"/>
              </a:lnSpc>
              <a:spcBef>
                <a:spcPts val="700"/>
              </a:spcBef>
              <a:spcAft>
                <a:spcPts val="0"/>
              </a:spcAft>
              <a:buClr>
                <a:srgbClr val="2C5B7C"/>
              </a:buClr>
              <a:buSzPct val="64999"/>
              <a:buFont typeface="Arial"/>
              <a:buChar char="•"/>
            </a:pPr>
            <a:r>
              <a:rPr lang="en-US" sz="2500" b="0" i="0" u="none" strike="noStrike" cap="none">
                <a:solidFill>
                  <a:srgbClr val="2C5B7C"/>
                </a:solidFill>
                <a:latin typeface="Calibri"/>
                <a:ea typeface="Calibri"/>
                <a:cs typeface="Calibri"/>
                <a:sym typeface="Calibri"/>
              </a:rPr>
              <a:t>Cultural Resource</a:t>
            </a:r>
          </a:p>
          <a:p>
            <a:pPr marL="571498" marR="0" lvl="1" indent="-203198" algn="l" rtl="0">
              <a:lnSpc>
                <a:spcPct val="70000"/>
              </a:lnSpc>
              <a:spcBef>
                <a:spcPts val="700"/>
              </a:spcBef>
              <a:spcAft>
                <a:spcPts val="0"/>
              </a:spcAft>
              <a:buClr>
                <a:srgbClr val="2C5B7C"/>
              </a:buClr>
              <a:buSzPct val="64999"/>
              <a:buFont typeface="Arial"/>
              <a:buChar char="•"/>
            </a:pPr>
            <a:r>
              <a:rPr lang="en-US" sz="2500" b="0" i="0" u="none" strike="noStrike" cap="none">
                <a:solidFill>
                  <a:srgbClr val="2C5B7C"/>
                </a:solidFill>
                <a:latin typeface="Calibri"/>
                <a:ea typeface="Calibri"/>
                <a:cs typeface="Calibri"/>
                <a:sym typeface="Calibri"/>
              </a:rPr>
              <a:t>Social</a:t>
            </a:r>
          </a:p>
        </p:txBody>
      </p:sp>
      <p:sp>
        <p:nvSpPr>
          <p:cNvPr id="98" name="Shape 98"/>
          <p:cNvSpPr txBox="1">
            <a:spLocks noGrp="1"/>
          </p:cNvSpPr>
          <p:nvPr>
            <p:ph type="title"/>
          </p:nvPr>
        </p:nvSpPr>
        <p:spPr>
          <a:xfrm>
            <a:off x="342897" y="2344839"/>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IMPACTS</a:t>
            </a:r>
          </a:p>
        </p:txBody>
      </p:sp>
      <p:sp>
        <p:nvSpPr>
          <p:cNvPr id="99" name="Shape 99"/>
          <p:cNvSpPr/>
          <p:nvPr/>
        </p:nvSpPr>
        <p:spPr>
          <a:xfrm>
            <a:off x="1557545" y="5308598"/>
            <a:ext cx="6028907" cy="699770"/>
          </a:xfrm>
          <a:prstGeom prst="rect">
            <a:avLst/>
          </a:prstGeom>
          <a:noFill/>
          <a:ln>
            <a:noFill/>
          </a:ln>
        </p:spPr>
        <p:txBody>
          <a:bodyPr lIns="0" tIns="0" rIns="0" bIns="0" anchor="t" anchorCtr="0">
            <a:noAutofit/>
          </a:bodyPr>
          <a:lstStyle/>
          <a:p>
            <a:pPr marL="0" marR="0" lvl="0" indent="0" algn="ctr" rtl="0">
              <a:lnSpc>
                <a:spcPct val="9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Impacts include wildlife, vegetation, water resource, soil, cultural resource, social.</a:t>
            </a:r>
          </a:p>
        </p:txBody>
      </p:sp>
      <p:sp>
        <p:nvSpPr>
          <p:cNvPr id="100" name="Shape 100"/>
          <p:cNvSpPr/>
          <p:nvPr/>
        </p:nvSpPr>
        <p:spPr>
          <a:xfrm>
            <a:off x="1987550" y="3552073"/>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FROM OUTDOOR USE</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rotWithShape="1">
          <a:blip r:embed="rId3">
            <a:alphaModFix/>
          </a:blip>
          <a:srcRect/>
          <a:stretch/>
        </p:blipFill>
        <p:spPr>
          <a:xfrm>
            <a:off x="0" y="-12700"/>
            <a:ext cx="9144000" cy="685800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descr="FullSizeRender.jpeg"/>
          <p:cNvPicPr preferRelativeResize="0"/>
          <p:nvPr/>
        </p:nvPicPr>
        <p:blipFill rotWithShape="1">
          <a:blip r:embed="rId3">
            <a:alphaModFix/>
          </a:blip>
          <a:srcRect/>
          <a:stretch/>
        </p:blipFill>
        <p:spPr>
          <a:xfrm>
            <a:off x="-646479" y="-12701"/>
            <a:ext cx="10273080" cy="6870703"/>
          </a:xfrm>
          <a:prstGeom prst="rect">
            <a:avLst/>
          </a:prstGeom>
          <a:noFill/>
          <a:ln>
            <a:noFill/>
          </a:ln>
        </p:spPr>
      </p:pic>
      <p:sp>
        <p:nvSpPr>
          <p:cNvPr id="111" name="Shape 111"/>
          <p:cNvSpPr/>
          <p:nvPr/>
        </p:nvSpPr>
        <p:spPr>
          <a:xfrm>
            <a:off x="-800100" y="-67346"/>
            <a:ext cx="10909300" cy="6992691"/>
          </a:xfrm>
          <a:prstGeom prst="rect">
            <a:avLst/>
          </a:prstGeom>
          <a:solidFill>
            <a:srgbClr val="000000">
              <a:alpha val="45882"/>
            </a:srgbClr>
          </a:solidFill>
          <a:ln>
            <a:noFill/>
          </a:ln>
          <a:effectLst>
            <a:reflection stA="0" endPos="40000" sy="-100000" algn="bl" rotWithShape="0"/>
          </a:effectLst>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12" name="Shape 112"/>
          <p:cNvSpPr/>
          <p:nvPr/>
        </p:nvSpPr>
        <p:spPr>
          <a:xfrm>
            <a:off x="-800100" y="-7443445"/>
            <a:ext cx="16357599" cy="7456146"/>
          </a:xfrm>
          <a:prstGeom prst="rect">
            <a:avLst/>
          </a:prstGeom>
          <a:solidFill>
            <a:srgbClr val="000000">
              <a:alpha val="23137"/>
            </a:srgbClr>
          </a:solidFill>
          <a:ln>
            <a:noFill/>
          </a:ln>
          <a:effectLst>
            <a:reflection stA="49550" endPos="40000" sy="-100000" algn="bl" rotWithShape="0"/>
          </a:effectLst>
        </p:spPr>
        <p:txBody>
          <a:bodyPr lIns="45700" tIns="45700" rIns="45700" bIns="45700" anchor="t" anchorCtr="0">
            <a:noAutofit/>
          </a:bodyPr>
          <a:lstStyle/>
          <a:p>
            <a:pPr marL="0" marR="0" lvl="0" indent="0" algn="ctr"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13" name="Shape 113"/>
          <p:cNvSpPr/>
          <p:nvPr/>
        </p:nvSpPr>
        <p:spPr>
          <a:xfrm>
            <a:off x="342900" y="7051157"/>
            <a:ext cx="8458200" cy="1727200"/>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0500" b="0" i="0" u="none" strike="noStrike" cap="none">
                <a:solidFill>
                  <a:srgbClr val="FFFFFF"/>
                </a:solidFill>
                <a:latin typeface="Calibri"/>
                <a:ea typeface="Calibri"/>
                <a:cs typeface="Calibri"/>
                <a:sym typeface="Calibri"/>
              </a:rPr>
              <a:t>THE </a:t>
            </a:r>
            <a:r>
              <a:rPr lang="en-US" sz="10500" b="0" i="0" u="none" strike="noStrike" cap="none">
                <a:solidFill>
                  <a:srgbClr val="7C962B"/>
                </a:solidFill>
                <a:latin typeface="Calibri"/>
                <a:ea typeface="Calibri"/>
                <a:cs typeface="Calibri"/>
                <a:sym typeface="Calibri"/>
              </a:rPr>
              <a:t>POWER</a:t>
            </a:r>
          </a:p>
        </p:txBody>
      </p:sp>
      <p:sp>
        <p:nvSpPr>
          <p:cNvPr id="114" name="Shape 114"/>
          <p:cNvSpPr/>
          <p:nvPr/>
        </p:nvSpPr>
        <p:spPr>
          <a:xfrm>
            <a:off x="1892300" y="8385842"/>
            <a:ext cx="5359400" cy="622301"/>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OF LEAVE NO TRACE</a:t>
            </a:r>
          </a:p>
        </p:txBody>
      </p:sp>
      <p:sp>
        <p:nvSpPr>
          <p:cNvPr id="115" name="Shape 115"/>
          <p:cNvSpPr/>
          <p:nvPr/>
        </p:nvSpPr>
        <p:spPr>
          <a:xfrm>
            <a:off x="1300324" y="9009804"/>
            <a:ext cx="6543351" cy="609601"/>
          </a:xfrm>
          <a:prstGeom prst="rect">
            <a:avLst/>
          </a:prstGeom>
          <a:noFill/>
          <a:ln>
            <a:noFill/>
          </a:ln>
        </p:spPr>
        <p:txBody>
          <a:bodyPr lIns="0" tIns="0" rIns="0" bIns="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2000" b="0" i="0" u="none" strike="noStrike" cap="none">
                <a:solidFill>
                  <a:srgbClr val="FFFFFF"/>
                </a:solidFill>
                <a:latin typeface="Calibri"/>
                <a:ea typeface="Calibri"/>
                <a:cs typeface="Calibri"/>
                <a:sym typeface="Calibri"/>
              </a:rPr>
              <a:t>Leave No Trace education provides a foundation to </a:t>
            </a:r>
          </a:p>
          <a:p>
            <a:pPr marL="0" marR="0" lvl="0" indent="0" algn="ctr" rtl="0">
              <a:lnSpc>
                <a:spcPct val="100000"/>
              </a:lnSpc>
              <a:spcBef>
                <a:spcPts val="0"/>
              </a:spcBef>
              <a:spcAft>
                <a:spcPts val="0"/>
              </a:spcAft>
              <a:buClr>
                <a:srgbClr val="FFFFFF"/>
              </a:buClr>
              <a:buSzPct val="25000"/>
              <a:buFont typeface="Calibri"/>
              <a:buNone/>
            </a:pPr>
            <a:r>
              <a:rPr lang="en-US" sz="2000" b="0" i="0" u="none" strike="noStrike" cap="none">
                <a:solidFill>
                  <a:srgbClr val="FFFFFF"/>
                </a:solidFill>
                <a:latin typeface="Calibri"/>
                <a:ea typeface="Calibri"/>
                <a:cs typeface="Calibri"/>
                <a:sym typeface="Calibri"/>
              </a:rPr>
              <a:t>build a nationwide outdoor ethic for all.</a:t>
            </a:r>
          </a:p>
        </p:txBody>
      </p:sp>
      <p:sp>
        <p:nvSpPr>
          <p:cNvPr id="116" name="Shape 116"/>
          <p:cNvSpPr txBox="1">
            <a:spLocks noGrp="1"/>
          </p:cNvSpPr>
          <p:nvPr>
            <p:ph type="title"/>
          </p:nvPr>
        </p:nvSpPr>
        <p:spPr>
          <a:xfrm>
            <a:off x="342897" y="2344839"/>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THE POWER</a:t>
            </a:r>
          </a:p>
        </p:txBody>
      </p:sp>
      <p:sp>
        <p:nvSpPr>
          <p:cNvPr id="117" name="Shape 117"/>
          <p:cNvSpPr/>
          <p:nvPr/>
        </p:nvSpPr>
        <p:spPr>
          <a:xfrm>
            <a:off x="1557545" y="5308598"/>
            <a:ext cx="6028907" cy="699770"/>
          </a:xfrm>
          <a:prstGeom prst="rect">
            <a:avLst/>
          </a:prstGeom>
          <a:noFill/>
          <a:ln>
            <a:noFill/>
          </a:ln>
        </p:spPr>
        <p:txBody>
          <a:bodyPr lIns="0" tIns="0" rIns="0" bIns="0" anchor="t" anchorCtr="0">
            <a:noAutofit/>
          </a:bodyPr>
          <a:lstStyle/>
          <a:p>
            <a:pPr marL="0" marR="0" lvl="0" indent="0" algn="ctr" rtl="0">
              <a:lnSpc>
                <a:spcPct val="9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Leave No Trace education provides a foundation to build a nationwide outdoor ethic for all.</a:t>
            </a:r>
          </a:p>
        </p:txBody>
      </p:sp>
      <p:sp>
        <p:nvSpPr>
          <p:cNvPr id="118" name="Shape 118"/>
          <p:cNvSpPr/>
          <p:nvPr/>
        </p:nvSpPr>
        <p:spPr>
          <a:xfrm>
            <a:off x="1987550" y="3552073"/>
            <a:ext cx="5168900"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OF LEAVE NO TRACE</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24" name="Shape 124"/>
          <p:cNvSpPr/>
          <p:nvPr/>
        </p:nvSpPr>
        <p:spPr>
          <a:xfrm>
            <a:off x="-388728" y="-299070"/>
            <a:ext cx="9921456" cy="7456141"/>
          </a:xfrm>
          <a:prstGeom prst="rect">
            <a:avLst/>
          </a:prstGeom>
          <a:solidFill>
            <a:srgbClr val="000000">
              <a:alpha val="27843"/>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grpSp>
        <p:nvGrpSpPr>
          <p:cNvPr id="125" name="Shape 125"/>
          <p:cNvGrpSpPr/>
          <p:nvPr/>
        </p:nvGrpSpPr>
        <p:grpSpPr>
          <a:xfrm>
            <a:off x="-651027" y="7485209"/>
            <a:ext cx="6225736" cy="2565948"/>
            <a:chOff x="0" y="0"/>
            <a:chExt cx="6225736" cy="2565945"/>
          </a:xfrm>
        </p:grpSpPr>
        <p:sp>
          <p:nvSpPr>
            <p:cNvPr id="126" name="Shape 126"/>
            <p:cNvSpPr/>
            <p:nvPr/>
          </p:nvSpPr>
          <p:spPr>
            <a:xfrm>
              <a:off x="0" y="0"/>
              <a:ext cx="6225736"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27" name="Shape 127"/>
            <p:cNvSpPr/>
            <p:nvPr/>
          </p:nvSpPr>
          <p:spPr>
            <a:xfrm>
              <a:off x="0" y="0"/>
              <a:ext cx="6225736"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grpSp>
        <p:nvGrpSpPr>
          <p:cNvPr id="128" name="Shape 128"/>
          <p:cNvGrpSpPr/>
          <p:nvPr/>
        </p:nvGrpSpPr>
        <p:grpSpPr>
          <a:xfrm>
            <a:off x="5752968" y="7485209"/>
            <a:ext cx="5717688" cy="2565948"/>
            <a:chOff x="0" y="0"/>
            <a:chExt cx="5717687" cy="2565945"/>
          </a:xfrm>
        </p:grpSpPr>
        <p:sp>
          <p:nvSpPr>
            <p:cNvPr id="129" name="Shape 129"/>
            <p:cNvSpPr/>
            <p:nvPr/>
          </p:nvSpPr>
          <p:spPr>
            <a:xfrm>
              <a:off x="0" y="0"/>
              <a:ext cx="5717687"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30" name="Shape 130"/>
            <p:cNvSpPr/>
            <p:nvPr/>
          </p:nvSpPr>
          <p:spPr>
            <a:xfrm>
              <a:off x="0" y="0"/>
              <a:ext cx="5717687"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sp>
        <p:nvSpPr>
          <p:cNvPr id="131" name="Shape 131"/>
          <p:cNvSpPr/>
          <p:nvPr/>
        </p:nvSpPr>
        <p:spPr>
          <a:xfrm>
            <a:off x="-444791" y="8186778"/>
            <a:ext cx="5864058" cy="914400"/>
          </a:xfrm>
          <a:prstGeom prst="rect">
            <a:avLst/>
          </a:prstGeom>
          <a:noFill/>
          <a:ln>
            <a:noFill/>
          </a:ln>
        </p:spPr>
        <p:txBody>
          <a:bodyPr lIns="50800" tIns="50800" rIns="50800" bIns="50800" anchor="t" anchorCtr="0">
            <a:noAutofit/>
          </a:bodyPr>
          <a:lstStyle/>
          <a:p>
            <a:pPr marL="0" marR="0" lvl="0" indent="0" algn="r" rtl="0">
              <a:lnSpc>
                <a:spcPct val="80000"/>
              </a:lnSpc>
              <a:spcBef>
                <a:spcPts val="0"/>
              </a:spcBef>
              <a:spcAft>
                <a:spcPts val="0"/>
              </a:spcAft>
              <a:buClr>
                <a:srgbClr val="265D82"/>
              </a:buClr>
              <a:buSzPct val="25000"/>
              <a:buFont typeface="Calibri"/>
              <a:buNone/>
            </a:pPr>
            <a:r>
              <a:rPr lang="en-US" sz="5200" b="0" i="0" u="none" strike="noStrike" cap="none">
                <a:solidFill>
                  <a:srgbClr val="265D82"/>
                </a:solidFill>
                <a:latin typeface="Calibri"/>
                <a:ea typeface="Calibri"/>
                <a:cs typeface="Calibri"/>
                <a:sym typeface="Calibri"/>
              </a:rPr>
              <a:t>LEAVE NO TRACE IS</a:t>
            </a:r>
          </a:p>
        </p:txBody>
      </p:sp>
      <p:sp>
        <p:nvSpPr>
          <p:cNvPr id="132" name="Shape 132"/>
          <p:cNvSpPr/>
          <p:nvPr/>
        </p:nvSpPr>
        <p:spPr>
          <a:xfrm>
            <a:off x="5887144" y="8056713"/>
            <a:ext cx="3267551" cy="1300481"/>
          </a:xfrm>
          <a:prstGeom prst="rect">
            <a:avLst/>
          </a:prstGeom>
          <a:noFill/>
          <a:ln>
            <a:noFill/>
          </a:ln>
        </p:spPr>
        <p:txBody>
          <a:bodyPr lIns="0" tIns="0" rIns="0" bIns="0" anchor="t" anchorCtr="0">
            <a:noAutofit/>
          </a:bodyPr>
          <a:lstStyle/>
          <a:p>
            <a:pPr marL="190500" marR="0" lvl="0" indent="-190500" algn="l" rtl="0">
              <a:lnSpc>
                <a:spcPct val="70000"/>
              </a:lnSpc>
              <a:spcBef>
                <a:spcPts val="0"/>
              </a:spcBef>
              <a:spcAft>
                <a:spcPts val="0"/>
              </a:spcAft>
              <a:buClr>
                <a:srgbClr val="265D82"/>
              </a:buClr>
              <a:buSzPct val="65000"/>
              <a:buFont typeface="Arial"/>
              <a:buChar char="•"/>
            </a:pPr>
            <a:r>
              <a:rPr lang="en-US" sz="1900" b="0" i="0" u="none" strike="noStrike" cap="none">
                <a:solidFill>
                  <a:srgbClr val="265D82"/>
                </a:solidFill>
                <a:latin typeface="Calibri"/>
                <a:ea typeface="Calibri"/>
                <a:cs typeface="Calibri"/>
                <a:sym typeface="Calibri"/>
              </a:rPr>
              <a:t>Science-based</a:t>
            </a:r>
          </a:p>
          <a:p>
            <a:pPr marL="190500" marR="0" lvl="0" indent="-190500" algn="l" rtl="0">
              <a:lnSpc>
                <a:spcPct val="70000"/>
              </a:lnSpc>
              <a:spcBef>
                <a:spcPts val="500"/>
              </a:spcBef>
              <a:spcAft>
                <a:spcPts val="0"/>
              </a:spcAft>
              <a:buClr>
                <a:srgbClr val="265D82"/>
              </a:buClr>
              <a:buSzPct val="65000"/>
              <a:buFont typeface="Arial"/>
              <a:buChar char="•"/>
            </a:pPr>
            <a:r>
              <a:rPr lang="en-US" sz="1900" b="0" i="0" u="none" strike="noStrike" cap="none">
                <a:solidFill>
                  <a:srgbClr val="265D82"/>
                </a:solidFill>
                <a:latin typeface="Calibri"/>
                <a:ea typeface="Calibri"/>
                <a:cs typeface="Calibri"/>
                <a:sym typeface="Calibri"/>
              </a:rPr>
              <a:t>Simple &amp; effective</a:t>
            </a:r>
          </a:p>
          <a:p>
            <a:pPr marL="190500" marR="0" lvl="0" indent="-190500" algn="l" rtl="0">
              <a:lnSpc>
                <a:spcPct val="70000"/>
              </a:lnSpc>
              <a:spcBef>
                <a:spcPts val="500"/>
              </a:spcBef>
              <a:spcAft>
                <a:spcPts val="0"/>
              </a:spcAft>
              <a:buClr>
                <a:srgbClr val="265D82"/>
              </a:buClr>
              <a:buSzPct val="65000"/>
              <a:buFont typeface="Arial"/>
              <a:buChar char="•"/>
            </a:pPr>
            <a:r>
              <a:rPr lang="en-US" sz="1900" b="0" i="0" u="none" strike="noStrike" cap="none">
                <a:solidFill>
                  <a:srgbClr val="265D82"/>
                </a:solidFill>
                <a:latin typeface="Calibri"/>
                <a:ea typeface="Calibri"/>
                <a:cs typeface="Calibri"/>
                <a:sym typeface="Calibri"/>
              </a:rPr>
              <a:t>Relevant for everyone</a:t>
            </a:r>
          </a:p>
          <a:p>
            <a:pPr marL="190500" marR="0" lvl="0" indent="-190500" algn="l" rtl="0">
              <a:lnSpc>
                <a:spcPct val="70000"/>
              </a:lnSpc>
              <a:spcBef>
                <a:spcPts val="500"/>
              </a:spcBef>
              <a:spcAft>
                <a:spcPts val="0"/>
              </a:spcAft>
              <a:buClr>
                <a:srgbClr val="265D82"/>
              </a:buClr>
              <a:buSzPct val="65000"/>
              <a:buFont typeface="Arial"/>
              <a:buChar char="•"/>
            </a:pPr>
            <a:r>
              <a:rPr lang="en-US" sz="1900" b="0" i="0" u="none" strike="noStrike" cap="none">
                <a:solidFill>
                  <a:srgbClr val="265D82"/>
                </a:solidFill>
                <a:latin typeface="Calibri"/>
                <a:ea typeface="Calibri"/>
                <a:cs typeface="Calibri"/>
                <a:sym typeface="Calibri"/>
              </a:rPr>
              <a:t>For your backcountry to your city parks</a:t>
            </a:r>
          </a:p>
        </p:txBody>
      </p:sp>
      <p:sp>
        <p:nvSpPr>
          <p:cNvPr id="133" name="Shape 133"/>
          <p:cNvSpPr txBox="1">
            <a:spLocks noGrp="1"/>
          </p:cNvSpPr>
          <p:nvPr>
            <p:ph type="title"/>
          </p:nvPr>
        </p:nvSpPr>
        <p:spPr>
          <a:xfrm>
            <a:off x="342897" y="2344839"/>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LEAVE NO TRACE</a:t>
            </a:r>
          </a:p>
        </p:txBody>
      </p:sp>
      <p:sp>
        <p:nvSpPr>
          <p:cNvPr id="134" name="Shape 134"/>
          <p:cNvSpPr/>
          <p:nvPr/>
        </p:nvSpPr>
        <p:spPr>
          <a:xfrm>
            <a:off x="1459133" y="5308600"/>
            <a:ext cx="6225734" cy="699770"/>
          </a:xfrm>
          <a:prstGeom prst="rect">
            <a:avLst/>
          </a:prstGeom>
          <a:noFill/>
          <a:ln>
            <a:noFill/>
          </a:ln>
        </p:spPr>
        <p:txBody>
          <a:bodyPr lIns="0" tIns="0" rIns="0" bIns="0" anchor="t" anchorCtr="0">
            <a:noAutofit/>
          </a:bodyPr>
          <a:lstStyle/>
          <a:p>
            <a:pPr marL="0" marR="0" lvl="0" indent="0" algn="ctr" rtl="0">
              <a:lnSpc>
                <a:spcPct val="90000"/>
              </a:lnSpc>
              <a:spcBef>
                <a:spcPts val="0"/>
              </a:spcBef>
              <a:spcAft>
                <a:spcPts val="0"/>
              </a:spcAft>
              <a:buClr>
                <a:srgbClr val="FFFFFF"/>
              </a:buClr>
              <a:buSzPct val="25000"/>
              <a:buFont typeface="Calibri"/>
              <a:buNone/>
            </a:pPr>
            <a:r>
              <a:rPr lang="en-US" sz="2400" b="0" i="0" u="none" strike="noStrike" cap="none">
                <a:solidFill>
                  <a:srgbClr val="FFFFFF"/>
                </a:solidFill>
                <a:latin typeface="Calibri"/>
                <a:ea typeface="Calibri"/>
                <a:cs typeface="Calibri"/>
                <a:sym typeface="Calibri"/>
              </a:rPr>
              <a:t>Science-based, simple &amp; effective, relevant for everyone, and for your backcountry to city parks.</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descr="16963562898_357a5d8532_o.jpg"/>
          <p:cNvPicPr preferRelativeResize="0"/>
          <p:nvPr/>
        </p:nvPicPr>
        <p:blipFill rotWithShape="1">
          <a:blip r:embed="rId3">
            <a:alphaModFix/>
          </a:blip>
          <a:srcRect/>
          <a:stretch/>
        </p:blipFill>
        <p:spPr>
          <a:xfrm>
            <a:off x="-1143000" y="0"/>
            <a:ext cx="10286999" cy="6858000"/>
          </a:xfrm>
          <a:prstGeom prst="rect">
            <a:avLst/>
          </a:prstGeom>
          <a:noFill/>
          <a:ln>
            <a:noFill/>
          </a:ln>
        </p:spPr>
      </p:pic>
      <p:sp>
        <p:nvSpPr>
          <p:cNvPr id="140" name="Shape 140"/>
          <p:cNvSpPr/>
          <p:nvPr/>
        </p:nvSpPr>
        <p:spPr>
          <a:xfrm>
            <a:off x="-1442890" y="-502193"/>
            <a:ext cx="20249372" cy="8890545"/>
          </a:xfrm>
          <a:prstGeom prst="rect">
            <a:avLst/>
          </a:prstGeom>
          <a:solidFill>
            <a:srgbClr val="000000">
              <a:alpha val="27843"/>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grpSp>
        <p:nvGrpSpPr>
          <p:cNvPr id="141" name="Shape 141"/>
          <p:cNvGrpSpPr/>
          <p:nvPr/>
        </p:nvGrpSpPr>
        <p:grpSpPr>
          <a:xfrm>
            <a:off x="-1635278" y="7163476"/>
            <a:ext cx="6225736" cy="2565948"/>
            <a:chOff x="0" y="0"/>
            <a:chExt cx="6225736" cy="2565945"/>
          </a:xfrm>
        </p:grpSpPr>
        <p:sp>
          <p:nvSpPr>
            <p:cNvPr id="142" name="Shape 142"/>
            <p:cNvSpPr/>
            <p:nvPr/>
          </p:nvSpPr>
          <p:spPr>
            <a:xfrm>
              <a:off x="0" y="0"/>
              <a:ext cx="6225736"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43" name="Shape 143"/>
            <p:cNvSpPr/>
            <p:nvPr/>
          </p:nvSpPr>
          <p:spPr>
            <a:xfrm>
              <a:off x="0" y="0"/>
              <a:ext cx="6225736"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grpSp>
        <p:nvGrpSpPr>
          <p:cNvPr id="144" name="Shape 144"/>
          <p:cNvGrpSpPr/>
          <p:nvPr/>
        </p:nvGrpSpPr>
        <p:grpSpPr>
          <a:xfrm>
            <a:off x="4819518" y="7163476"/>
            <a:ext cx="5717688" cy="2565948"/>
            <a:chOff x="0" y="0"/>
            <a:chExt cx="5717687" cy="2565945"/>
          </a:xfrm>
        </p:grpSpPr>
        <p:sp>
          <p:nvSpPr>
            <p:cNvPr id="145" name="Shape 145"/>
            <p:cNvSpPr/>
            <p:nvPr/>
          </p:nvSpPr>
          <p:spPr>
            <a:xfrm>
              <a:off x="0" y="0"/>
              <a:ext cx="5717687" cy="2565945"/>
            </a:xfrm>
            <a:prstGeom prst="rect">
              <a:avLst/>
            </a:prstGeom>
            <a:solidFill>
              <a:srgbClr val="FFFFFF">
                <a:alpha val="86274"/>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000000"/>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46" name="Shape 146"/>
            <p:cNvSpPr/>
            <p:nvPr/>
          </p:nvSpPr>
          <p:spPr>
            <a:xfrm>
              <a:off x="0" y="0"/>
              <a:ext cx="5717687" cy="3556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Gill Sans"/>
                <a:buNone/>
              </a:pPr>
              <a:r>
                <a:rPr lang="en-US" sz="2400" b="0" i="0" u="none" strike="noStrike" cap="none">
                  <a:solidFill>
                    <a:srgbClr val="000000"/>
                  </a:solidFill>
                  <a:latin typeface="Gill Sans"/>
                  <a:ea typeface="Gill Sans"/>
                  <a:cs typeface="Gill Sans"/>
                  <a:sym typeface="Gill Sans"/>
                </a:rPr>
                <a:t> </a:t>
              </a:r>
            </a:p>
          </p:txBody>
        </p:sp>
      </p:grpSp>
      <p:sp>
        <p:nvSpPr>
          <p:cNvPr id="147" name="Shape 147"/>
          <p:cNvSpPr/>
          <p:nvPr/>
        </p:nvSpPr>
        <p:spPr>
          <a:xfrm>
            <a:off x="-604691" y="7403346"/>
            <a:ext cx="4993091" cy="1917700"/>
          </a:xfrm>
          <a:prstGeom prst="rect">
            <a:avLst/>
          </a:prstGeom>
          <a:noFill/>
          <a:ln>
            <a:noFill/>
          </a:ln>
        </p:spPr>
        <p:txBody>
          <a:bodyPr lIns="50800" tIns="50800" rIns="50800" bIns="50800" anchor="t" anchorCtr="0">
            <a:noAutofit/>
          </a:bodyPr>
          <a:lstStyle/>
          <a:p>
            <a:pPr marL="0" marR="0" lvl="0" indent="0" algn="r" rtl="0">
              <a:lnSpc>
                <a:spcPct val="80000"/>
              </a:lnSpc>
              <a:spcBef>
                <a:spcPts val="0"/>
              </a:spcBef>
              <a:spcAft>
                <a:spcPts val="0"/>
              </a:spcAft>
              <a:buClr>
                <a:srgbClr val="265D82"/>
              </a:buClr>
              <a:buSzPct val="25000"/>
              <a:buFont typeface="Calibri"/>
              <a:buNone/>
            </a:pPr>
            <a:r>
              <a:rPr lang="en-US" sz="4500" b="0" i="0" u="none" strike="noStrike" cap="none">
                <a:solidFill>
                  <a:srgbClr val="265D82"/>
                </a:solidFill>
                <a:latin typeface="Calibri"/>
                <a:ea typeface="Calibri"/>
                <a:cs typeface="Calibri"/>
                <a:sym typeface="Calibri"/>
              </a:rPr>
              <a:t>THE SEVEN</a:t>
            </a:r>
          </a:p>
          <a:p>
            <a:pPr marL="0" marR="0" lvl="0" indent="0" algn="r" rtl="0">
              <a:lnSpc>
                <a:spcPct val="80000"/>
              </a:lnSpc>
              <a:spcBef>
                <a:spcPts val="0"/>
              </a:spcBef>
              <a:spcAft>
                <a:spcPts val="0"/>
              </a:spcAft>
              <a:buClr>
                <a:srgbClr val="265D82"/>
              </a:buClr>
              <a:buSzPct val="25000"/>
              <a:buFont typeface="Calibri"/>
              <a:buNone/>
            </a:pPr>
            <a:r>
              <a:rPr lang="en-US" sz="4500" b="0" i="0" u="none" strike="noStrike" cap="none">
                <a:solidFill>
                  <a:srgbClr val="265D82"/>
                </a:solidFill>
                <a:latin typeface="Calibri"/>
                <a:ea typeface="Calibri"/>
                <a:cs typeface="Calibri"/>
                <a:sym typeface="Calibri"/>
              </a:rPr>
              <a:t>LEAVE NO TRACE </a:t>
            </a:r>
          </a:p>
          <a:p>
            <a:pPr marL="0" marR="0" lvl="0" indent="0" algn="r" rtl="0">
              <a:lnSpc>
                <a:spcPct val="80000"/>
              </a:lnSpc>
              <a:spcBef>
                <a:spcPts val="0"/>
              </a:spcBef>
              <a:spcAft>
                <a:spcPts val="0"/>
              </a:spcAft>
              <a:buClr>
                <a:srgbClr val="265D82"/>
              </a:buClr>
              <a:buSzPct val="25000"/>
              <a:buFont typeface="Calibri"/>
              <a:buNone/>
            </a:pPr>
            <a:r>
              <a:rPr lang="en-US" sz="4500" b="0" i="0" u="none" strike="noStrike" cap="none">
                <a:solidFill>
                  <a:srgbClr val="265D82"/>
                </a:solidFill>
                <a:latin typeface="Calibri"/>
                <a:ea typeface="Calibri"/>
                <a:cs typeface="Calibri"/>
                <a:sym typeface="Calibri"/>
              </a:rPr>
              <a:t>PRINCIPLES</a:t>
            </a:r>
          </a:p>
        </p:txBody>
      </p:sp>
      <p:sp>
        <p:nvSpPr>
          <p:cNvPr id="148" name="Shape 148"/>
          <p:cNvSpPr txBox="1">
            <a:spLocks noGrp="1"/>
          </p:cNvSpPr>
          <p:nvPr>
            <p:ph type="body" idx="1"/>
          </p:nvPr>
        </p:nvSpPr>
        <p:spPr>
          <a:xfrm>
            <a:off x="892519" y="3681564"/>
            <a:ext cx="3731326" cy="4419603"/>
          </a:xfrm>
          <a:prstGeom prst="rect">
            <a:avLst/>
          </a:prstGeom>
          <a:noFill/>
          <a:ln>
            <a:noFill/>
          </a:ln>
        </p:spPr>
        <p:txBody>
          <a:bodyPr lIns="0" tIns="0" rIns="0" bIns="0" anchor="t" anchorCtr="0">
            <a:noAutofit/>
          </a:bodyPr>
          <a:lstStyle/>
          <a:p>
            <a:pPr marL="190500" marR="0" lvl="0" indent="-190500" algn="l" rtl="0">
              <a:lnSpc>
                <a:spcPct val="90000"/>
              </a:lnSpc>
              <a:spcBef>
                <a:spcPts val="0"/>
              </a:spcBef>
              <a:spcAft>
                <a:spcPts val="0"/>
              </a:spcAft>
              <a:buClr>
                <a:srgbClr val="FFFFFF"/>
              </a:buClr>
              <a:buSzPct val="65000"/>
              <a:buFont typeface="Arial"/>
              <a:buChar char="•"/>
            </a:pPr>
            <a:r>
              <a:rPr lang="en-US" sz="2400" b="0" i="0" u="none" strike="noStrike" cap="none">
                <a:solidFill>
                  <a:srgbClr val="FFFFFF"/>
                </a:solidFill>
                <a:latin typeface="Calibri"/>
                <a:ea typeface="Calibri"/>
                <a:cs typeface="Calibri"/>
                <a:sym typeface="Calibri"/>
              </a:rPr>
              <a:t>Plan Ahead &amp; Prepare</a:t>
            </a:r>
          </a:p>
          <a:p>
            <a:pPr marL="190500" marR="0" lvl="0" indent="-190500" algn="l" rtl="0">
              <a:lnSpc>
                <a:spcPct val="90000"/>
              </a:lnSpc>
              <a:spcBef>
                <a:spcPts val="500"/>
              </a:spcBef>
              <a:spcAft>
                <a:spcPts val="0"/>
              </a:spcAft>
              <a:buClr>
                <a:srgbClr val="FFFFFF"/>
              </a:buClr>
              <a:buSzPct val="65000"/>
              <a:buFont typeface="Arial"/>
              <a:buChar char="•"/>
            </a:pPr>
            <a:r>
              <a:rPr lang="en-US" sz="2400" b="0" i="0" u="none" strike="noStrike" cap="none">
                <a:solidFill>
                  <a:srgbClr val="FFFFFF"/>
                </a:solidFill>
                <a:latin typeface="Calibri"/>
                <a:ea typeface="Calibri"/>
                <a:cs typeface="Calibri"/>
                <a:sym typeface="Calibri"/>
              </a:rPr>
              <a:t>Travel and Camp on Durable Surfaces</a:t>
            </a:r>
          </a:p>
          <a:p>
            <a:pPr marL="190500" marR="0" lvl="0" indent="-190500" algn="l" rtl="0">
              <a:lnSpc>
                <a:spcPct val="90000"/>
              </a:lnSpc>
              <a:spcBef>
                <a:spcPts val="500"/>
              </a:spcBef>
              <a:spcAft>
                <a:spcPts val="0"/>
              </a:spcAft>
              <a:buClr>
                <a:srgbClr val="FFFFFF"/>
              </a:buClr>
              <a:buSzPct val="65000"/>
              <a:buFont typeface="Arial"/>
              <a:buChar char="•"/>
            </a:pPr>
            <a:r>
              <a:rPr lang="en-US" sz="2400" b="0" i="0" u="none" strike="noStrike" cap="none">
                <a:solidFill>
                  <a:srgbClr val="FFFFFF"/>
                </a:solidFill>
                <a:latin typeface="Calibri"/>
                <a:ea typeface="Calibri"/>
                <a:cs typeface="Calibri"/>
                <a:sym typeface="Calibri"/>
              </a:rPr>
              <a:t>Dispose of Waste Properly</a:t>
            </a:r>
          </a:p>
          <a:p>
            <a:pPr marL="190500" marR="0" lvl="0" indent="-190500" algn="l" rtl="0">
              <a:lnSpc>
                <a:spcPct val="90000"/>
              </a:lnSpc>
              <a:spcBef>
                <a:spcPts val="500"/>
              </a:spcBef>
              <a:spcAft>
                <a:spcPts val="0"/>
              </a:spcAft>
              <a:buClr>
                <a:srgbClr val="FFFFFF"/>
              </a:buClr>
              <a:buSzPct val="65000"/>
              <a:buFont typeface="Arial"/>
              <a:buChar char="•"/>
            </a:pPr>
            <a:r>
              <a:rPr lang="en-US" sz="2400" b="0" i="0" u="none" strike="noStrike" cap="none">
                <a:solidFill>
                  <a:srgbClr val="FFFFFF"/>
                </a:solidFill>
                <a:latin typeface="Calibri"/>
                <a:ea typeface="Calibri"/>
                <a:cs typeface="Calibri"/>
                <a:sym typeface="Calibri"/>
              </a:rPr>
              <a:t>Leave What You Find</a:t>
            </a:r>
          </a:p>
        </p:txBody>
      </p:sp>
      <p:sp>
        <p:nvSpPr>
          <p:cNvPr id="149" name="Shape 149"/>
          <p:cNvSpPr txBox="1">
            <a:spLocks noGrp="1"/>
          </p:cNvSpPr>
          <p:nvPr>
            <p:ph type="title"/>
          </p:nvPr>
        </p:nvSpPr>
        <p:spPr>
          <a:xfrm>
            <a:off x="342897" y="1396570"/>
            <a:ext cx="8458203" cy="1562838"/>
          </a:xfrm>
          <a:prstGeom prst="rect">
            <a:avLst/>
          </a:prstGeom>
          <a:noFill/>
          <a:ln>
            <a:noFill/>
          </a:ln>
        </p:spPr>
        <p:txBody>
          <a:bodyPr lIns="50800" tIns="50800" rIns="50800" bIns="508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9400" b="0" i="0" u="none" strike="noStrike" cap="none">
                <a:solidFill>
                  <a:srgbClr val="FFFFFF"/>
                </a:solidFill>
                <a:latin typeface="Calibri"/>
                <a:ea typeface="Calibri"/>
                <a:cs typeface="Calibri"/>
                <a:sym typeface="Calibri"/>
              </a:rPr>
              <a:t>THE SEVEN</a:t>
            </a:r>
          </a:p>
        </p:txBody>
      </p:sp>
      <p:sp>
        <p:nvSpPr>
          <p:cNvPr id="150" name="Shape 150"/>
          <p:cNvSpPr/>
          <p:nvPr/>
        </p:nvSpPr>
        <p:spPr>
          <a:xfrm>
            <a:off x="1459133" y="2603805"/>
            <a:ext cx="6225734" cy="713736"/>
          </a:xfrm>
          <a:prstGeom prst="rect">
            <a:avLst/>
          </a:prstGeom>
          <a:noFill/>
          <a:ln>
            <a:noFill/>
          </a:ln>
        </p:spPr>
        <p:txBody>
          <a:bodyPr lIns="45700" tIns="45700" rIns="45700"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LEAVE NO TRACE PRINCIPLES</a:t>
            </a:r>
          </a:p>
        </p:txBody>
      </p:sp>
      <p:sp>
        <p:nvSpPr>
          <p:cNvPr id="151" name="Shape 151"/>
          <p:cNvSpPr/>
          <p:nvPr/>
        </p:nvSpPr>
        <p:spPr>
          <a:xfrm>
            <a:off x="5141826" y="3618301"/>
            <a:ext cx="3526540" cy="1912616"/>
          </a:xfrm>
          <a:prstGeom prst="rect">
            <a:avLst/>
          </a:prstGeom>
          <a:noFill/>
          <a:ln>
            <a:noFill/>
          </a:ln>
        </p:spPr>
        <p:txBody>
          <a:bodyPr lIns="45700" tIns="45700" rIns="45700" bIns="45700" anchor="t" anchorCtr="0">
            <a:noAutofit/>
          </a:bodyPr>
          <a:lstStyle/>
          <a:p>
            <a:pPr marL="190500" marR="0" lvl="0" indent="-190500" algn="l" rtl="0">
              <a:lnSpc>
                <a:spcPct val="90000"/>
              </a:lnSpc>
              <a:spcBef>
                <a:spcPts val="0"/>
              </a:spcBef>
              <a:spcAft>
                <a:spcPts val="0"/>
              </a:spcAft>
              <a:buClr>
                <a:srgbClr val="FFFFFF"/>
              </a:buClr>
              <a:buSzPct val="65000"/>
              <a:buFont typeface="Arial"/>
              <a:buChar char="•"/>
            </a:pPr>
            <a:r>
              <a:rPr lang="en-US" sz="2400" b="0" i="0" u="none" strike="noStrike" cap="none">
                <a:solidFill>
                  <a:srgbClr val="FFFFFF"/>
                </a:solidFill>
                <a:latin typeface="Calibri"/>
                <a:ea typeface="Calibri"/>
                <a:cs typeface="Calibri"/>
                <a:sym typeface="Calibri"/>
              </a:rPr>
              <a:t>Minimize Campfire Impacts</a:t>
            </a:r>
          </a:p>
          <a:p>
            <a:pPr marL="190500" marR="0" lvl="0" indent="-190500" algn="l" rtl="0">
              <a:lnSpc>
                <a:spcPct val="90000"/>
              </a:lnSpc>
              <a:spcBef>
                <a:spcPts val="500"/>
              </a:spcBef>
              <a:spcAft>
                <a:spcPts val="0"/>
              </a:spcAft>
              <a:buClr>
                <a:srgbClr val="FFFFFF"/>
              </a:buClr>
              <a:buSzPct val="65000"/>
              <a:buFont typeface="Arial"/>
              <a:buChar char="•"/>
            </a:pPr>
            <a:r>
              <a:rPr lang="en-US" sz="2400" b="0" i="0" u="none" strike="noStrike" cap="none">
                <a:solidFill>
                  <a:srgbClr val="FFFFFF"/>
                </a:solidFill>
                <a:latin typeface="Calibri"/>
                <a:ea typeface="Calibri"/>
                <a:cs typeface="Calibri"/>
                <a:sym typeface="Calibri"/>
              </a:rPr>
              <a:t>Respect Wildlife</a:t>
            </a:r>
          </a:p>
          <a:p>
            <a:pPr marL="190500" marR="0" lvl="0" indent="-190500" algn="l" rtl="0">
              <a:lnSpc>
                <a:spcPct val="90000"/>
              </a:lnSpc>
              <a:spcBef>
                <a:spcPts val="500"/>
              </a:spcBef>
              <a:spcAft>
                <a:spcPts val="0"/>
              </a:spcAft>
              <a:buClr>
                <a:srgbClr val="FFFFFF"/>
              </a:buClr>
              <a:buSzPct val="65000"/>
              <a:buFont typeface="Arial"/>
              <a:buChar char="•"/>
            </a:pPr>
            <a:r>
              <a:rPr lang="en-US" sz="2400" b="0" i="0" u="none" strike="noStrike" cap="none">
                <a:solidFill>
                  <a:srgbClr val="FFFFFF"/>
                </a:solidFill>
                <a:latin typeface="Calibri"/>
                <a:ea typeface="Calibri"/>
                <a:cs typeface="Calibri"/>
                <a:sym typeface="Calibri"/>
              </a:rPr>
              <a:t>Be Considerate of Other Visitors</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rotWithShape="1">
          <a:blip r:embed="rId3">
            <a:alphaModFix/>
          </a:blip>
          <a:srcRect/>
          <a:stretch/>
        </p:blipFill>
        <p:spPr>
          <a:xfrm>
            <a:off x="787400" y="783425"/>
            <a:ext cx="9144000" cy="6535750"/>
          </a:xfrm>
          <a:prstGeom prst="rect">
            <a:avLst/>
          </a:prstGeom>
          <a:noFill/>
          <a:ln>
            <a:noFill/>
          </a:ln>
        </p:spPr>
      </p:pic>
      <p:sp>
        <p:nvSpPr>
          <p:cNvPr id="157" name="Shape 157"/>
          <p:cNvSpPr/>
          <p:nvPr/>
        </p:nvSpPr>
        <p:spPr>
          <a:xfrm>
            <a:off x="945104" y="4903855"/>
            <a:ext cx="2726091" cy="711200"/>
          </a:xfrm>
          <a:prstGeom prst="rect">
            <a:avLst/>
          </a:prstGeom>
          <a:noFill/>
          <a:ln>
            <a:noFill/>
          </a:ln>
        </p:spPr>
        <p:txBody>
          <a:bodyPr lIns="50800" tIns="50800" rIns="50800" bIns="50800" anchor="t" anchorCtr="0">
            <a:noAutofit/>
          </a:bodyPr>
          <a:lstStyle/>
          <a:p>
            <a:pPr marL="0" marR="0" lvl="0" indent="0" algn="l" rtl="0">
              <a:lnSpc>
                <a:spcPct val="100000"/>
              </a:lnSpc>
              <a:spcBef>
                <a:spcPts val="0"/>
              </a:spcBef>
              <a:spcAft>
                <a:spcPts val="0"/>
              </a:spcAft>
              <a:buClr>
                <a:srgbClr val="265D82"/>
              </a:buClr>
              <a:buSzPct val="25000"/>
              <a:buFont typeface="Calibri"/>
              <a:buNone/>
            </a:pPr>
            <a:r>
              <a:rPr lang="en-US" sz="2000" b="0" i="0" u="none" strike="noStrike" cap="none">
                <a:solidFill>
                  <a:srgbClr val="265D82"/>
                </a:solidFill>
                <a:latin typeface="Calibri"/>
                <a:ea typeface="Calibri"/>
                <a:cs typeface="Calibri"/>
                <a:sym typeface="Calibri"/>
              </a:rPr>
              <a:t>FEW</a:t>
            </a:r>
          </a:p>
          <a:p>
            <a:pPr marL="0" marR="0" lvl="0" indent="0" algn="l" rtl="0">
              <a:lnSpc>
                <a:spcPct val="100000"/>
              </a:lnSpc>
              <a:spcBef>
                <a:spcPts val="0"/>
              </a:spcBef>
              <a:spcAft>
                <a:spcPts val="0"/>
              </a:spcAft>
              <a:buClr>
                <a:srgbClr val="265D82"/>
              </a:buClr>
              <a:buSzPct val="25000"/>
              <a:buFont typeface="Calibri"/>
              <a:buNone/>
            </a:pPr>
            <a:r>
              <a:rPr lang="en-US" sz="2000" b="0" i="0" u="none" strike="noStrike" cap="none">
                <a:solidFill>
                  <a:srgbClr val="265D82"/>
                </a:solidFill>
                <a:latin typeface="Calibri"/>
                <a:ea typeface="Calibri"/>
                <a:cs typeface="Calibri"/>
                <a:sym typeface="Calibri"/>
              </a:rPr>
              <a:t>IMPACTS</a:t>
            </a:r>
          </a:p>
        </p:txBody>
      </p:sp>
      <p:sp>
        <p:nvSpPr>
          <p:cNvPr id="158" name="Shape 158"/>
          <p:cNvSpPr/>
          <p:nvPr/>
        </p:nvSpPr>
        <p:spPr>
          <a:xfrm>
            <a:off x="5228360" y="4903855"/>
            <a:ext cx="2935147" cy="711200"/>
          </a:xfrm>
          <a:prstGeom prst="rect">
            <a:avLst/>
          </a:prstGeom>
          <a:noFill/>
          <a:ln>
            <a:noFill/>
          </a:ln>
        </p:spPr>
        <p:txBody>
          <a:bodyPr lIns="50800" tIns="50800" rIns="50800" bIns="50800" anchor="t" anchorCtr="0">
            <a:noAutofit/>
          </a:bodyPr>
          <a:lstStyle/>
          <a:p>
            <a:pPr marL="0" marR="0" lvl="0" indent="0" algn="r" rtl="0">
              <a:lnSpc>
                <a:spcPct val="100000"/>
              </a:lnSpc>
              <a:spcBef>
                <a:spcPts val="0"/>
              </a:spcBef>
              <a:spcAft>
                <a:spcPts val="0"/>
              </a:spcAft>
              <a:buClr>
                <a:srgbClr val="265D82"/>
              </a:buClr>
              <a:buSzPct val="25000"/>
              <a:buFont typeface="Calibri"/>
              <a:buNone/>
            </a:pPr>
            <a:r>
              <a:rPr lang="en-US" sz="2000" b="0" i="0" u="none" strike="noStrike" cap="none">
                <a:solidFill>
                  <a:srgbClr val="265D82"/>
                </a:solidFill>
                <a:latin typeface="Calibri"/>
                <a:ea typeface="Calibri"/>
                <a:cs typeface="Calibri"/>
                <a:sym typeface="Calibri"/>
              </a:rPr>
              <a:t>SIGNIFICANT</a:t>
            </a:r>
          </a:p>
          <a:p>
            <a:pPr marL="0" marR="0" lvl="0" indent="0" algn="r" rtl="0">
              <a:lnSpc>
                <a:spcPct val="100000"/>
              </a:lnSpc>
              <a:spcBef>
                <a:spcPts val="0"/>
              </a:spcBef>
              <a:spcAft>
                <a:spcPts val="0"/>
              </a:spcAft>
              <a:buClr>
                <a:srgbClr val="265D82"/>
              </a:buClr>
              <a:buSzPct val="25000"/>
              <a:buFont typeface="Calibri"/>
              <a:buNone/>
            </a:pPr>
            <a:r>
              <a:rPr lang="en-US" sz="2000" b="0" i="0" u="none" strike="noStrike" cap="none">
                <a:solidFill>
                  <a:srgbClr val="265D82"/>
                </a:solidFill>
                <a:latin typeface="Calibri"/>
                <a:ea typeface="Calibri"/>
                <a:cs typeface="Calibri"/>
                <a:sym typeface="Calibri"/>
              </a:rPr>
              <a:t>IMPACTS</a:t>
            </a:r>
          </a:p>
        </p:txBody>
      </p:sp>
      <p:sp>
        <p:nvSpPr>
          <p:cNvPr id="159" name="Shape 159"/>
          <p:cNvSpPr/>
          <p:nvPr/>
        </p:nvSpPr>
        <p:spPr>
          <a:xfrm>
            <a:off x="767725" y="923612"/>
            <a:ext cx="7603415" cy="2287271"/>
          </a:xfrm>
          <a:prstGeom prst="rect">
            <a:avLst/>
          </a:prstGeom>
          <a:noFill/>
          <a:ln>
            <a:noFill/>
          </a:ln>
        </p:spPr>
        <p:txBody>
          <a:bodyPr lIns="50800" tIns="50800" rIns="50800" bIns="50800" anchor="t" anchorCtr="0">
            <a:noAutofit/>
          </a:bodyPr>
          <a:lstStyle/>
          <a:p>
            <a:pPr marL="0" marR="0" lvl="0" indent="0" algn="ctr" rtl="0">
              <a:lnSpc>
                <a:spcPct val="90000"/>
              </a:lnSpc>
              <a:spcBef>
                <a:spcPts val="0"/>
              </a:spcBef>
              <a:spcAft>
                <a:spcPts val="0"/>
              </a:spcAft>
              <a:buClr>
                <a:srgbClr val="7C962B"/>
              </a:buClr>
              <a:buSzPct val="25000"/>
              <a:buFont typeface="Calibri"/>
              <a:buNone/>
            </a:pPr>
            <a:r>
              <a:rPr lang="en-US" sz="4000" b="0" i="0" u="none" strike="noStrike" cap="none">
                <a:solidFill>
                  <a:srgbClr val="7C962B"/>
                </a:solidFill>
                <a:latin typeface="Calibri"/>
                <a:ea typeface="Calibri"/>
                <a:cs typeface="Calibri"/>
                <a:sym typeface="Calibri"/>
              </a:rPr>
              <a:t>THE LEAVE NO TRACE</a:t>
            </a:r>
          </a:p>
          <a:p>
            <a:pPr marL="0" marR="0" lvl="0" indent="0" algn="ctr" rtl="0">
              <a:lnSpc>
                <a:spcPct val="90000"/>
              </a:lnSpc>
              <a:spcBef>
                <a:spcPts val="0"/>
              </a:spcBef>
              <a:spcAft>
                <a:spcPts val="0"/>
              </a:spcAft>
              <a:buClr>
                <a:srgbClr val="7C962B"/>
              </a:buClr>
              <a:buSzPct val="25000"/>
              <a:buFont typeface="Calibri"/>
              <a:buNone/>
            </a:pPr>
            <a:r>
              <a:rPr lang="en-US" sz="10500" b="0" i="0" u="none" strike="noStrike" cap="none">
                <a:solidFill>
                  <a:srgbClr val="7C962B"/>
                </a:solidFill>
                <a:latin typeface="Calibri"/>
                <a:ea typeface="Calibri"/>
                <a:cs typeface="Calibri"/>
                <a:sym typeface="Calibri"/>
              </a:rPr>
              <a:t>SPECTRUM</a:t>
            </a:r>
          </a:p>
        </p:txBody>
      </p:sp>
      <p:sp>
        <p:nvSpPr>
          <p:cNvPr id="160" name="Shape 160"/>
          <p:cNvSpPr/>
          <p:nvPr/>
        </p:nvSpPr>
        <p:spPr>
          <a:xfrm>
            <a:off x="767725" y="3617632"/>
            <a:ext cx="159302" cy="1273731"/>
          </a:xfrm>
          <a:prstGeom prst="rect">
            <a:avLst/>
          </a:prstGeom>
          <a:solidFill>
            <a:srgbClr val="2C5B7C">
              <a:alpha val="90196"/>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
        <p:nvSpPr>
          <p:cNvPr id="161" name="Shape 161"/>
          <p:cNvSpPr/>
          <p:nvPr/>
        </p:nvSpPr>
        <p:spPr>
          <a:xfrm>
            <a:off x="8235328" y="3617632"/>
            <a:ext cx="159302" cy="1273731"/>
          </a:xfrm>
          <a:prstGeom prst="rect">
            <a:avLst/>
          </a:prstGeom>
          <a:solidFill>
            <a:srgbClr val="2C5B7C">
              <a:alpha val="90196"/>
            </a:srgbClr>
          </a:solidFill>
          <a:ln>
            <a:noFill/>
          </a:ln>
        </p:spPr>
        <p:txBody>
          <a:bodyPr lIns="45700" tIns="45700" rIns="45700" bIns="45700" anchor="t" anchorCtr="0">
            <a:noAutofit/>
          </a:bodyPr>
          <a:lstStyle/>
          <a:p>
            <a:pPr marL="0" marR="0" lvl="0" indent="0" algn="l" rtl="0">
              <a:lnSpc>
                <a:spcPct val="100000"/>
              </a:lnSpc>
              <a:spcBef>
                <a:spcPts val="0"/>
              </a:spcBef>
              <a:spcAft>
                <a:spcPts val="0"/>
              </a:spcAft>
              <a:buClr>
                <a:srgbClr val="FFFFFF"/>
              </a:buClr>
              <a:buFont typeface="Gill Sans"/>
              <a:buNone/>
            </a:pPr>
            <a:endParaRPr sz="2400" b="0" i="0" u="none" strike="noStrike" cap="none">
              <a:solidFill>
                <a:srgbClr val="000000"/>
              </a:solidFill>
              <a:latin typeface="Helvetica Neue"/>
              <a:ea typeface="Helvetica Neue"/>
              <a:cs typeface="Helvetica Neue"/>
              <a:sym typeface="Helvetica Neue"/>
            </a:endParaRPr>
          </a:p>
        </p:txBody>
      </p:sp>
    </p:spTree>
  </p:cSld>
  <p:clrMapOvr>
    <a:masterClrMapping/>
  </p:clrMapOvr>
  <p:transition spd="med">
    <p:fade/>
  </p:transition>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3657</Words>
  <Application>Microsoft Macintosh PowerPoint</Application>
  <PresentationFormat>On-screen Show (4:3)</PresentationFormat>
  <Paragraphs>341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Gill Sans</vt:lpstr>
      <vt:lpstr>Helvetica Neue</vt:lpstr>
      <vt:lpstr>Noto Sans Symbols</vt:lpstr>
      <vt:lpstr>Default</vt:lpstr>
      <vt:lpstr>PowerPoint Presentation</vt:lpstr>
      <vt:lpstr>WHAT IS</vt:lpstr>
      <vt:lpstr>WHY?</vt:lpstr>
      <vt:lpstr>IMPACTS</vt:lpstr>
      <vt:lpstr>PowerPoint Presentation</vt:lpstr>
      <vt:lpstr>THE POWER</vt:lpstr>
      <vt:lpstr>LEAVE NO TRACE</vt:lpstr>
      <vt:lpstr>THE SEVEN</vt:lpstr>
      <vt:lpstr>PowerPoint Presentation</vt:lpstr>
      <vt:lpstr>HISTORY</vt:lpstr>
      <vt:lpstr>HISTORY</vt:lpstr>
      <vt:lpstr>TODAY</vt:lpstr>
      <vt:lpstr>EVERY PARK</vt:lpstr>
      <vt:lpstr>EVERY KID</vt:lpstr>
      <vt:lpstr>PARTNERSHIP</vt:lpstr>
      <vt:lpstr>PARTNERS</vt:lpstr>
      <vt:lpstr>PARTNERS</vt:lpstr>
      <vt:lpstr>MEMBERS &amp; VOLUNTEERS</vt:lpstr>
      <vt:lpstr>SCIENCE</vt:lpstr>
      <vt:lpstr>PowerPoint Presentation</vt:lpstr>
      <vt:lpstr>SOLUTION</vt:lpstr>
      <vt:lpstr>PowerPoint Presentation</vt:lpstr>
      <vt:lpstr>PowerPoint Presentation</vt:lpstr>
      <vt:lpstr>PowerPoint Presentation</vt:lpstr>
      <vt:lpstr>RESEARCH</vt:lpstr>
      <vt:lpstr>TRAINING &amp; EDUCATION</vt:lpstr>
      <vt:lpstr>PowerPoint Presentation</vt:lpstr>
      <vt:lpstr>PowerPoint Presentation</vt:lpstr>
      <vt:lpstr>LEARNING</vt:lpstr>
      <vt:lpstr>PowerPoint Presentation</vt:lpstr>
      <vt:lpstr>LEARN</vt:lpstr>
      <vt:lpstr>JOIN US</vt:lpstr>
      <vt:lpstr>PASS IT 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2017-04-06T21:09:03Z</dcterms:modified>
</cp:coreProperties>
</file>