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301" r:id="rId2"/>
    <p:sldId id="257" r:id="rId3"/>
    <p:sldId id="311" r:id="rId4"/>
    <p:sldId id="274" r:id="rId5"/>
    <p:sldId id="259" r:id="rId6"/>
    <p:sldId id="308" r:id="rId7"/>
    <p:sldId id="262" r:id="rId8"/>
    <p:sldId id="305" r:id="rId9"/>
    <p:sldId id="313" r:id="rId10"/>
    <p:sldId id="314" r:id="rId11"/>
    <p:sldId id="322" r:id="rId12"/>
    <p:sldId id="266" r:id="rId13"/>
    <p:sldId id="267" r:id="rId14"/>
    <p:sldId id="268" r:id="rId15"/>
    <p:sldId id="316" r:id="rId16"/>
    <p:sldId id="323" r:id="rId17"/>
    <p:sldId id="315" r:id="rId18"/>
    <p:sldId id="317" r:id="rId19"/>
    <p:sldId id="299" r:id="rId20"/>
    <p:sldId id="276" r:id="rId21"/>
    <p:sldId id="277" r:id="rId22"/>
    <p:sldId id="278" r:id="rId23"/>
    <p:sldId id="279" r:id="rId24"/>
    <p:sldId id="280" r:id="rId25"/>
    <p:sldId id="321" r:id="rId26"/>
    <p:sldId id="281" r:id="rId27"/>
    <p:sldId id="282" r:id="rId28"/>
    <p:sldId id="283" r:id="rId29"/>
    <p:sldId id="307" r:id="rId30"/>
    <p:sldId id="319" r:id="rId31"/>
    <p:sldId id="289" r:id="rId32"/>
    <p:sldId id="290" r:id="rId33"/>
    <p:sldId id="309" r:id="rId34"/>
    <p:sldId id="325" r:id="rId35"/>
    <p:sldId id="292" r:id="rId36"/>
  </p:sldIdLst>
  <p:sldSz cx="9144000" cy="6858000" type="screen4x3"/>
  <p:notesSz cx="6858000" cy="9144000"/>
  <p:defaultTextStyle>
    <a:lvl1pPr>
      <a:defRPr sz="2400">
        <a:latin typeface="+mj-lt"/>
        <a:ea typeface="+mj-ea"/>
        <a:cs typeface="+mj-cs"/>
        <a:sym typeface="Helvetica"/>
      </a:defRPr>
    </a:lvl1pPr>
    <a:lvl2pPr>
      <a:defRPr sz="2400">
        <a:latin typeface="+mj-lt"/>
        <a:ea typeface="+mj-ea"/>
        <a:cs typeface="+mj-cs"/>
        <a:sym typeface="Helvetica"/>
      </a:defRPr>
    </a:lvl2pPr>
    <a:lvl3pPr>
      <a:defRPr sz="2400">
        <a:latin typeface="+mj-lt"/>
        <a:ea typeface="+mj-ea"/>
        <a:cs typeface="+mj-cs"/>
        <a:sym typeface="Helvetica"/>
      </a:defRPr>
    </a:lvl3pPr>
    <a:lvl4pPr>
      <a:defRPr sz="2400">
        <a:latin typeface="+mj-lt"/>
        <a:ea typeface="+mj-ea"/>
        <a:cs typeface="+mj-cs"/>
        <a:sym typeface="Helvetica"/>
      </a:defRPr>
    </a:lvl4pPr>
    <a:lvl5pPr>
      <a:defRPr sz="2400">
        <a:latin typeface="+mj-lt"/>
        <a:ea typeface="+mj-ea"/>
        <a:cs typeface="+mj-cs"/>
        <a:sym typeface="Helvetica"/>
      </a:defRPr>
    </a:lvl5pPr>
    <a:lvl6pPr>
      <a:defRPr sz="2400">
        <a:latin typeface="+mj-lt"/>
        <a:ea typeface="+mj-ea"/>
        <a:cs typeface="+mj-cs"/>
        <a:sym typeface="Helvetica"/>
      </a:defRPr>
    </a:lvl6pPr>
    <a:lvl7pPr>
      <a:defRPr sz="2400">
        <a:latin typeface="+mj-lt"/>
        <a:ea typeface="+mj-ea"/>
        <a:cs typeface="+mj-cs"/>
        <a:sym typeface="Helvetica"/>
      </a:defRPr>
    </a:lvl7pPr>
    <a:lvl8pPr>
      <a:defRPr sz="2400">
        <a:latin typeface="+mj-lt"/>
        <a:ea typeface="+mj-ea"/>
        <a:cs typeface="+mj-cs"/>
        <a:sym typeface="Helvetica"/>
      </a:defRPr>
    </a:lvl8pPr>
    <a:lvl9pPr>
      <a:defRPr sz="2400">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D82"/>
    <a:srgbClr val="7C9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0352" autoAdjust="0"/>
  </p:normalViewPr>
  <p:slideViewPr>
    <p:cSldViewPr snapToGrid="0" snapToObjects="1">
      <p:cViewPr>
        <p:scale>
          <a:sx n="100" d="100"/>
          <a:sy n="100" d="100"/>
        </p:scale>
        <p:origin x="-1624"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2256" y="35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 name="Shape 4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 name="Shape 4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47603756"/>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33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00" dirty="0">
                <a:latin typeface="Gibson"/>
                <a:ea typeface="ＭＳ Ｐゴシック" charset="0"/>
                <a:cs typeface="Gibson"/>
              </a:rPr>
              <a:t>Established in 1994 as independent, national nonprofit to lead development, education, research and expand public awareness.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00" dirty="0">
                <a:latin typeface="Gibson"/>
                <a:ea typeface="ＭＳ Ｐゴシック" charset="0"/>
                <a:cs typeface="Gibson"/>
              </a:rPr>
              <a:t>2003: Fun Fact: added Center for Outdoor ethics to name reducing misconception that we were a detective agency or witness protection program.</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000" dirty="0">
                <a:latin typeface="Gibson"/>
                <a:ea typeface="ＭＳ Ｐゴシック" charset="0"/>
                <a:cs typeface="Gibson"/>
              </a:rPr>
              <a:t>Today: </a:t>
            </a:r>
          </a:p>
          <a:p>
            <a:pPr marL="628650" marR="0" lvl="1" indent="-171450" algn="l" defTabSz="914400" rtl="0" eaLnBrk="1" fontAlgn="base" latinLnBrk="0" hangingPunct="1">
              <a:lnSpc>
                <a:spcPct val="100000"/>
              </a:lnSpc>
              <a:spcBef>
                <a:spcPct val="30000"/>
              </a:spcBef>
              <a:spcAft>
                <a:spcPct val="0"/>
              </a:spcAft>
              <a:buClrTx/>
              <a:buSzTx/>
              <a:buFont typeface="Wingdings" charset="2"/>
              <a:buChar char="Ø"/>
              <a:tabLst/>
              <a:defRPr/>
            </a:pPr>
            <a:r>
              <a:rPr lang="en-US" sz="1000" dirty="0">
                <a:latin typeface="Gibson"/>
                <a:ea typeface="ＭＳ Ｐゴシック" charset="0"/>
                <a:cs typeface="Gibson"/>
              </a:rPr>
              <a:t>partners with 500+ companies, land agencies, schools, universities, non-profits, outfitters and guides, and their constituents to promote Leave No Trace</a:t>
            </a:r>
          </a:p>
          <a:p>
            <a:pPr marL="628650" marR="0" lvl="1" indent="-171450" algn="l" defTabSz="914400" rtl="0" eaLnBrk="1" fontAlgn="base" latinLnBrk="0" hangingPunct="1">
              <a:lnSpc>
                <a:spcPct val="100000"/>
              </a:lnSpc>
              <a:spcBef>
                <a:spcPct val="30000"/>
              </a:spcBef>
              <a:spcAft>
                <a:spcPct val="0"/>
              </a:spcAft>
              <a:buClrTx/>
              <a:buSzTx/>
              <a:buFont typeface="Wingdings" charset="2"/>
              <a:buChar char="Ø"/>
              <a:tabLst/>
              <a:defRPr/>
            </a:pPr>
            <a:r>
              <a:rPr lang="en-US" sz="1000" dirty="0">
                <a:latin typeface="Gibson"/>
                <a:ea typeface="ＭＳ Ｐゴシック" charset="0"/>
                <a:cs typeface="Gibson"/>
              </a:rPr>
              <a:t>Staff of 20+ in Boulder, CO and national board of directors provide leadership</a:t>
            </a:r>
          </a:p>
          <a:p>
            <a:pPr marL="628650" marR="0" lvl="1" indent="-171450" algn="l" defTabSz="914400" rtl="0" eaLnBrk="1" fontAlgn="base" latinLnBrk="0" hangingPunct="1">
              <a:lnSpc>
                <a:spcPct val="100000"/>
              </a:lnSpc>
              <a:spcBef>
                <a:spcPct val="30000"/>
              </a:spcBef>
              <a:spcAft>
                <a:spcPct val="0"/>
              </a:spcAft>
              <a:buClrTx/>
              <a:buSzTx/>
              <a:buFont typeface="Wingdings" charset="2"/>
              <a:buChar char="Ø"/>
              <a:tabLst/>
              <a:defRPr/>
            </a:pPr>
            <a:r>
              <a:rPr lang="en-US" sz="1000" dirty="0">
                <a:latin typeface="Gibson"/>
                <a:ea typeface="ＭＳ Ｐゴシック" charset="0"/>
                <a:cs typeface="Gibson"/>
              </a:rPr>
              <a:t>30,000 trained volunteers across the country provide local Leave No Trace programs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000" dirty="0">
              <a:latin typeface="Gibson"/>
              <a:ea typeface="ＭＳ Ｐゴシック" charset="0"/>
              <a:cs typeface="Gibson"/>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000" dirty="0">
                <a:latin typeface="Gibson"/>
                <a:ea typeface="ＭＳ Ｐゴシック" charset="0"/>
                <a:cs typeface="Gibson"/>
              </a:rPr>
              <a:t>What began as a backcountry wilderness education program has now expanded to the </a:t>
            </a:r>
            <a:r>
              <a:rPr lang="en-US" sz="1000" dirty="0" err="1">
                <a:latin typeface="Gibson"/>
                <a:ea typeface="ＭＳ Ｐゴシック" charset="0"/>
                <a:cs typeface="Gibson"/>
              </a:rPr>
              <a:t>frontcoutnry</a:t>
            </a:r>
            <a:r>
              <a:rPr lang="en-US" sz="1000" dirty="0">
                <a:latin typeface="Gibson"/>
                <a:ea typeface="ＭＳ Ｐゴシック" charset="0"/>
                <a:cs typeface="Gibson"/>
              </a:rPr>
              <a:t> - where people live and </a:t>
            </a:r>
            <a:r>
              <a:rPr lang="en-US" sz="1000" dirty="0" smtClean="0">
                <a:latin typeface="Gibson"/>
                <a:ea typeface="ＭＳ Ｐゴシック" charset="0"/>
                <a:cs typeface="Gibson"/>
              </a:rPr>
              <a:t>enjoy the outdoors </a:t>
            </a:r>
            <a:r>
              <a:rPr lang="en-US" sz="1000" dirty="0">
                <a:latin typeface="Gibson"/>
                <a:ea typeface="ＭＳ Ｐゴシック" charset="0"/>
                <a:cs typeface="Gibson"/>
              </a:rPr>
              <a:t>in their home towns.</a:t>
            </a:r>
          </a:p>
          <a:p>
            <a:pPr lvl="0" defTabSz="914400">
              <a:lnSpc>
                <a:spcPct val="100000"/>
              </a:lnSpc>
              <a:spcBef>
                <a:spcPts val="400"/>
              </a:spcBef>
              <a:buSzPct val="100000"/>
              <a:defRPr sz="1800"/>
            </a:pPr>
            <a:endParaRPr sz="1200" dirty="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prstGeom prst="rect">
            <a:avLst/>
          </a:prstGeom>
        </p:spPr>
        <p:txBody>
          <a:bodyPr/>
          <a:lstStyle/>
          <a:p>
            <a:pPr lvl="0"/>
            <a:endParaRPr/>
          </a:p>
        </p:txBody>
      </p:sp>
      <p:sp>
        <p:nvSpPr>
          <p:cNvPr id="309" name="Shape 309"/>
          <p:cNvSpPr>
            <a:spLocks noGrp="1"/>
          </p:cNvSpPr>
          <p:nvPr>
            <p:ph type="body" sz="quarter" idx="1"/>
          </p:nvPr>
        </p:nvSpPr>
        <p:spPr>
          <a:prstGeom prst="rect">
            <a:avLst/>
          </a:prstGeom>
        </p:spPr>
        <p:txBody>
          <a:bodyPr/>
          <a:lstStyle/>
          <a:p>
            <a:r>
              <a:rPr lang="en-US" sz="1000" kern="1200" dirty="0">
                <a:solidFill>
                  <a:schemeClr val="tx1"/>
                </a:solidFill>
                <a:latin typeface="Gibson"/>
                <a:ea typeface="ＭＳ Ｐゴシック" charset="-128"/>
                <a:cs typeface="Gibson"/>
              </a:rPr>
              <a:t>The ultimate goal of the Center, which is Leave No Trace education for everyone who loves the outdoors, is enormous. The fastest way to get there, we believe, is to focus on the sources—the lands themselves, as well as youth. Due to this, we decided to introduce two new </a:t>
            </a:r>
            <a:r>
              <a:rPr lang="en-US" sz="1000" kern="1200" dirty="0" smtClean="0">
                <a:solidFill>
                  <a:schemeClr val="tx1"/>
                </a:solidFill>
                <a:latin typeface="Gibson"/>
                <a:ea typeface="ＭＳ Ｐゴシック" charset="-128"/>
                <a:cs typeface="Gibson"/>
              </a:rPr>
              <a:t>campaigns: </a:t>
            </a:r>
            <a:r>
              <a:rPr lang="en-US" sz="1000" kern="1200" dirty="0">
                <a:solidFill>
                  <a:schemeClr val="tx1"/>
                </a:solidFill>
                <a:latin typeface="Gibson"/>
                <a:ea typeface="ＭＳ Ｐゴシック" charset="-128"/>
                <a:cs typeface="Gibson"/>
              </a:rPr>
              <a:t>Leave No Trace in Every Park and Leave No Trace for Every </a:t>
            </a:r>
            <a:r>
              <a:rPr lang="en-US" sz="1000" kern="1200" dirty="0" smtClean="0">
                <a:solidFill>
                  <a:schemeClr val="tx1"/>
                </a:solidFill>
                <a:latin typeface="Gibson"/>
                <a:ea typeface="ＭＳ Ｐゴシック" charset="-128"/>
                <a:cs typeface="Gibson"/>
              </a:rPr>
              <a:t>Kid (as earlier described in this presentation:</a:t>
            </a:r>
          </a:p>
          <a:p>
            <a:endParaRPr lang="en-US" sz="1000" kern="1200" dirty="0">
              <a:solidFill>
                <a:schemeClr val="tx1"/>
              </a:solidFill>
              <a:latin typeface="Gibson"/>
              <a:ea typeface="ＭＳ Ｐゴシック" charset="-128"/>
              <a:cs typeface="Gibson"/>
            </a:endParaRPr>
          </a:p>
          <a:p>
            <a:pPr marL="171450" indent="-171450">
              <a:buFont typeface="Arial"/>
              <a:buChar char="•"/>
            </a:pPr>
            <a:r>
              <a:rPr lang="en-US" sz="1000" kern="1200" dirty="0">
                <a:solidFill>
                  <a:schemeClr val="tx1"/>
                </a:solidFill>
                <a:latin typeface="Gibson"/>
                <a:ea typeface="ＭＳ Ｐゴシック" charset="-128"/>
                <a:cs typeface="Gibson"/>
              </a:rPr>
              <a:t>Leave No Trace in Every Park focuses on public lands including local, state, and national parks, forests, and protected areas.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000" kern="1200" dirty="0" smtClean="0">
                <a:solidFill>
                  <a:schemeClr val="tx1"/>
                </a:solidFill>
                <a:latin typeface="Gibson"/>
                <a:ea typeface="ＭＳ Ｐゴシック" charset="-128"/>
                <a:cs typeface="Gibson"/>
              </a:rPr>
              <a:t>Leave </a:t>
            </a:r>
            <a:r>
              <a:rPr lang="en-US" sz="1000" kern="1200" dirty="0">
                <a:solidFill>
                  <a:schemeClr val="tx1"/>
                </a:solidFill>
                <a:latin typeface="Gibson"/>
                <a:ea typeface="ＭＳ Ｐゴシック" charset="-128"/>
                <a:cs typeface="Gibson"/>
              </a:rPr>
              <a:t>No Trace for Every </a:t>
            </a:r>
            <a:r>
              <a:rPr lang="en-US" sz="1000" kern="1200" dirty="0" smtClean="0">
                <a:solidFill>
                  <a:schemeClr val="tx1"/>
                </a:solidFill>
                <a:latin typeface="Gibson"/>
                <a:ea typeface="ＭＳ Ｐゴシック" charset="-128"/>
                <a:cs typeface="Gibson"/>
              </a:rPr>
              <a:t>Kid focuses on introducing basic </a:t>
            </a:r>
            <a:r>
              <a:rPr lang="en-US" sz="1000" kern="1200" dirty="0">
                <a:solidFill>
                  <a:schemeClr val="tx1"/>
                </a:solidFill>
                <a:latin typeface="Gibson"/>
                <a:ea typeface="ＭＳ Ｐゴシック" charset="-128"/>
                <a:cs typeface="Gibson"/>
              </a:rPr>
              <a:t>Leave No Trace concepts </a:t>
            </a:r>
            <a:r>
              <a:rPr lang="en-US" sz="1000" kern="1200" dirty="0" smtClean="0">
                <a:solidFill>
                  <a:schemeClr val="tx1"/>
                </a:solidFill>
                <a:latin typeface="Gibson"/>
                <a:ea typeface="ＭＳ Ｐゴシック" charset="-128"/>
                <a:cs typeface="Gibson"/>
              </a:rPr>
              <a:t>to kids while </a:t>
            </a:r>
            <a:r>
              <a:rPr lang="en-US" sz="1000" kern="1200" dirty="0">
                <a:solidFill>
                  <a:schemeClr val="tx1"/>
                </a:solidFill>
                <a:latin typeface="Gibson"/>
                <a:ea typeface="ＭＳ Ｐゴシック" charset="-128"/>
                <a:cs typeface="Gibson"/>
              </a:rPr>
              <a:t>they are forming their personal ethic framework</a:t>
            </a:r>
            <a:r>
              <a:rPr lang="en-US" sz="1000" kern="1200" dirty="0" smtClean="0">
                <a:solidFill>
                  <a:schemeClr val="tx1"/>
                </a:solidFill>
                <a:latin typeface="Gibson"/>
                <a:ea typeface="ＭＳ Ｐゴシック" charset="-128"/>
                <a:cs typeface="Gibson"/>
              </a:rPr>
              <a:t>.</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000" kern="1200" dirty="0">
              <a:solidFill>
                <a:schemeClr val="tx1"/>
              </a:solidFill>
              <a:latin typeface="Gibson"/>
              <a:ea typeface="ＭＳ Ｐゴシック" charset="-128"/>
              <a:cs typeface="Gibson"/>
            </a:endParaRPr>
          </a:p>
          <a:p>
            <a:pPr algn="l" defTabSz="914400" rtl="0" eaLnBrk="0" fontAlgn="base" hangingPunct="0">
              <a:lnSpc>
                <a:spcPct val="100000"/>
              </a:lnSpc>
              <a:spcBef>
                <a:spcPct val="30000"/>
              </a:spcBef>
              <a:spcAft>
                <a:spcPct val="0"/>
              </a:spcAft>
              <a:defRPr/>
            </a:pPr>
            <a:r>
              <a:rPr lang="en-US" sz="1000" kern="1200" dirty="0" smtClean="0">
                <a:solidFill>
                  <a:schemeClr val="tx1"/>
                </a:solidFill>
                <a:latin typeface="Gibson"/>
                <a:ea typeface="ＭＳ Ｐゴシック" charset="-128"/>
                <a:cs typeface="Gibson"/>
              </a:rPr>
              <a:t>To </a:t>
            </a:r>
            <a:r>
              <a:rPr lang="en-US" sz="1000" kern="1200" dirty="0">
                <a:solidFill>
                  <a:schemeClr val="tx1"/>
                </a:solidFill>
                <a:latin typeface="Gibson"/>
                <a:ea typeface="ＭＳ Ｐゴシック" charset="-128"/>
                <a:cs typeface="Gibson"/>
              </a:rPr>
              <a:t>ensure that to ensure that Leave No Trace is reaching communities across the country. </a:t>
            </a:r>
          </a:p>
          <a:p>
            <a:pPr marR="0" algn="l" defTabSz="914400" rtl="0" eaLnBrk="0" fontAlgn="base" latinLnBrk="0" hangingPunct="0">
              <a:lnSpc>
                <a:spcPct val="100000"/>
              </a:lnSpc>
              <a:spcBef>
                <a:spcPct val="30000"/>
              </a:spcBef>
              <a:spcAft>
                <a:spcPct val="0"/>
              </a:spcAft>
              <a:buClrTx/>
              <a:buSzTx/>
              <a:tabLst/>
              <a:defRPr/>
            </a:pPr>
            <a:r>
              <a:rPr lang="en-US" sz="1000" kern="1200" dirty="0">
                <a:solidFill>
                  <a:schemeClr val="tx1"/>
                </a:solidFill>
                <a:latin typeface="Gibson"/>
                <a:ea typeface="ＭＳ Ｐゴシック" charset="-128"/>
                <a:cs typeface="Gibson"/>
              </a:rPr>
              <a:t>w</a:t>
            </a:r>
            <a:r>
              <a:rPr lang="en-US" sz="1000" kern="1200" dirty="0" smtClean="0">
                <a:solidFill>
                  <a:schemeClr val="tx1"/>
                </a:solidFill>
                <a:latin typeface="Gibson"/>
                <a:ea typeface="ＭＳ Ｐゴシック" charset="-128"/>
                <a:cs typeface="Gibson"/>
              </a:rPr>
              <a:t>e’re also:</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000" kern="1200" dirty="0" smtClean="0">
                <a:solidFill>
                  <a:schemeClr val="tx1"/>
                </a:solidFill>
                <a:latin typeface="Gibson"/>
                <a:ea typeface="ＭＳ Ｐゴシック" charset="-128"/>
                <a:cs typeface="Gibson"/>
              </a:rPr>
              <a:t>Training the public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000" kern="1200" dirty="0" smtClean="0">
                <a:solidFill>
                  <a:schemeClr val="tx1"/>
                </a:solidFill>
                <a:latin typeface="Gibson"/>
                <a:ea typeface="ＭＳ Ｐゴシック" charset="-128"/>
                <a:cs typeface="Gibson"/>
              </a:rPr>
              <a:t>building a vast volunteer network </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000" kern="1200" dirty="0" smtClean="0">
                <a:solidFill>
                  <a:schemeClr val="tx1"/>
                </a:solidFill>
                <a:latin typeface="Gibson"/>
                <a:ea typeface="ＭＳ Ｐゴシック" charset="-128"/>
                <a:cs typeface="Gibson"/>
              </a:rPr>
              <a:t>and conduct critical research</a:t>
            </a:r>
            <a:endParaRPr sz="1000" dirty="0">
              <a:latin typeface="Gibson"/>
              <a:ea typeface="Arial"/>
              <a:cs typeface="Gibson"/>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pPr lvl="0"/>
            <a:endParaRPr/>
          </a:p>
        </p:txBody>
      </p:sp>
      <p:sp>
        <p:nvSpPr>
          <p:cNvPr id="142" name="Shape 142"/>
          <p:cNvSpPr>
            <a:spLocks noGrp="1"/>
          </p:cNvSpPr>
          <p:nvPr>
            <p:ph type="body" sz="quarter" idx="1"/>
          </p:nvPr>
        </p:nvSpPr>
        <p:spPr>
          <a:xfrm>
            <a:off x="304800" y="4343400"/>
            <a:ext cx="6248400" cy="4114800"/>
          </a:xfrm>
          <a:prstGeom prst="rect">
            <a:avLst/>
          </a:prstGeom>
        </p:spPr>
        <p:txBody>
          <a:bodyPr/>
          <a:lstStyle/>
          <a:p>
            <a:r>
              <a:rPr lang="en-US" sz="1000" b="1" kern="1200" dirty="0">
                <a:solidFill>
                  <a:schemeClr val="tx1"/>
                </a:solidFill>
                <a:latin typeface="Gibson"/>
                <a:ea typeface="ＭＳ Ｐゴシック" charset="-128"/>
                <a:cs typeface="Gibson"/>
              </a:rPr>
              <a:t>Leave No Trace in Every Park </a:t>
            </a:r>
            <a:endParaRPr lang="en-US" sz="1000" kern="1200" dirty="0">
              <a:solidFill>
                <a:schemeClr val="tx1"/>
              </a:solidFill>
              <a:latin typeface="Gibson"/>
              <a:ea typeface="ＭＳ Ｐゴシック" charset="-128"/>
              <a:cs typeface="Gibson"/>
            </a:endParaRPr>
          </a:p>
          <a:p>
            <a:r>
              <a:rPr lang="en-US" sz="1000" kern="1200" dirty="0">
                <a:solidFill>
                  <a:schemeClr val="tx1"/>
                </a:solidFill>
                <a:latin typeface="Gibson"/>
                <a:ea typeface="ＭＳ Ｐゴシック" charset="-128"/>
                <a:cs typeface="Gibson"/>
              </a:rPr>
              <a:t>The goal: that every person who visits a park has the opportunity to learn about and put Leave No Trace into action. Leave No Trace in Every Park ensures that parks continue to thrive because people understand what it means to take care of them.</a:t>
            </a:r>
          </a:p>
          <a:p>
            <a:endParaRPr lang="en-US" sz="1000" b="1" kern="1200" dirty="0">
              <a:solidFill>
                <a:schemeClr val="tx1"/>
              </a:solidFill>
              <a:latin typeface="Gibson"/>
              <a:ea typeface="ＭＳ Ｐゴシック" charset="-128"/>
              <a:cs typeface="Gibson"/>
            </a:endParaRPr>
          </a:p>
          <a:p>
            <a:r>
              <a:rPr lang="en-US" sz="1000" b="1" kern="1200" dirty="0" smtClean="0">
                <a:solidFill>
                  <a:schemeClr val="tx1"/>
                </a:solidFill>
                <a:latin typeface="Gibson"/>
                <a:ea typeface="ＭＳ Ｐゴシック" charset="-128"/>
                <a:cs typeface="Gibson"/>
              </a:rPr>
              <a:t>MORE INFO AS NEEDED</a:t>
            </a:r>
            <a:endParaRPr lang="en-US" sz="1000" b="1" kern="1200" dirty="0">
              <a:solidFill>
                <a:schemeClr val="tx1"/>
              </a:solidFill>
              <a:latin typeface="Gibson"/>
              <a:ea typeface="ＭＳ Ｐゴシック" charset="-128"/>
              <a:cs typeface="Gibson"/>
            </a:endParaRPr>
          </a:p>
          <a:p>
            <a:r>
              <a:rPr lang="en-US" sz="1000" kern="1200" dirty="0">
                <a:solidFill>
                  <a:schemeClr val="tx1"/>
                </a:solidFill>
                <a:latin typeface="Gibson"/>
                <a:ea typeface="ＭＳ Ｐゴシック" charset="-128"/>
                <a:cs typeface="Gibson"/>
              </a:rPr>
              <a:t>What if everyone who stepped into the natural world had an outdoor ethic? What if all children learned just a few Leave No Trace skills to carry them into adulthood? The collective positive impact would be giant.</a:t>
            </a:r>
          </a:p>
          <a:p>
            <a:r>
              <a:rPr lang="en-US" sz="1000" kern="1200" dirty="0">
                <a:solidFill>
                  <a:schemeClr val="tx1"/>
                </a:solidFill>
                <a:latin typeface="Gibson"/>
                <a:ea typeface="ＭＳ Ｐゴシック" charset="-128"/>
                <a:cs typeface="Gibson"/>
              </a:rPr>
              <a:t> </a:t>
            </a:r>
          </a:p>
          <a:p>
            <a:r>
              <a:rPr lang="en-US" sz="1000" kern="1200" dirty="0">
                <a:solidFill>
                  <a:schemeClr val="tx1"/>
                </a:solidFill>
                <a:latin typeface="Gibson"/>
                <a:ea typeface="ＭＳ Ｐゴシック" charset="-128"/>
                <a:cs typeface="Gibson"/>
              </a:rPr>
              <a:t>The fastest way to get there, we believe, is to focus on the source—the lands themselves. We are concentrating on a new, multi-year initiative: </a:t>
            </a:r>
            <a:r>
              <a:rPr lang="en-US" sz="1000" i="1" kern="1200" dirty="0">
                <a:solidFill>
                  <a:schemeClr val="tx1"/>
                </a:solidFill>
                <a:latin typeface="Gibson"/>
                <a:ea typeface="ＭＳ Ｐゴシック" charset="-128"/>
                <a:cs typeface="Gibson"/>
              </a:rPr>
              <a:t>Leave No Trace in Every Park</a:t>
            </a:r>
            <a:r>
              <a:rPr lang="en-US" sz="1000" kern="1200" dirty="0">
                <a:solidFill>
                  <a:schemeClr val="tx1"/>
                </a:solidFill>
                <a:latin typeface="Gibson"/>
                <a:ea typeface="ＭＳ Ｐゴシック" charset="-128"/>
                <a:cs typeface="Gibson"/>
              </a:rPr>
              <a:t>. The campaign focuses on public lands: local to national parks, forests and protected areas. </a:t>
            </a:r>
          </a:p>
          <a:p>
            <a:r>
              <a:rPr lang="en-US" sz="1000" kern="1200" dirty="0">
                <a:solidFill>
                  <a:schemeClr val="tx1"/>
                </a:solidFill>
                <a:latin typeface="Gibson"/>
                <a:ea typeface="ＭＳ Ｐゴシック" charset="-128"/>
                <a:cs typeface="Gibson"/>
              </a:rPr>
              <a:t> </a:t>
            </a:r>
          </a:p>
          <a:p>
            <a:r>
              <a:rPr lang="en-US" sz="1000" kern="1200" dirty="0">
                <a:solidFill>
                  <a:schemeClr val="tx1"/>
                </a:solidFill>
                <a:latin typeface="Gibson"/>
                <a:ea typeface="ＭＳ Ｐゴシック" charset="-128"/>
                <a:cs typeface="Gibson"/>
              </a:rPr>
              <a:t>Our new, multi-year initiative incorporates Leave No Trace programs and educational opportunities across the country. </a:t>
            </a:r>
            <a:r>
              <a:rPr lang="en-US" sz="1000" i="1" kern="1200" dirty="0">
                <a:solidFill>
                  <a:schemeClr val="tx1"/>
                </a:solidFill>
                <a:latin typeface="Gibson"/>
                <a:ea typeface="ＭＳ Ｐゴシック" charset="-128"/>
                <a:cs typeface="Gibson"/>
              </a:rPr>
              <a:t>Leave No Trace in Every Park</a:t>
            </a:r>
            <a:r>
              <a:rPr lang="en-US" sz="1000" kern="1200" dirty="0">
                <a:solidFill>
                  <a:schemeClr val="tx1"/>
                </a:solidFill>
                <a:latin typeface="Gibson"/>
                <a:ea typeface="ＭＳ Ｐゴシック" charset="-128"/>
                <a:cs typeface="Gibson"/>
              </a:rPr>
              <a:t> takes many forms from research,  interpretive materials, staff and volunteer training, public education initiatives, onsite signs, junior ranger programs, Leave No Trace Hot Spots, Leave No Trace Demonstration Sites and more. </a:t>
            </a:r>
          </a:p>
          <a:p>
            <a:endParaRPr lang="en-US" sz="1000" kern="1200" dirty="0">
              <a:solidFill>
                <a:schemeClr val="tx1"/>
              </a:solidFill>
              <a:latin typeface="Gibson"/>
              <a:ea typeface="ＭＳ Ｐゴシック" charset="-128"/>
              <a:cs typeface="Gibson"/>
            </a:endParaRPr>
          </a:p>
          <a:p>
            <a:pPr lvl="0" defTabSz="914400">
              <a:lnSpc>
                <a:spcPct val="100000"/>
              </a:lnSpc>
              <a:spcBef>
                <a:spcPts val="400"/>
              </a:spcBef>
              <a:defRPr sz="1800"/>
            </a:pPr>
            <a:endParaRPr sz="1000" dirty="0">
              <a:latin typeface="Gibson"/>
              <a:ea typeface="Arial"/>
              <a:cs typeface="Gibson"/>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pPr lvl="0"/>
            <a:endParaRPr/>
          </a:p>
        </p:txBody>
      </p:sp>
      <p:sp>
        <p:nvSpPr>
          <p:cNvPr id="150" name="Shape 150"/>
          <p:cNvSpPr>
            <a:spLocks noGrp="1"/>
          </p:cNvSpPr>
          <p:nvPr>
            <p:ph type="body" sz="quarter" idx="1"/>
          </p:nvPr>
        </p:nvSpPr>
        <p:spPr>
          <a:xfrm>
            <a:off x="254000" y="4343400"/>
            <a:ext cx="6438900" cy="4559300"/>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The Leave No Trace Center for Outdoor Ethics is committed to ensuring that our natural world is left in able hands for generations to come.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r>
              <a:rPr lang="en-US" sz="1000" b="1" kern="1200" dirty="0">
                <a:solidFill>
                  <a:schemeClr val="tx1"/>
                </a:solidFill>
                <a:latin typeface="Gibson"/>
                <a:ea typeface="ＭＳ Ｐゴシック" charset="-128"/>
                <a:cs typeface="Gibson"/>
              </a:rPr>
              <a:t>Leave No Trace for Every Kid</a:t>
            </a:r>
            <a:endParaRPr lang="en-US" sz="1000" kern="1200" dirty="0">
              <a:solidFill>
                <a:schemeClr val="tx1"/>
              </a:solidFill>
              <a:latin typeface="Gibson"/>
              <a:ea typeface="ＭＳ Ｐゴシック" charset="-128"/>
              <a:cs typeface="Gibson"/>
            </a:endParaRPr>
          </a:p>
          <a:p>
            <a:r>
              <a:rPr lang="en-US" sz="1000" i="1" kern="1200" dirty="0">
                <a:solidFill>
                  <a:schemeClr val="tx1"/>
                </a:solidFill>
                <a:latin typeface="Gibson"/>
                <a:ea typeface="ＭＳ Ｐゴシック" charset="-128"/>
                <a:cs typeface="Gibson"/>
              </a:rPr>
              <a:t>Leave No Trace for Every Kid</a:t>
            </a:r>
            <a:r>
              <a:rPr lang="en-US" sz="1000" kern="1200" dirty="0">
                <a:solidFill>
                  <a:schemeClr val="tx1"/>
                </a:solidFill>
                <a:latin typeface="Gibson"/>
                <a:ea typeface="ＭＳ Ｐゴシック" charset="-128"/>
                <a:cs typeface="Gibson"/>
              </a:rPr>
              <a:t> is a multiyear initiative to provide Leave No Trace education for every kid who spends time outside. The first step is The National Youth Initiative consisting of: </a:t>
            </a:r>
          </a:p>
          <a:p>
            <a:pPr marL="228600" indent="-228600">
              <a:buAutoNum type="arabicPeriod"/>
            </a:pPr>
            <a:r>
              <a:rPr lang="en-US" sz="1000" kern="1200" dirty="0">
                <a:solidFill>
                  <a:schemeClr val="tx1"/>
                </a:solidFill>
                <a:latin typeface="Gibson"/>
                <a:ea typeface="ＭＳ Ｐゴシック" charset="-128"/>
                <a:cs typeface="Gibson"/>
              </a:rPr>
              <a:t>Developing and delivering comprehensive, standardized curriculum for outdoor youth programs delivered to youth programs (camps, YMCA, Boys and Girls Clubs, Girl Scouts and Boy Scouts) to integrate principles into camp and other programs’ cultures; </a:t>
            </a:r>
          </a:p>
          <a:p>
            <a:pPr marL="228600" indent="-228600">
              <a:buAutoNum type="arabicPeriod"/>
            </a:pPr>
            <a:r>
              <a:rPr lang="en-US" sz="1000" kern="1200" dirty="0">
                <a:solidFill>
                  <a:schemeClr val="tx1"/>
                </a:solidFill>
                <a:latin typeface="Gibson"/>
                <a:ea typeface="ＭＳ Ｐゴシック" charset="-128"/>
                <a:cs typeface="Gibson"/>
              </a:rPr>
              <a:t>Creating and delivering a Leave No Trace Youth Program Endorsement that increases the collective, positive environmental footprint through program-wide minimum impact practices. Formal Leave No Trace education among this important demographic will increase the number of children and adults that learn vital Leave No Trace skills and principles, ultimately improving the care and quality of our natural world. </a:t>
            </a:r>
          </a:p>
          <a:p>
            <a:r>
              <a:rPr lang="en-US" sz="1000" kern="1200" dirty="0">
                <a:solidFill>
                  <a:schemeClr val="tx1"/>
                </a:solidFill>
                <a:latin typeface="Gibson"/>
                <a:ea typeface="ＭＳ Ｐゴシック" charset="-128"/>
                <a:cs typeface="Gibson"/>
              </a:rPr>
              <a:t> </a:t>
            </a:r>
          </a:p>
          <a:p>
            <a:r>
              <a:rPr lang="en-US" sz="1000" kern="1200" dirty="0">
                <a:solidFill>
                  <a:schemeClr val="tx1"/>
                </a:solidFill>
                <a:latin typeface="Gibson"/>
                <a:ea typeface="ＭＳ Ｐゴシック" charset="-128"/>
                <a:cs typeface="Gibson"/>
              </a:rPr>
              <a:t>Additionally, the Center visits schools and camps to provide education: More American kids now practice Leave No Trace because of 740 school and camp visits from the Center last year.</a:t>
            </a:r>
          </a:p>
          <a:p>
            <a:endParaRPr lang="en-US" sz="1000" kern="1200" dirty="0">
              <a:solidFill>
                <a:schemeClr val="tx1"/>
              </a:solidFill>
              <a:latin typeface="Gibson"/>
              <a:ea typeface="ＭＳ Ｐゴシック" charset="-128"/>
              <a:cs typeface="Gibson"/>
            </a:endParaRPr>
          </a:p>
          <a:p>
            <a:r>
              <a:rPr lang="en-US" sz="1000" b="1" kern="1200" dirty="0" smtClean="0">
                <a:solidFill>
                  <a:schemeClr val="tx1"/>
                </a:solidFill>
                <a:latin typeface="Gibson"/>
                <a:ea typeface="ＭＳ Ｐゴシック" charset="-128"/>
                <a:cs typeface="Gibson"/>
              </a:rPr>
              <a:t>MORE INFO AS NEEDED:</a:t>
            </a:r>
            <a:endParaRPr lang="en-US" sz="1000" b="1" kern="1200" dirty="0">
              <a:solidFill>
                <a:schemeClr val="tx1"/>
              </a:solidFill>
              <a:latin typeface="Gibson"/>
              <a:ea typeface="ＭＳ Ｐゴシック" charset="-128"/>
              <a:cs typeface="Gibson"/>
            </a:endParaRPr>
          </a:p>
          <a:p>
            <a:r>
              <a:rPr lang="en-US" sz="1000" kern="1200" dirty="0">
                <a:solidFill>
                  <a:schemeClr val="tx1"/>
                </a:solidFill>
                <a:latin typeface="Gibson"/>
                <a:ea typeface="ＭＳ Ｐゴシック" charset="-128"/>
                <a:cs typeface="Gibson"/>
              </a:rPr>
              <a:t>The Center launched a National Youth Initiative focused on providing comprehensive Leave No Trace programs for camps and outdoor youth-serving programs. 2015 included the development of youth-based camp curriculum, the selection of 20 camps for participation in the pilot, and the development of a Nature Keepers program for kids. </a:t>
            </a:r>
          </a:p>
          <a:p>
            <a:r>
              <a:rPr lang="en-US" sz="1000" kern="1200" dirty="0">
                <a:solidFill>
                  <a:schemeClr val="tx1"/>
                </a:solidFill>
                <a:latin typeface="Gibson"/>
                <a:ea typeface="ＭＳ Ｐゴシック" charset="-128"/>
                <a:cs typeface="Gibson"/>
              </a:rPr>
              <a:t> </a:t>
            </a:r>
          </a:p>
          <a:p>
            <a:r>
              <a:rPr lang="en-US" sz="1000" kern="1200" dirty="0">
                <a:solidFill>
                  <a:schemeClr val="tx1"/>
                </a:solidFill>
                <a:latin typeface="Gibson"/>
                <a:ea typeface="ＭＳ Ｐゴシック" charset="-128"/>
                <a:cs typeface="Gibson"/>
              </a:rPr>
              <a:t>In partnership with Penn State University, the Center designed a youth-focused study to gain understanding of youth perceptions and attitudes about Leave No Trace. The 2016 study is being conducted in conjunction with Shavers Creek Environmental Learning Center in Pennsylvania. </a:t>
            </a:r>
          </a:p>
          <a:p>
            <a:pPr lvl="0" defTabSz="914400">
              <a:lnSpc>
                <a:spcPct val="100000"/>
              </a:lnSpc>
              <a:spcBef>
                <a:spcPts val="400"/>
              </a:spcBef>
              <a:defRPr sz="1800"/>
            </a:pPr>
            <a:endParaRPr sz="1000" dirty="0">
              <a:latin typeface="Gibson"/>
              <a:ea typeface="Arial"/>
              <a:cs typeface="Gibson"/>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pPr lvl="0"/>
            <a:endParaRPr/>
          </a:p>
        </p:txBody>
      </p:sp>
      <p:sp>
        <p:nvSpPr>
          <p:cNvPr id="157" name="Shape 157"/>
          <p:cNvSpPr>
            <a:spLocks noGrp="1"/>
          </p:cNvSpPr>
          <p:nvPr>
            <p:ph type="body" sz="quarter" idx="1"/>
          </p:nvPr>
        </p:nvSpPr>
        <p:spPr>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000" dirty="0">
                <a:latin typeface="Gibson"/>
                <a:ea typeface="ＭＳ Ｐゴシック" charset="0"/>
                <a:cs typeface="Gibson"/>
              </a:rPr>
              <a:t>Partners: Federal, state and local land management agencies, corporations, NGOs, schools and universities, outfitters guide services that carry the program millions of their their visitors, constituents, </a:t>
            </a:r>
            <a:r>
              <a:rPr lang="en-US" sz="1000" dirty="0" smtClean="0">
                <a:latin typeface="Gibson"/>
                <a:ea typeface="ＭＳ Ｐゴシック" charset="0"/>
                <a:cs typeface="Gibson"/>
              </a:rPr>
              <a:t>customers</a:t>
            </a:r>
            <a:r>
              <a:rPr lang="en-US" sz="1000" dirty="0">
                <a:latin typeface="Gibson"/>
                <a:ea typeface="ＭＳ Ｐゴシック" charset="0"/>
                <a:cs typeface="Gibson"/>
              </a:rPr>
              <a:t> </a:t>
            </a:r>
            <a:r>
              <a:rPr lang="en-US" sz="1000" dirty="0" smtClean="0">
                <a:latin typeface="Gibson"/>
                <a:ea typeface="ＭＳ Ｐゴシック" charset="0"/>
                <a:cs typeface="Gibson"/>
              </a:rPr>
              <a:t>and </a:t>
            </a:r>
            <a:r>
              <a:rPr lang="en-US" sz="1000" dirty="0">
                <a:latin typeface="Gibson"/>
                <a:ea typeface="ＭＳ Ｐゴシック" charset="0"/>
                <a:cs typeface="Gibson"/>
              </a:rPr>
              <a:t>students.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000" dirty="0">
              <a:latin typeface="Gibson"/>
              <a:ea typeface="ＭＳ Ｐゴシック" charset="0"/>
              <a:cs typeface="Gibson"/>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000" dirty="0">
                <a:latin typeface="Gibson"/>
                <a:ea typeface="ＭＳ Ｐゴシック" charset="0"/>
                <a:cs typeface="Gibson"/>
              </a:rPr>
              <a:t>Thousands of members and volunteers are key partners </a:t>
            </a:r>
            <a:r>
              <a:rPr lang="en-US" sz="1000" dirty="0" smtClean="0">
                <a:latin typeface="Gibson"/>
                <a:ea typeface="ＭＳ Ｐゴシック" charset="0"/>
                <a:cs typeface="Gibson"/>
              </a:rPr>
              <a:t>who </a:t>
            </a:r>
            <a:r>
              <a:rPr lang="en-US" sz="1000" dirty="0">
                <a:latin typeface="Gibson"/>
                <a:ea typeface="ＭＳ Ｐゴシック" charset="0"/>
                <a:cs typeface="Gibson"/>
              </a:rPr>
              <a:t>carry Leave No Trace into their communities.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000" dirty="0">
              <a:latin typeface="Gibson"/>
              <a:ea typeface="ＭＳ Ｐゴシック" charset="0"/>
              <a:cs typeface="Gibson"/>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000" dirty="0" smtClean="0">
                <a:latin typeface="Gibson"/>
                <a:ea typeface="ＭＳ Ｐゴシック" charset="0"/>
                <a:cs typeface="Gibson"/>
              </a:rPr>
              <a:t>This vast array of partners domestically and internationally, are the ground troops to support Leave No Trace education, research and outreach.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000" dirty="0">
              <a:latin typeface="Gibson"/>
              <a:ea typeface="ＭＳ Ｐゴシック" charset="0"/>
              <a:cs typeface="Gibson"/>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000" dirty="0">
                <a:latin typeface="Gibson"/>
                <a:ea typeface="ＭＳ Ｐゴシック" charset="0"/>
                <a:cs typeface="Gibson"/>
              </a:rPr>
              <a:t>Let’s take a look at how these partners play a role with Leave No Trace: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000" dirty="0">
                <a:latin typeface="Gibson"/>
                <a:ea typeface="ＭＳ Ｐゴシック" charset="0"/>
                <a:cs typeface="Gibson"/>
              </a:rPr>
              <a:t>Federal agency partners play a critical role in providing Leave No Trace information to millions of people each year.  Currently, the Center for Outdoor has formal partnerships with the five largest land management agencies in the U.S. to provide Leave No Trace education on public lands. Each these agencies has staff trained in Leave No Trace who train other agency personnel and the general public. The federal agencies have national Leave No Trace coordinators who collaborate with the Center. </a:t>
            </a:r>
          </a:p>
          <a:p>
            <a:pPr marL="0" marR="0" indent="0" algn="l" defTabSz="914400" rtl="0" eaLnBrk="1" fontAlgn="base" latinLnBrk="0" hangingPunct="1">
              <a:lnSpc>
                <a:spcPct val="90000"/>
              </a:lnSpc>
              <a:spcBef>
                <a:spcPct val="30000"/>
              </a:spcBef>
              <a:spcAft>
                <a:spcPct val="0"/>
              </a:spcAft>
              <a:buClrTx/>
              <a:buSzTx/>
              <a:buFontTx/>
              <a:buNone/>
              <a:tabLst/>
              <a:defRPr/>
            </a:pPr>
            <a:endParaRPr lang="en-US" sz="1000" dirty="0">
              <a:latin typeface="Gibson"/>
              <a:ea typeface="ＭＳ Ｐゴシック" charset="0"/>
              <a:cs typeface="Gibson"/>
            </a:endParaRPr>
          </a:p>
          <a:p>
            <a:pPr marL="0" marR="0" indent="0" algn="l" defTabSz="914400" rtl="0" eaLnBrk="1" fontAlgn="base" latinLnBrk="0" hangingPunct="1">
              <a:lnSpc>
                <a:spcPct val="90000"/>
              </a:lnSpc>
              <a:spcBef>
                <a:spcPct val="30000"/>
              </a:spcBef>
              <a:spcAft>
                <a:spcPct val="0"/>
              </a:spcAft>
              <a:buClrTx/>
              <a:buSzTx/>
              <a:buFontTx/>
              <a:buNone/>
              <a:tabLst/>
              <a:defRPr/>
            </a:pPr>
            <a:r>
              <a:rPr lang="en-US" sz="1000" dirty="0">
                <a:latin typeface="Gibson"/>
                <a:ea typeface="ＭＳ Ｐゴシック" charset="0"/>
                <a:cs typeface="Gibson"/>
              </a:rPr>
              <a:t>The Center has formal partnerships with all of the country’s state parks through the National Association of State Park Directors. </a:t>
            </a:r>
          </a:p>
          <a:p>
            <a:pPr marL="0" marR="0" indent="0" algn="l" defTabSz="914400" rtl="0" eaLnBrk="1" fontAlgn="base" latinLnBrk="0" hangingPunct="1">
              <a:lnSpc>
                <a:spcPct val="90000"/>
              </a:lnSpc>
              <a:spcBef>
                <a:spcPct val="30000"/>
              </a:spcBef>
              <a:spcAft>
                <a:spcPct val="0"/>
              </a:spcAft>
              <a:buClrTx/>
              <a:buSzTx/>
              <a:buFontTx/>
              <a:buNone/>
              <a:tabLst/>
              <a:defRPr/>
            </a:pPr>
            <a:endParaRPr lang="en-US" sz="1000" dirty="0">
              <a:latin typeface="Gibson"/>
              <a:ea typeface="ＭＳ Ｐゴシック" charset="0"/>
              <a:cs typeface="Gibson"/>
            </a:endParaRPr>
          </a:p>
          <a:p>
            <a:pPr marL="0" marR="0" indent="0" algn="l" defTabSz="914400" rtl="0" eaLnBrk="1" fontAlgn="base" latinLnBrk="0" hangingPunct="1">
              <a:lnSpc>
                <a:spcPct val="90000"/>
              </a:lnSpc>
              <a:spcBef>
                <a:spcPct val="30000"/>
              </a:spcBef>
              <a:spcAft>
                <a:spcPct val="0"/>
              </a:spcAft>
              <a:buClrTx/>
              <a:buSzTx/>
              <a:buFontTx/>
              <a:buNone/>
              <a:tabLst/>
              <a:defRPr/>
            </a:pPr>
            <a:r>
              <a:rPr lang="en-US" sz="1000" dirty="0">
                <a:latin typeface="Gibson"/>
                <a:ea typeface="ＭＳ Ｐゴシック" charset="0"/>
                <a:cs typeface="Gibson"/>
              </a:rPr>
              <a:t>Local/County/Municipal agencies also partner with Leave No Trace to incorporate the program on the lands they manage.</a:t>
            </a:r>
          </a:p>
          <a:p>
            <a:pPr lvl="0" defTabSz="914400">
              <a:lnSpc>
                <a:spcPct val="100000"/>
              </a:lnSpc>
              <a:spcBef>
                <a:spcPts val="400"/>
              </a:spcBef>
              <a:buSzPct val="100000"/>
              <a:defRPr sz="1800"/>
            </a:pPr>
            <a:endParaRPr sz="1200" dirty="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pPr lvl="0"/>
            <a:endParaRPr/>
          </a:p>
        </p:txBody>
      </p:sp>
      <p:sp>
        <p:nvSpPr>
          <p:cNvPr id="220" name="Shape 220"/>
          <p:cNvSpPr>
            <a:spLocks noGrp="1"/>
          </p:cNvSpPr>
          <p:nvPr>
            <p:ph type="body" sz="quarter" idx="1"/>
          </p:nvPr>
        </p:nvSpPr>
        <p:spPr>
          <a:prstGeom prst="rect">
            <a:avLst/>
          </a:prstGeom>
        </p:spPr>
        <p:txBody>
          <a:bodyPr/>
          <a:lstStyle/>
          <a:p>
            <a:r>
              <a:rPr lang="en-US" sz="1000" dirty="0">
                <a:latin typeface="Gibson"/>
                <a:cs typeface="Gibson"/>
              </a:rPr>
              <a:t>Consider the number of people our public lands see each year.</a:t>
            </a:r>
          </a:p>
          <a:p>
            <a:endParaRPr lang="en-US" sz="1000" dirty="0">
              <a:latin typeface="Gibson"/>
              <a:cs typeface="Gibson"/>
            </a:endParaRPr>
          </a:p>
          <a:p>
            <a:r>
              <a:rPr lang="en-US" sz="1000" dirty="0">
                <a:latin typeface="Gibson"/>
                <a:cs typeface="Gibson"/>
              </a:rPr>
              <a:t>The environmental implications of </a:t>
            </a:r>
            <a:r>
              <a:rPr lang="en-US" sz="1000" dirty="0" smtClean="0">
                <a:latin typeface="Gibson"/>
                <a:cs typeface="Gibson"/>
              </a:rPr>
              <a:t>outdoor use can </a:t>
            </a:r>
            <a:r>
              <a:rPr lang="en-US" sz="1000" dirty="0">
                <a:latin typeface="Gibson"/>
                <a:cs typeface="Gibson"/>
              </a:rPr>
              <a:t>be staggering, especially given the popularity of outdoor recreation on federal and state lands. According to federal and state data (source – agency websites)</a:t>
            </a:r>
            <a:r>
              <a:rPr lang="en-US" sz="1000" dirty="0" smtClean="0">
                <a:latin typeface="Gibson"/>
                <a:cs typeface="Gibson"/>
              </a:rPr>
              <a:t>:</a:t>
            </a:r>
          </a:p>
          <a:p>
            <a:endParaRPr lang="en-US" sz="1000" dirty="0">
              <a:latin typeface="Gibson"/>
              <a:cs typeface="Gibson"/>
            </a:endParaRPr>
          </a:p>
          <a:p>
            <a:endParaRPr lang="en-US" sz="8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eaLnBrk="1" hangingPunct="1">
              <a:lnSpc>
                <a:spcPct val="90000"/>
              </a:lnSpc>
              <a:defRPr/>
            </a:pPr>
            <a:r>
              <a:rPr lang="en-US" sz="1000" dirty="0">
                <a:latin typeface="Gibson"/>
                <a:ea typeface="ＭＳ Ｐゴシック" charset="0"/>
                <a:cs typeface="Gibson"/>
              </a:rPr>
              <a:t>The Center has over 500 active Community and Corporate Partners that are critical to overall Leave No Trace efforts. </a:t>
            </a:r>
          </a:p>
          <a:p>
            <a:pPr marL="171450" indent="-171450" eaLnBrk="1" hangingPunct="1">
              <a:lnSpc>
                <a:spcPct val="90000"/>
              </a:lnSpc>
              <a:buFont typeface="Arial"/>
              <a:buChar char="•"/>
              <a:defRPr/>
            </a:pPr>
            <a:endParaRPr lang="en-US" sz="1000" dirty="0">
              <a:latin typeface="Gibson"/>
              <a:ea typeface="ＭＳ Ｐゴシック" charset="0"/>
              <a:cs typeface="Gibson"/>
            </a:endParaRPr>
          </a:p>
          <a:p>
            <a:pPr marL="171450" indent="-171450" eaLnBrk="1" hangingPunct="1">
              <a:lnSpc>
                <a:spcPct val="90000"/>
              </a:lnSpc>
              <a:buFont typeface="Arial"/>
              <a:buChar char="•"/>
              <a:defRPr/>
            </a:pPr>
            <a:r>
              <a:rPr lang="en-US" sz="1000" dirty="0">
                <a:latin typeface="Gibson"/>
                <a:ea typeface="ＭＳ Ｐゴシック" charset="0"/>
                <a:cs typeface="Gibson"/>
              </a:rPr>
              <a:t>Corporate and Community partners are dues-paying </a:t>
            </a:r>
          </a:p>
          <a:p>
            <a:pPr marL="171450" indent="-171450" eaLnBrk="1" hangingPunct="1">
              <a:lnSpc>
                <a:spcPct val="90000"/>
              </a:lnSpc>
              <a:buFont typeface="Arial"/>
              <a:buChar char="•"/>
              <a:defRPr/>
            </a:pPr>
            <a:r>
              <a:rPr lang="en-US" sz="1000" dirty="0">
                <a:latin typeface="Gibson"/>
                <a:ea typeface="ＭＳ Ｐゴシック" charset="0"/>
                <a:cs typeface="Gibson"/>
              </a:rPr>
              <a:t>On average, a single community partner reaches 1000 people each year with formal Leave No Trace training. Community partnership is the best way for non-profits, colleges, universities, small businesses, municipalities, clubs, outfitters and guides to publically demonstrate their support of the Leave No Trace movement. </a:t>
            </a:r>
          </a:p>
          <a:p>
            <a:pPr marL="171450" indent="-171450" eaLnBrk="1" hangingPunct="1">
              <a:lnSpc>
                <a:spcPct val="90000"/>
              </a:lnSpc>
              <a:buFont typeface="Arial"/>
              <a:buChar char="•"/>
              <a:defRPr/>
            </a:pPr>
            <a:r>
              <a:rPr lang="en-US" sz="1000" dirty="0">
                <a:latin typeface="Gibson"/>
                <a:ea typeface="ＭＳ Ｐゴシック" charset="0"/>
                <a:cs typeface="Gibson"/>
              </a:rPr>
              <a:t>Companies, who support the Leave No Trace mission, also join as corporate partners to lend their support and voice to the movement.</a:t>
            </a:r>
          </a:p>
          <a:p>
            <a:pPr marL="171450" indent="-171450" eaLnBrk="1" hangingPunct="1">
              <a:lnSpc>
                <a:spcPct val="90000"/>
              </a:lnSpc>
              <a:buFont typeface="Arial"/>
              <a:buChar char="•"/>
              <a:defRPr/>
            </a:pPr>
            <a:r>
              <a:rPr lang="en-US" sz="1000" dirty="0">
                <a:latin typeface="Gibson"/>
                <a:ea typeface="ＭＳ Ｐゴシック" charset="0"/>
                <a:cs typeface="Gibson"/>
              </a:rPr>
              <a:t>Corporate partnerships have been responsible for funding high impact programs like the Subaru/Leave No Trace Traveling Trainers (4 teams of mobile educators who travel the country offering free education programs) and State Advocates (ensuring that every state has a volunteer coordinator and educator).</a:t>
            </a:r>
          </a:p>
          <a:p>
            <a:pPr eaLnBrk="1" hangingPunct="1">
              <a:lnSpc>
                <a:spcPct val="90000"/>
              </a:lnSpc>
              <a:defRPr/>
            </a:pPr>
            <a:endParaRPr lang="en-US" sz="1000" dirty="0">
              <a:latin typeface="Gibson"/>
              <a:ea typeface="ＭＳ Ｐゴシック" charset="0"/>
              <a:cs typeface="Gibso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eaLnBrk="1" hangingPunct="1">
              <a:lnSpc>
                <a:spcPct val="90000"/>
              </a:lnSpc>
              <a:defRPr/>
            </a:pPr>
            <a:r>
              <a:rPr lang="en-US" sz="1000" dirty="0">
                <a:latin typeface="Gibson"/>
                <a:ea typeface="ＭＳ Ｐゴシック" charset="0"/>
                <a:cs typeface="Gibson"/>
              </a:rPr>
              <a:t>7,000 members and 30,000 volunteers make up the base of on-the-ground advocacy for Leave No Trace. They support Leave No Trace by providing volunteer training in their communities, making financial contributions to the organization’s work and rallying the on-the-ground troops. </a:t>
            </a:r>
          </a:p>
          <a:p>
            <a:pPr eaLnBrk="1" hangingPunct="1">
              <a:lnSpc>
                <a:spcPct val="90000"/>
              </a:lnSpc>
              <a:defRPr/>
            </a:pPr>
            <a:endParaRPr lang="en-US" sz="1200" dirty="0">
              <a:latin typeface="Gill Sans" charset="0"/>
              <a:ea typeface="ＭＳ Ｐゴシック" charset="0"/>
              <a:cs typeface="ＭＳ Ｐゴシック" charset="0"/>
            </a:endParaRPr>
          </a:p>
          <a:p>
            <a:pPr marL="228600" lvl="0" indent="-228600" defTabSz="914400">
              <a:lnSpc>
                <a:spcPct val="100000"/>
              </a:lnSpc>
              <a:spcBef>
                <a:spcPts val="400"/>
              </a:spcBef>
              <a:buSzPct val="100000"/>
              <a:buFont typeface="Arial"/>
              <a:buAutoNum type="arabicPeriod"/>
              <a:defRPr sz="1800"/>
            </a:pPr>
            <a:endParaRPr sz="1200" dirty="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prstGeom prst="rect">
            <a:avLst/>
          </a:prstGeom>
        </p:spPr>
        <p:txBody>
          <a:bodyPr/>
          <a:lstStyle/>
          <a:p>
            <a:pPr lvl="0"/>
            <a:endParaRPr/>
          </a:p>
        </p:txBody>
      </p:sp>
      <p:sp>
        <p:nvSpPr>
          <p:cNvPr id="81" name="Shape 81"/>
          <p:cNvSpPr>
            <a:spLocks noGrp="1"/>
          </p:cNvSpPr>
          <p:nvPr>
            <p:ph type="body" sz="quarter" idx="1"/>
          </p:nvPr>
        </p:nvSpPr>
        <p:spPr>
          <a:xfrm>
            <a:off x="465667" y="4343399"/>
            <a:ext cx="5977466" cy="4487333"/>
          </a:xfrm>
          <a:prstGeom prst="rect">
            <a:avLst/>
          </a:prstGeom>
        </p:spPr>
        <p:txBody>
          <a:bodyPr/>
          <a:lstStyle/>
          <a:p>
            <a:r>
              <a:rPr lang="en-US" sz="1000" kern="1200" dirty="0" smtClean="0">
                <a:solidFill>
                  <a:schemeClr val="tx1"/>
                </a:solidFill>
                <a:latin typeface="Gibson"/>
                <a:ea typeface="ＭＳ Ｐゴシック" charset="-128"/>
                <a:cs typeface="Gibson"/>
              </a:rPr>
              <a:t>-Data</a:t>
            </a:r>
            <a:r>
              <a:rPr lang="en-US" sz="1000" kern="1200" dirty="0">
                <a:solidFill>
                  <a:schemeClr val="tx1"/>
                </a:solidFill>
                <a:latin typeface="Gibson"/>
                <a:ea typeface="ＭＳ Ｐゴシック" charset="-128"/>
                <a:cs typeface="Gibson"/>
              </a:rPr>
              <a:t>-driven in its </a:t>
            </a:r>
            <a:r>
              <a:rPr lang="en-US" sz="1000" kern="1200" dirty="0" smtClean="0">
                <a:solidFill>
                  <a:schemeClr val="tx1"/>
                </a:solidFill>
                <a:latin typeface="Gibson"/>
                <a:ea typeface="ＭＳ Ｐゴシック" charset="-128"/>
                <a:cs typeface="Gibson"/>
              </a:rPr>
              <a:t>approach. </a:t>
            </a:r>
            <a:r>
              <a:rPr lang="en-US" sz="1000" kern="1200" dirty="0">
                <a:solidFill>
                  <a:schemeClr val="tx1"/>
                </a:solidFill>
                <a:latin typeface="Gibson"/>
                <a:ea typeface="ＭＳ Ｐゴシック" charset="-128"/>
                <a:cs typeface="Gibson"/>
              </a:rPr>
              <a:t>Whether conducting its own studies, or drawing from the findings of recent research, the Center utilizes empirical data to ensure strong education programs, high-quality training, and sound best practices. </a:t>
            </a:r>
          </a:p>
          <a:p>
            <a:endParaRPr lang="en-US" sz="1000" kern="1200" dirty="0">
              <a:solidFill>
                <a:schemeClr val="tx1"/>
              </a:solidFill>
              <a:latin typeface="Gibson"/>
              <a:ea typeface="ＭＳ Ｐゴシック" charset="-128"/>
              <a:cs typeface="Gibson"/>
            </a:endParaRPr>
          </a:p>
          <a:p>
            <a:r>
              <a:rPr lang="en-US" sz="1000" kern="1200" dirty="0">
                <a:solidFill>
                  <a:schemeClr val="tx1"/>
                </a:solidFill>
                <a:latin typeface="Gibson"/>
                <a:ea typeface="ＭＳ Ｐゴシック" charset="-128"/>
                <a:cs typeface="Gibson"/>
              </a:rPr>
              <a:t>Existing Leave No Trace scientific literature aligns with the disciplines of recreation ecology, and human dimensions of natural </a:t>
            </a:r>
            <a:r>
              <a:rPr lang="en-US" sz="1000" kern="1200" dirty="0" smtClean="0">
                <a:solidFill>
                  <a:schemeClr val="tx1"/>
                </a:solidFill>
                <a:latin typeface="Gibson"/>
                <a:ea typeface="ＭＳ Ｐゴシック" charset="-128"/>
                <a:cs typeface="Gibson"/>
              </a:rPr>
              <a:t>resources. </a:t>
            </a:r>
            <a:r>
              <a:rPr lang="en-US" sz="1000" kern="1200" dirty="0">
                <a:solidFill>
                  <a:schemeClr val="tx1"/>
                </a:solidFill>
                <a:latin typeface="Gibson"/>
                <a:ea typeface="ＭＳ Ｐゴシック" charset="-128"/>
                <a:cs typeface="Gibson"/>
              </a:rPr>
              <a:t>Recreation ecology is a field of study that examines the impact of visitors to protected areas, and has provided the underpinning for Leave No Trace messaging because of its focus on recreation-related impacts. </a:t>
            </a:r>
          </a:p>
          <a:p>
            <a:endParaRPr lang="en-US" sz="1000" kern="1200" dirty="0">
              <a:solidFill>
                <a:schemeClr val="tx1"/>
              </a:solidFill>
              <a:latin typeface="Gibson"/>
              <a:ea typeface="ＭＳ Ｐゴシック" charset="-128"/>
              <a:cs typeface="Gibson"/>
            </a:endParaRPr>
          </a:p>
          <a:p>
            <a:r>
              <a:rPr lang="en-US" sz="1000" kern="1200" dirty="0" smtClean="0">
                <a:solidFill>
                  <a:schemeClr val="tx1"/>
                </a:solidFill>
                <a:latin typeface="Gibson"/>
                <a:ea typeface="ＭＳ Ｐゴシック" charset="-128"/>
                <a:cs typeface="Gibson"/>
              </a:rPr>
              <a:t>-One of </a:t>
            </a:r>
            <a:r>
              <a:rPr lang="en-US" sz="1000" kern="1200" dirty="0">
                <a:solidFill>
                  <a:schemeClr val="tx1"/>
                </a:solidFill>
                <a:latin typeface="Gibson"/>
                <a:ea typeface="ＭＳ Ｐゴシック" charset="-128"/>
                <a:cs typeface="Gibson"/>
              </a:rPr>
              <a:t>most important causes of visitor-created impacts is impactful visitor behavior, which aligns with human dimensions. </a:t>
            </a:r>
            <a:r>
              <a:rPr lang="en-US" sz="1000" kern="1200" dirty="0" smtClean="0">
                <a:solidFill>
                  <a:schemeClr val="tx1"/>
                </a:solidFill>
                <a:latin typeface="Gibson"/>
                <a:ea typeface="ＭＳ Ｐゴシック" charset="-128"/>
                <a:cs typeface="Gibson"/>
              </a:rPr>
              <a:t>Human dimensions of natural resources </a:t>
            </a:r>
            <a:r>
              <a:rPr lang="en-US" sz="1000" kern="1200" dirty="0">
                <a:solidFill>
                  <a:schemeClr val="tx1"/>
                </a:solidFill>
                <a:latin typeface="Gibson"/>
                <a:ea typeface="ＭＳ Ｐゴシック" charset="-128"/>
                <a:cs typeface="Gibson"/>
              </a:rPr>
              <a:t>research seeks to interpret humans’ attitudes towards, perceptions of, and interactions with the ecosystem. Leave No Trace-focused research of this kind is limited but increasing.</a:t>
            </a:r>
          </a:p>
          <a:p>
            <a:endParaRPr lang="en-US" sz="1000" kern="1200" dirty="0">
              <a:solidFill>
                <a:schemeClr val="tx1"/>
              </a:solidFill>
              <a:latin typeface="Gibson"/>
              <a:ea typeface="ＭＳ Ｐゴシック" charset="-128"/>
              <a:cs typeface="Gibson"/>
            </a:endParaRPr>
          </a:p>
          <a:p>
            <a:r>
              <a:rPr lang="en-US" sz="1000" kern="1200" dirty="0">
                <a:solidFill>
                  <a:schemeClr val="tx1"/>
                </a:solidFill>
                <a:latin typeface="Gibson"/>
                <a:ea typeface="ＭＳ Ｐゴシック" charset="-128"/>
                <a:cs typeface="Gibson"/>
              </a:rPr>
              <a:t>Recently the Center </a:t>
            </a:r>
            <a:r>
              <a:rPr lang="en-US" sz="1000" kern="1200" dirty="0" smtClean="0">
                <a:solidFill>
                  <a:schemeClr val="tx1"/>
                </a:solidFill>
                <a:latin typeface="Gibson"/>
                <a:ea typeface="ＭＳ Ｐゴシック" charset="-128"/>
                <a:cs typeface="Gibson"/>
              </a:rPr>
              <a:t>has </a:t>
            </a:r>
            <a:r>
              <a:rPr lang="en-US" sz="1000" kern="1200" dirty="0" err="1" smtClean="0">
                <a:solidFill>
                  <a:schemeClr val="tx1"/>
                </a:solidFill>
                <a:latin typeface="Gibson"/>
                <a:ea typeface="ＭＳ Ｐゴシック" charset="-128"/>
                <a:cs typeface="Gibson"/>
              </a:rPr>
              <a:t>usedan</a:t>
            </a:r>
            <a:r>
              <a:rPr lang="en-US" sz="1000" kern="1200" dirty="0" smtClean="0">
                <a:solidFill>
                  <a:schemeClr val="tx1"/>
                </a:solidFill>
                <a:latin typeface="Gibson"/>
                <a:ea typeface="ＭＳ Ｐゴシック" charset="-128"/>
                <a:cs typeface="Gibson"/>
              </a:rPr>
              <a:t> </a:t>
            </a:r>
            <a:r>
              <a:rPr lang="en-US" sz="1000" kern="1200" dirty="0">
                <a:solidFill>
                  <a:schemeClr val="tx1"/>
                </a:solidFill>
                <a:latin typeface="Gibson"/>
                <a:ea typeface="ＭＳ Ｐゴシック" charset="-128"/>
                <a:cs typeface="Gibson"/>
              </a:rPr>
              <a:t>approach to explore Leave No Trace-related behaviors of interest which has primarily consisted of visitor observation coupled with paired survey data. This methodology provides the opportunity to ask study participants what they would do while also observing what they actually do in a park or protected area context. </a:t>
            </a:r>
          </a:p>
          <a:p>
            <a:endParaRPr lang="en-US" sz="1000" kern="1200" dirty="0">
              <a:solidFill>
                <a:schemeClr val="tx1"/>
              </a:solidFill>
              <a:latin typeface="Gibson"/>
              <a:ea typeface="ＭＳ Ｐゴシック" charset="-128"/>
              <a:cs typeface="Gibson"/>
            </a:endParaRPr>
          </a:p>
          <a:p>
            <a:r>
              <a:rPr lang="en-US" sz="1000" kern="1200" dirty="0">
                <a:solidFill>
                  <a:schemeClr val="tx1"/>
                </a:solidFill>
                <a:latin typeface="Gibson"/>
                <a:ea typeface="ＭＳ Ｐゴシック" charset="-128"/>
                <a:cs typeface="Gibson"/>
              </a:rPr>
              <a:t>Through multi-method, experimental designs including unobtrusive observation, and paired visitor survey data collection, these kinds of studies allow for the examination of attitudes and motivations that lead to a reduction of recreation-related impact. </a:t>
            </a:r>
          </a:p>
          <a:p>
            <a:pPr lvl="0" defTabSz="914400">
              <a:lnSpc>
                <a:spcPct val="100000"/>
              </a:lnSpc>
              <a:spcBef>
                <a:spcPts val="400"/>
              </a:spcBef>
              <a:defRPr sz="1800"/>
            </a:pPr>
            <a:endParaRPr sz="1000" dirty="0">
              <a:latin typeface="Gibson"/>
              <a:ea typeface="Arial"/>
              <a:cs typeface="Gibson"/>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prstGeom prst="rect">
            <a:avLst/>
          </a:prstGeom>
        </p:spPr>
        <p:txBody>
          <a:bodyPr/>
          <a:lstStyle/>
          <a:p>
            <a:pPr lvl="0"/>
            <a:endParaRPr/>
          </a:p>
        </p:txBody>
      </p:sp>
      <p:sp>
        <p:nvSpPr>
          <p:cNvPr id="59" name="Shape 59"/>
          <p:cNvSpPr>
            <a:spLocks noGrp="1"/>
          </p:cNvSpPr>
          <p:nvPr>
            <p:ph type="body" sz="quarter" idx="1"/>
          </p:nvPr>
        </p:nvSpPr>
        <p:spPr>
          <a:xfrm>
            <a:off x="342900" y="4343400"/>
            <a:ext cx="6134100" cy="4546600"/>
          </a:xfrm>
          <a:prstGeom prst="rect">
            <a:avLst/>
          </a:prstGeom>
        </p:spPr>
        <p:txBody>
          <a:bodyPr/>
          <a:lstStyle/>
          <a:p>
            <a:pPr marL="0" indent="0">
              <a:buClr>
                <a:schemeClr val="accent6"/>
              </a:buClr>
              <a:buFont typeface="Wingdings" charset="2"/>
              <a:buNone/>
              <a:defRPr/>
            </a:pPr>
            <a:r>
              <a:rPr lang="en-US" sz="1000" dirty="0">
                <a:latin typeface="Gibson"/>
                <a:cs typeface="Gibson"/>
              </a:rPr>
              <a:t>How many of you have taken a hike? Been on a picnic? Gone camping with your family? Show of hands. Getting outside renews our </a:t>
            </a:r>
            <a:r>
              <a:rPr lang="en-US" sz="1000" dirty="0" smtClean="0">
                <a:latin typeface="Gibson"/>
                <a:cs typeface="Gibson"/>
              </a:rPr>
              <a:t>spirits, </a:t>
            </a:r>
            <a:r>
              <a:rPr lang="en-US" sz="1000" dirty="0">
                <a:latin typeface="Gibson"/>
                <a:cs typeface="Gibson"/>
              </a:rPr>
              <a:t>connects us </a:t>
            </a:r>
            <a:r>
              <a:rPr lang="en-US" sz="1000" dirty="0" smtClean="0">
                <a:latin typeface="Gibson"/>
                <a:cs typeface="Gibson"/>
              </a:rPr>
              <a:t>with nature, </a:t>
            </a:r>
            <a:r>
              <a:rPr lang="en-US" sz="1000" dirty="0">
                <a:latin typeface="Gibson"/>
                <a:cs typeface="Gibson"/>
              </a:rPr>
              <a:t>amazing beauty, and the many natural wonders of our </a:t>
            </a:r>
            <a:r>
              <a:rPr lang="en-US" sz="1000" dirty="0" smtClean="0">
                <a:latin typeface="Gibson"/>
                <a:cs typeface="Gibson"/>
              </a:rPr>
              <a:t>world. </a:t>
            </a:r>
            <a:endParaRPr lang="en-US" sz="1000" dirty="0">
              <a:latin typeface="Gibson"/>
              <a:cs typeface="Gibson"/>
            </a:endParaRPr>
          </a:p>
          <a:p>
            <a:pPr marL="0" indent="0">
              <a:buClr>
                <a:schemeClr val="accent6"/>
              </a:buClr>
              <a:buFont typeface="Wingdings" charset="2"/>
              <a:buNone/>
              <a:defRPr/>
            </a:pPr>
            <a:endParaRPr lang="en-US" sz="1000" kern="1200" dirty="0">
              <a:solidFill>
                <a:schemeClr val="tx1"/>
              </a:solidFill>
              <a:latin typeface="Gibson"/>
              <a:ea typeface="ＭＳ Ｐゴシック" charset="-128"/>
              <a:cs typeface="Gibson"/>
            </a:endParaRPr>
          </a:p>
          <a:p>
            <a:pPr marL="0" indent="0">
              <a:buClr>
                <a:schemeClr val="accent6"/>
              </a:buClr>
              <a:buFont typeface="Wingdings" charset="2"/>
              <a:buNone/>
              <a:defRPr/>
            </a:pPr>
            <a:r>
              <a:rPr lang="en-US" sz="1000" dirty="0" smtClean="0">
                <a:latin typeface="Gibson"/>
                <a:cs typeface="Gibson"/>
              </a:rPr>
              <a:t>Now,  </a:t>
            </a:r>
            <a:r>
              <a:rPr lang="en-US" sz="1000" dirty="0">
                <a:latin typeface="Gibson"/>
                <a:cs typeface="Gibson"/>
              </a:rPr>
              <a:t>have you ever seen trash on your hike? Fire scars at a campground? </a:t>
            </a:r>
            <a:r>
              <a:rPr lang="en-US" sz="1000" dirty="0" smtClean="0">
                <a:latin typeface="Gibson"/>
                <a:cs typeface="Gibson"/>
              </a:rPr>
              <a:t>Other impacts? Would </a:t>
            </a:r>
            <a:r>
              <a:rPr lang="en-US" sz="1000" dirty="0">
                <a:latin typeface="Gibson"/>
                <a:cs typeface="Gibson"/>
              </a:rPr>
              <a:t>you believe (use any of </a:t>
            </a:r>
            <a:r>
              <a:rPr lang="en-US" sz="1000" dirty="0" smtClean="0">
                <a:latin typeface="Gibson"/>
                <a:cs typeface="Gibson"/>
              </a:rPr>
              <a:t>stats </a:t>
            </a:r>
            <a:r>
              <a:rPr lang="en-US" sz="1000" dirty="0">
                <a:latin typeface="Gibson"/>
                <a:cs typeface="Gibson"/>
              </a:rPr>
              <a:t>that may resonate): </a:t>
            </a:r>
          </a:p>
          <a:p>
            <a:pPr marL="171450" indent="-171450">
              <a:buClr>
                <a:schemeClr val="accent6"/>
              </a:buClr>
              <a:buFont typeface="Arial"/>
              <a:buChar char="•"/>
              <a:defRPr/>
            </a:pPr>
            <a:endParaRPr lang="en-US" sz="1000" dirty="0">
              <a:latin typeface="Gibson"/>
              <a:cs typeface="Gibson"/>
            </a:endParaRPr>
          </a:p>
          <a:p>
            <a:pPr marL="171450" lvl="0" indent="-171450">
              <a:buFont typeface="Arial" charset="0"/>
              <a:buChar char="•"/>
            </a:pPr>
            <a:r>
              <a:rPr lang="en-US" sz="1000" kern="1200" dirty="0">
                <a:solidFill>
                  <a:schemeClr val="tx1"/>
                </a:solidFill>
                <a:latin typeface="Gibson"/>
                <a:ea typeface="ＭＳ Ｐゴシック" charset="-128"/>
                <a:cs typeface="Gibson"/>
              </a:rPr>
              <a:t>Each year, tons of petrified wood are removed illegally from Arizona’s Petrified Forest National Park. </a:t>
            </a:r>
          </a:p>
          <a:p>
            <a:pPr marL="171450" marR="0" lvl="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000" kern="1200" dirty="0">
                <a:solidFill>
                  <a:schemeClr val="tx1"/>
                </a:solidFill>
                <a:latin typeface="Gibson"/>
                <a:ea typeface="ＭＳ Ｐゴシック" charset="-128"/>
                <a:cs typeface="Gibson"/>
              </a:rPr>
              <a:t>Wildlife that obtain human food develop strong attraction behaviors to trails, picnic areas, campsites and visitors, turning wild animals into aggressive and potentially dangerous panhandlers. Such animals are ultimately euthanized by land managers because of the risks they present to people. </a:t>
            </a:r>
          </a:p>
          <a:p>
            <a:pPr marL="171450" marR="0" lvl="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000" kern="1200" dirty="0">
                <a:solidFill>
                  <a:schemeClr val="tx1"/>
                </a:solidFill>
                <a:latin typeface="Gibson"/>
                <a:ea typeface="ＭＳ Ｐゴシック" charset="-128"/>
                <a:cs typeface="Gibson"/>
              </a:rPr>
              <a:t>Invasive species are being spread nationwide due to moving firewood from one area to the next by campers. Many new infestations of non-native tree-killing insects and disease are often first found in campgrounds. The specific insects and diseases vary by region, but some have already killed millions of trees over thousands of acres.</a:t>
            </a:r>
            <a:r>
              <a:rPr lang="en-US" sz="1000" dirty="0">
                <a:latin typeface="Gibson"/>
                <a:cs typeface="Gibson"/>
              </a:rPr>
              <a:t> </a:t>
            </a:r>
          </a:p>
          <a:p>
            <a:pPr marL="171450" marR="0" lvl="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000" dirty="0">
                <a:latin typeface="Gibson"/>
                <a:cs typeface="Gibson"/>
              </a:rPr>
              <a:t>Trash last a very long time: plastic grocery bags can last up to 20 years; aluminum cans up to 200 years; fishing line up to 600 years. </a:t>
            </a:r>
          </a:p>
          <a:p>
            <a:pPr marL="171450" lvl="0" indent="-171450">
              <a:buFont typeface="Arial" charset="0"/>
              <a:buChar char="•"/>
            </a:pPr>
            <a:r>
              <a:rPr lang="en-US" sz="1000" kern="1200" dirty="0">
                <a:solidFill>
                  <a:schemeClr val="tx1"/>
                </a:solidFill>
                <a:latin typeface="Gibson"/>
                <a:ea typeface="ＭＳ Ｐゴシック" charset="-128"/>
                <a:cs typeface="Gibson"/>
              </a:rPr>
              <a:t>According to the U.S. Centers for Disease Control (CDC), one day’s pet waste can contain several billion fecal coliform bacteria, along with Giardia and the eggs of roundworms, hookworms, and tapeworms.</a:t>
            </a:r>
          </a:p>
          <a:p>
            <a:pPr marL="171450" lvl="0" indent="-171450">
              <a:buFont typeface="Arial" charset="0"/>
              <a:buChar char="•"/>
            </a:pPr>
            <a:r>
              <a:rPr lang="en-US" sz="1000" kern="1200" dirty="0">
                <a:solidFill>
                  <a:schemeClr val="tx1"/>
                </a:solidFill>
                <a:latin typeface="Gibson"/>
                <a:ea typeface="ＭＳ Ｐゴシック" charset="-128"/>
                <a:cs typeface="Gibson"/>
              </a:rPr>
              <a:t>Studies have attributed pet wastes to instances of water pollution sufficient enough to exceed water quality standards, close beaches and harm wildlife. </a:t>
            </a:r>
          </a:p>
          <a:p>
            <a:pPr marL="171450" lvl="0" indent="-171450">
              <a:buFont typeface="Arial" charset="0"/>
              <a:buChar char="•"/>
            </a:pPr>
            <a:r>
              <a:rPr lang="en-US" sz="1000" kern="1200" dirty="0">
                <a:solidFill>
                  <a:schemeClr val="tx1"/>
                </a:solidFill>
                <a:latin typeface="Gibson"/>
                <a:ea typeface="ＭＳ Ｐゴシック" charset="-128"/>
                <a:cs typeface="Gibson"/>
              </a:rPr>
              <a:t>Recovery rates for areas impacted by recreation are very slow, with restoration to natural conditions often requiring a minimum of 10-30 years.</a:t>
            </a:r>
            <a:r>
              <a:rPr lang="en-US" sz="1000" dirty="0">
                <a:latin typeface="Gibson"/>
                <a:cs typeface="Gibson"/>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pPr lvl="0"/>
            <a:endParaRPr/>
          </a:p>
        </p:txBody>
      </p:sp>
      <p:sp>
        <p:nvSpPr>
          <p:cNvPr id="225" name="Shape 225"/>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rPr lang="en-US" sz="1000" dirty="0">
                <a:latin typeface="Gibson"/>
                <a:ea typeface="ＭＳ Ｐゴシック" charset="0"/>
                <a:cs typeface="Gibson"/>
              </a:rPr>
              <a:t>Scientists have proposed a hypothetical relationship between recreational use and recreational impact. The thinking is that as use increases, so does overall impact. In some areas this is definitely the case. In other areas, not as much.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pPr lvl="0"/>
            <a:endParaRPr/>
          </a:p>
        </p:txBody>
      </p:sp>
      <p:sp>
        <p:nvSpPr>
          <p:cNvPr id="230" name="Shape 230"/>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r>
              <a:rPr lang="en-US" sz="1000" dirty="0">
                <a:latin typeface="Gibson"/>
                <a:ea typeface="ＭＳ Ｐゴシック" charset="0"/>
                <a:cs typeface="Gibson"/>
              </a:rPr>
              <a:t>Yet the goal of Leave No Trace is to change the relationship between use and impacts. Ideally, use could increase without the continued increase in impact due to everyone spending time outdoors putting Leave No Trace into action. </a:t>
            </a:r>
          </a:p>
          <a:p>
            <a:endParaRPr lang="en-US" sz="1000" dirty="0">
              <a:latin typeface="Gibson"/>
              <a:ea typeface="ＭＳ Ｐゴシック" charset="0"/>
              <a:cs typeface="Gibson"/>
            </a:endParaRPr>
          </a:p>
          <a:p>
            <a:r>
              <a:rPr lang="en-US" sz="1000" dirty="0">
                <a:latin typeface="Gibson"/>
                <a:ea typeface="ＭＳ Ｐゴシック" charset="0"/>
                <a:cs typeface="Gibson"/>
              </a:rPr>
              <a:t>Leave No Trace provides the foundation and framework necessary for sustainable enjoyment of the outdoors now and well into the future. </a:t>
            </a:r>
          </a:p>
          <a:p>
            <a:pPr lvl="0">
              <a:defRPr sz="1800"/>
            </a:pPr>
            <a:endParaRPr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Gibson"/>
                <a:ea typeface="ＭＳ Ｐゴシック" charset="0"/>
                <a:cs typeface="Gibson"/>
              </a:rPr>
              <a:t>Here is a typical park or protected area scene – grass, trees, water, etc. </a:t>
            </a:r>
          </a:p>
        </p:txBody>
      </p:sp>
    </p:spTree>
    <p:extLst>
      <p:ext uri="{BB962C8B-B14F-4D97-AF65-F5344CB8AC3E}">
        <p14:creationId xmlns:p14="http://schemas.microsoft.com/office/powerpoint/2010/main" val="1616324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Gibson"/>
                <a:ea typeface="ＭＳ Ｐゴシック" charset="0"/>
                <a:cs typeface="Gibson"/>
              </a:rPr>
              <a:t>Now come the people, and potentially the impacts. Given how many of us are spending time outside, the question is how much impact is being created? </a:t>
            </a:r>
          </a:p>
          <a:p>
            <a:endParaRPr lang="en-US" dirty="0"/>
          </a:p>
        </p:txBody>
      </p:sp>
    </p:spTree>
    <p:extLst>
      <p:ext uri="{BB962C8B-B14F-4D97-AF65-F5344CB8AC3E}">
        <p14:creationId xmlns:p14="http://schemas.microsoft.com/office/powerpoint/2010/main" val="517011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Gibson"/>
                <a:ea typeface="ＭＳ Ｐゴシック" charset="0"/>
                <a:cs typeface="Gibson"/>
              </a:rPr>
              <a:t>Add more people to the mix and the potential for increased impact rises. This is where Leave No Trace comes in. </a:t>
            </a:r>
          </a:p>
          <a:p>
            <a:endParaRPr lang="en-US" sz="1000" dirty="0">
              <a:latin typeface="Gibson"/>
              <a:ea typeface="ＭＳ Ｐゴシック" charset="0"/>
              <a:cs typeface="Gibson"/>
            </a:endParaRPr>
          </a:p>
          <a:p>
            <a:r>
              <a:rPr lang="en-US" sz="1000" dirty="0">
                <a:latin typeface="Gibson"/>
                <a:ea typeface="ＭＳ Ｐゴシック" charset="0"/>
                <a:cs typeface="Gibson"/>
              </a:rPr>
              <a:t>By teaching all people how to enjoy the outdoors responsibly we can collectively ensure the continued protection of our share lands for current and future generations. </a:t>
            </a:r>
          </a:p>
          <a:p>
            <a:endParaRPr lang="en-US" sz="1000" dirty="0">
              <a:latin typeface="Gibson"/>
              <a:ea typeface="ＭＳ Ｐゴシック" charset="0"/>
              <a:cs typeface="Gibson"/>
            </a:endParaRPr>
          </a:p>
          <a:p>
            <a:r>
              <a:rPr lang="en-US" sz="1000" dirty="0">
                <a:latin typeface="Gibson"/>
                <a:ea typeface="ＭＳ Ｐゴシック" charset="0"/>
                <a:cs typeface="Gibson"/>
              </a:rPr>
              <a:t>It’s not necessarily about tomorrow but the day after tomorrow. It’s about the legacy we leave behind. </a:t>
            </a:r>
          </a:p>
        </p:txBody>
      </p:sp>
    </p:spTree>
    <p:extLst>
      <p:ext uri="{BB962C8B-B14F-4D97-AF65-F5344CB8AC3E}">
        <p14:creationId xmlns:p14="http://schemas.microsoft.com/office/powerpoint/2010/main" val="3610201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pPr lvl="0"/>
            <a:endParaRPr/>
          </a:p>
        </p:txBody>
      </p:sp>
      <p:sp>
        <p:nvSpPr>
          <p:cNvPr id="157" name="Shape 157"/>
          <p:cNvSpPr>
            <a:spLocks noGrp="1"/>
          </p:cNvSpPr>
          <p:nvPr>
            <p:ph type="body" sz="quarter" idx="1"/>
          </p:nvPr>
        </p:nvSpPr>
        <p:spPr>
          <a:prstGeom prst="rect">
            <a:avLst/>
          </a:prstGeom>
        </p:spPr>
        <p:txBody>
          <a:bodyPr/>
          <a:lstStyle/>
          <a:p>
            <a:pPr eaLnBrk="1" hangingPunct="1"/>
            <a:r>
              <a:rPr lang="en-US" sz="1000" dirty="0">
                <a:latin typeface="Gibson"/>
                <a:ea typeface="ＭＳ Ｐゴシック" charset="0"/>
                <a:cs typeface="Gibson"/>
              </a:rPr>
              <a:t>We conduct research to help Leave No Trace hone new, effective ways to educate the public about sustainable </a:t>
            </a:r>
            <a:r>
              <a:rPr lang="en-US" sz="1000" dirty="0" smtClean="0">
                <a:latin typeface="Gibson"/>
                <a:ea typeface="ＭＳ Ｐゴシック" charset="0"/>
                <a:cs typeface="Gibson"/>
              </a:rPr>
              <a:t>recreation and enjoyment </a:t>
            </a:r>
            <a:r>
              <a:rPr lang="en-US" sz="1000" dirty="0">
                <a:latin typeface="Gibson"/>
                <a:ea typeface="ＭＳ Ｐゴシック" charset="0"/>
                <a:cs typeface="Gibson"/>
              </a:rPr>
              <a:t>in the outdoors, </a:t>
            </a:r>
            <a:r>
              <a:rPr lang="en-US" sz="1000" dirty="0" smtClean="0">
                <a:latin typeface="Gibson"/>
                <a:ea typeface="ＭＳ Ｐゴシック" charset="0"/>
                <a:cs typeface="Gibson"/>
              </a:rPr>
              <a:t>and </a:t>
            </a:r>
            <a:r>
              <a:rPr lang="en-US" sz="1000" dirty="0">
                <a:latin typeface="Gibson"/>
                <a:ea typeface="ＭＳ Ｐゴシック" charset="0"/>
                <a:cs typeface="Gibson"/>
              </a:rPr>
              <a:t>how to most effectively protect public lands:</a:t>
            </a:r>
          </a:p>
          <a:p>
            <a:pPr eaLnBrk="1" hangingPunct="1"/>
            <a:endParaRPr lang="en-US" sz="1000" dirty="0">
              <a:latin typeface="Gibson"/>
              <a:ea typeface="ＭＳ Ｐゴシック" charset="0"/>
              <a:cs typeface="Gibson"/>
            </a:endParaRPr>
          </a:p>
          <a:p>
            <a:pPr eaLnBrk="1" hangingPunct="1"/>
            <a:r>
              <a:rPr lang="en-US" sz="1000" dirty="0">
                <a:latin typeface="Gibson"/>
                <a:ea typeface="ＭＳ Ｐゴシック" charset="0"/>
                <a:cs typeface="Gibson"/>
              </a:rPr>
              <a:t>2016: </a:t>
            </a:r>
          </a:p>
          <a:p>
            <a:pPr eaLnBrk="1" hangingPunct="1"/>
            <a:endParaRPr lang="en-US" sz="1000" dirty="0">
              <a:latin typeface="Gibson"/>
              <a:ea typeface="ＭＳ Ｐゴシック" charset="0"/>
              <a:cs typeface="Gibson"/>
            </a:endParaRPr>
          </a:p>
          <a:p>
            <a:pPr marL="171450" indent="-171450" eaLnBrk="1" hangingPunct="1">
              <a:buFont typeface="Arial" charset="0"/>
              <a:buChar char="•"/>
            </a:pPr>
            <a:r>
              <a:rPr lang="en-US" sz="1000" dirty="0">
                <a:latin typeface="Gibson"/>
                <a:ea typeface="ＭＳ Ｐゴシック" charset="0"/>
                <a:cs typeface="Gibson"/>
              </a:rPr>
              <a:t>Finalizing two Colorado-based studies related to trail use and climbing (bouldering) related issues.</a:t>
            </a:r>
          </a:p>
          <a:p>
            <a:pPr marL="0" indent="0" eaLnBrk="1" hangingPunct="1">
              <a:buFont typeface="Arial" charset="0"/>
              <a:buNone/>
            </a:pPr>
            <a:endParaRPr lang="en-US" sz="1000" dirty="0">
              <a:latin typeface="Gibson"/>
              <a:ea typeface="ＭＳ Ｐゴシック" charset="0"/>
              <a:cs typeface="Gibson"/>
            </a:endParaRPr>
          </a:p>
          <a:p>
            <a:pPr marL="171450" indent="-171450" eaLnBrk="1" hangingPunct="1">
              <a:buFont typeface="Arial" charset="0"/>
              <a:buChar char="•"/>
            </a:pPr>
            <a:r>
              <a:rPr lang="en-US" sz="1000" dirty="0">
                <a:latin typeface="Gibson"/>
                <a:ea typeface="ＭＳ Ｐゴシック" charset="0"/>
                <a:cs typeface="Gibson"/>
              </a:rPr>
              <a:t>Publishing results from a Wyoming-based study of state park visitors. </a:t>
            </a:r>
          </a:p>
          <a:p>
            <a:pPr marL="171450" indent="-171450" eaLnBrk="1" hangingPunct="1">
              <a:buFont typeface="Arial" charset="0"/>
              <a:buChar char="•"/>
            </a:pPr>
            <a:endParaRPr lang="en-US" sz="1000" dirty="0">
              <a:latin typeface="Gibson"/>
              <a:ea typeface="ＭＳ Ｐゴシック" charset="0"/>
              <a:cs typeface="Gibson"/>
            </a:endParaRPr>
          </a:p>
          <a:p>
            <a:pPr marL="171450" indent="-171450" eaLnBrk="1" hangingPunct="1">
              <a:buFont typeface="Arial" charset="0"/>
              <a:buChar char="•"/>
            </a:pPr>
            <a:r>
              <a:rPr lang="en-US" sz="1000" dirty="0">
                <a:latin typeface="Gibson"/>
                <a:ea typeface="ＭＳ Ｐゴシック" charset="0"/>
                <a:cs typeface="Gibson"/>
              </a:rPr>
              <a:t>Conduct new Pennsylvania-bases study to further understand effective ways to teach Leave No Trace to children. </a:t>
            </a:r>
          </a:p>
          <a:p>
            <a:pPr marL="171450" indent="-171450" eaLnBrk="1" hangingPunct="1">
              <a:buFont typeface="Arial" charset="0"/>
              <a:buChar char="•"/>
            </a:pPr>
            <a:endParaRPr lang="en-US" sz="1000" dirty="0">
              <a:latin typeface="Gibson"/>
              <a:ea typeface="ＭＳ Ｐゴシック" charset="0"/>
              <a:cs typeface="Gibson"/>
            </a:endParaRPr>
          </a:p>
          <a:p>
            <a:pPr marL="171450" indent="-171450" eaLnBrk="1" hangingPunct="1">
              <a:buFont typeface="Arial" charset="0"/>
              <a:buChar char="•"/>
            </a:pPr>
            <a:r>
              <a:rPr lang="en-US" sz="1000" dirty="0">
                <a:latin typeface="Gibson"/>
                <a:ea typeface="ＭＳ Ｐゴシック" charset="0"/>
                <a:cs typeface="Gibson"/>
              </a:rPr>
              <a:t>Planning for studies in 2017 focusing on pet waste, rock climbing and trash in parks and protected areas.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pPr lvl="0"/>
            <a:endParaRPr/>
          </a:p>
        </p:txBody>
      </p:sp>
      <p:sp>
        <p:nvSpPr>
          <p:cNvPr id="242" name="Shape 242"/>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We use the training and education to support the Leave No Trace mission and ensure that all outdoor enthusiasts have the skills to leave places as good or better than they found them.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Multitude of options from courses, workshops, online training, outreach and Leave No Trace literature and guides.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pPr lvl="0"/>
            <a:endParaRPr/>
          </a:p>
        </p:txBody>
      </p:sp>
      <p:sp>
        <p:nvSpPr>
          <p:cNvPr id="249" name="Shape 249"/>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There are three tiers of Leave No Trace training that provide differing education levels.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The first, and least intensive, is an awareness workshop, which lasts 30 min to a full day and offers introductory Leave No Trace concepts designed for the general public. Millions have attended awareness workshops and they continue to be a popular way to get trained.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The next option is a 2-day trainer course taught in the field by Leave No Trace Master Educators across the country. The trainer course results in a certificate of completion. Currently, there are over 40,000 Leave No Trace trainers, worldwide.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The comprehensive Leave No Trace Master Educator course is a 5-day, field-based training designed specifically for educators or those interested in teaching Leave No Trace. There are nearly 7500 Master Educators in the US and abroad. </a:t>
            </a:r>
          </a:p>
          <a:p>
            <a:endParaRPr lang="en-US" sz="1000" dirty="0">
              <a:latin typeface="Gibson"/>
              <a:cs typeface="Gibson"/>
            </a:endParaRPr>
          </a:p>
          <a:p>
            <a:endParaRPr lang="en-US" sz="1000" dirty="0">
              <a:latin typeface="Gibson"/>
              <a:cs typeface="Gibson"/>
            </a:endParaRPr>
          </a:p>
          <a:p>
            <a:pPr lvl="0" defTabSz="914400">
              <a:lnSpc>
                <a:spcPct val="100000"/>
              </a:lnSpc>
              <a:spcBef>
                <a:spcPts val="300"/>
              </a:spcBef>
              <a:defRPr sz="1800"/>
            </a:pPr>
            <a:endParaRPr sz="1000" dirty="0">
              <a:latin typeface="Gibson"/>
              <a:ea typeface="Arial"/>
              <a:cs typeface="Gibson"/>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pPr lvl="0"/>
            <a:endParaRPr/>
          </a:p>
        </p:txBody>
      </p:sp>
      <p:sp>
        <p:nvSpPr>
          <p:cNvPr id="267" name="Shape 267"/>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0"/>
                <a:cs typeface="Gibson"/>
              </a:rPr>
              <a:t>Today there are more than 7,000 Master Educators around the globe.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0"/>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0"/>
                <a:cs typeface="Gibson"/>
              </a:rPr>
              <a:t>The Center’s partnerships with some of the country’s leading outdoor education institutions ensures that the Leave No Trace Master Educator Course is taught to a broad cross-section of people. </a:t>
            </a:r>
            <a:endParaRPr lang="en-US" sz="1000" kern="1200" dirty="0">
              <a:solidFill>
                <a:schemeClr val="tx1"/>
              </a:solidFill>
              <a:latin typeface="Gibson"/>
              <a:ea typeface="ＭＳ Ｐゴシック" charset="-128"/>
              <a:cs typeface="Gibson"/>
            </a:endParaRPr>
          </a:p>
          <a:p>
            <a:pPr lvl="0" defTabSz="914400">
              <a:lnSpc>
                <a:spcPct val="100000"/>
              </a:lnSpc>
              <a:spcBef>
                <a:spcPts val="400"/>
              </a:spcBef>
              <a:defRPr sz="1800"/>
            </a:pPr>
            <a:endParaRPr sz="1000" dirty="0">
              <a:latin typeface="Gibson"/>
              <a:ea typeface="Arial"/>
              <a:cs typeface="Gibson"/>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pPr lvl="0"/>
            <a:endParaRPr/>
          </a:p>
        </p:txBody>
      </p:sp>
      <p:sp>
        <p:nvSpPr>
          <p:cNvPr id="284" name="Shape 284"/>
          <p:cNvSpPr>
            <a:spLocks noGrp="1"/>
          </p:cNvSpPr>
          <p:nvPr>
            <p:ph type="body" sz="quarter" idx="1"/>
          </p:nvPr>
        </p:nvSpPr>
        <p:spPr>
          <a:prstGeom prst="rect">
            <a:avLst/>
          </a:prstGeom>
        </p:spPr>
        <p:txBody>
          <a:bodyPr/>
          <a:lstStyle>
            <a:lvl1pPr defTabSz="914400">
              <a:lnSpc>
                <a:spcPct val="90000"/>
              </a:lnSpc>
              <a:spcBef>
                <a:spcPts val="200"/>
              </a:spcBef>
              <a:defRPr sz="1200">
                <a:latin typeface="Gill Sans"/>
                <a:ea typeface="Gill Sans"/>
                <a:cs typeface="Gill Sans"/>
                <a:sym typeface="Gill Sans"/>
              </a:defRPr>
            </a:lvl1pPr>
          </a:lstStyle>
          <a:p>
            <a:pPr eaLnBrk="1" hangingPunct="1">
              <a:lnSpc>
                <a:spcPct val="90000"/>
              </a:lnSpc>
            </a:pPr>
            <a:r>
              <a:rPr lang="en-US" sz="1000" dirty="0" smtClean="0">
                <a:latin typeface="Gibson"/>
                <a:ea typeface="ＭＳ Ｐゴシック" charset="0"/>
                <a:cs typeface="Gibson"/>
              </a:rPr>
              <a:t>The Center has a broad variety of tools to teach children. The most prominent are PEAK and TEEN. </a:t>
            </a:r>
          </a:p>
          <a:p>
            <a:pPr eaLnBrk="1" hangingPunct="1">
              <a:lnSpc>
                <a:spcPct val="90000"/>
              </a:lnSpc>
            </a:pPr>
            <a:endParaRPr lang="en-US" sz="1000" dirty="0" smtClean="0">
              <a:latin typeface="Gibson"/>
              <a:ea typeface="ＭＳ Ｐゴシック" charset="0"/>
              <a:cs typeface="Gibson"/>
            </a:endParaRPr>
          </a:p>
          <a:p>
            <a:pPr eaLnBrk="1" hangingPunct="1">
              <a:lnSpc>
                <a:spcPct val="90000"/>
              </a:lnSpc>
            </a:pPr>
            <a:r>
              <a:rPr lang="en-US" sz="1000" dirty="0" smtClean="0">
                <a:latin typeface="Gibson"/>
                <a:ea typeface="ＭＳ Ｐゴシック" charset="0"/>
                <a:cs typeface="Gibson"/>
              </a:rPr>
              <a:t>PEAK (Promoting Environmental Awareness in Kids), and TEEN are presented as a “pack” of 30-1 hour Leave No Trace experiential activities to do with kids of all ages. The program is fee-based, with free downloads on the Leave No Trace website. </a:t>
            </a:r>
          </a:p>
          <a:p>
            <a:pPr eaLnBrk="1" hangingPunct="1">
              <a:lnSpc>
                <a:spcPct val="90000"/>
              </a:lnSpc>
            </a:pPr>
            <a:endParaRPr lang="en-US" sz="1000" dirty="0" smtClean="0">
              <a:latin typeface="Gibson"/>
              <a:ea typeface="ＭＳ Ｐゴシック" charset="0"/>
              <a:cs typeface="Gibson"/>
            </a:endParaRPr>
          </a:p>
          <a:p>
            <a:pPr eaLnBrk="1" hangingPunct="1">
              <a:lnSpc>
                <a:spcPct val="90000"/>
              </a:lnSpc>
            </a:pPr>
            <a:r>
              <a:rPr lang="en-US" sz="1000" dirty="0" smtClean="0">
                <a:latin typeface="Gibson"/>
                <a:ea typeface="ＭＳ Ｐゴシック" charset="0"/>
                <a:cs typeface="Gibson"/>
              </a:rPr>
              <a:t>PEAK is available in Spanish.</a:t>
            </a:r>
          </a:p>
          <a:p>
            <a:pPr>
              <a:spcBef>
                <a:spcPct val="20000"/>
              </a:spcBef>
              <a:buClr>
                <a:srgbClr val="FFAB38"/>
              </a:buClr>
            </a:pPr>
            <a:endParaRPr lang="en-US" sz="1000" dirty="0" smtClean="0">
              <a:latin typeface="Gibson"/>
              <a:cs typeface="Gibson"/>
            </a:endParaRPr>
          </a:p>
          <a:p>
            <a:pPr>
              <a:spcBef>
                <a:spcPct val="20000"/>
              </a:spcBef>
              <a:buClr>
                <a:srgbClr val="FFAB38"/>
              </a:buClr>
            </a:pPr>
            <a:r>
              <a:rPr lang="en-US" sz="1000" dirty="0" smtClean="0">
                <a:latin typeface="Gibson"/>
                <a:cs typeface="Gibson"/>
              </a:rPr>
              <a:t>Web</a:t>
            </a:r>
            <a:r>
              <a:rPr lang="en-US" sz="1000" dirty="0">
                <a:latin typeface="Gibson"/>
                <a:cs typeface="Gibson"/>
              </a:rPr>
              <a:t>-based version of the program called PEAK Online that is a collection of 5 fun, interactive activities to help kids learn about Leave No Trace. </a:t>
            </a:r>
          </a:p>
          <a:p>
            <a:pPr>
              <a:spcBef>
                <a:spcPct val="20000"/>
              </a:spcBef>
              <a:buClr>
                <a:srgbClr val="FFAB38"/>
              </a:buClr>
            </a:pPr>
            <a:endParaRPr lang="en-US" dirty="0">
              <a:latin typeface="Gill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marL="0" indent="0">
              <a:buClr>
                <a:schemeClr val="accent6"/>
              </a:buClr>
              <a:buFont typeface="Wingdings" charset="2"/>
              <a:buNone/>
              <a:defRPr/>
            </a:pPr>
            <a:r>
              <a:rPr lang="en-US" sz="1000" dirty="0" smtClean="0">
                <a:latin typeface="Gibson"/>
                <a:cs typeface="Gibson"/>
              </a:rPr>
              <a:t>Leave </a:t>
            </a:r>
            <a:r>
              <a:rPr lang="en-US" sz="1000" dirty="0">
                <a:latin typeface="Gibson"/>
                <a:cs typeface="Gibson"/>
              </a:rPr>
              <a:t>No Trace is the best way to minimize these and other types of impacts we see in the outdoors today.</a:t>
            </a:r>
          </a:p>
          <a:p>
            <a:pPr marL="0" indent="0">
              <a:buClr>
                <a:schemeClr val="accent6"/>
              </a:buClr>
              <a:buFont typeface="Wingdings" charset="2"/>
              <a:buNone/>
              <a:defRPr/>
            </a:pPr>
            <a:endParaRPr lang="en-US" sz="1000" dirty="0">
              <a:latin typeface="Gibson"/>
              <a:cs typeface="Gibson"/>
            </a:endParaRPr>
          </a:p>
          <a:p>
            <a:pPr marL="0" indent="0">
              <a:buClr>
                <a:schemeClr val="accent6"/>
              </a:buClr>
              <a:buFont typeface="Wingdings" charset="2"/>
              <a:buNone/>
              <a:defRPr/>
            </a:pPr>
            <a:r>
              <a:rPr lang="en-US" sz="1000" dirty="0">
                <a:latin typeface="Gibson"/>
                <a:cs typeface="Gibson"/>
              </a:rPr>
              <a:t>-National movement, run by a nonprofit organization (called the Leave No Trace Center for Outdoor Ethics) that is dedicated to protecting the outdoors by teaching and inspiring people to enjoy it responsibly. </a:t>
            </a:r>
          </a:p>
          <a:p>
            <a:pPr marL="0" indent="0">
              <a:buClr>
                <a:schemeClr val="accent6"/>
              </a:buClr>
              <a:buFont typeface="Wingdings" charset="2"/>
              <a:buNone/>
              <a:defRPr/>
            </a:pPr>
            <a:endParaRPr lang="en-US" sz="1000" dirty="0">
              <a:latin typeface="Gibson"/>
              <a:cs typeface="Gibson"/>
            </a:endParaRPr>
          </a:p>
          <a:p>
            <a:pPr marL="0" indent="0">
              <a:buClr>
                <a:schemeClr val="accent6"/>
              </a:buClr>
              <a:buFont typeface="Wingdings" charset="2"/>
              <a:buNone/>
              <a:defRPr/>
            </a:pPr>
            <a:r>
              <a:rPr lang="en-US" sz="1000" dirty="0">
                <a:latin typeface="Gibson"/>
                <a:cs typeface="Gibson"/>
              </a:rPr>
              <a:t>-Accomplish this mission by delivering cutting-edge education, and training programs to millions of people across the country every year.</a:t>
            </a:r>
          </a:p>
          <a:p>
            <a:pPr marL="0" indent="0">
              <a:buClr>
                <a:schemeClr val="accent6"/>
              </a:buClr>
              <a:buFont typeface="Wingdings" charset="2"/>
              <a:buNone/>
              <a:defRPr/>
            </a:pPr>
            <a:endParaRPr lang="en-US" sz="1000" dirty="0">
              <a:latin typeface="Gibson"/>
              <a:cs typeface="Gibson"/>
            </a:endParaRPr>
          </a:p>
          <a:p>
            <a:pPr marL="0" indent="0">
              <a:buClr>
                <a:schemeClr val="accent6"/>
              </a:buClr>
              <a:buFont typeface="Wingdings" charset="2"/>
              <a:buNone/>
              <a:defRPr/>
            </a:pPr>
            <a:r>
              <a:rPr lang="en-US" sz="1000" dirty="0">
                <a:latin typeface="Gibson"/>
                <a:cs typeface="Gibson"/>
              </a:rPr>
              <a:t>Then introduce yourselves: </a:t>
            </a:r>
          </a:p>
          <a:p>
            <a:pPr marL="0" indent="0">
              <a:buClr>
                <a:schemeClr val="accent6"/>
              </a:buClr>
              <a:buFont typeface="Wingdings" charset="2"/>
              <a:buNone/>
              <a:defRPr/>
            </a:pPr>
            <a:endParaRPr lang="en-US" sz="1000" dirty="0">
              <a:latin typeface="Gibson"/>
              <a:cs typeface="Gibson"/>
            </a:endParaRPr>
          </a:p>
          <a:p>
            <a:pPr marL="0" indent="0">
              <a:buClr>
                <a:schemeClr val="accent6"/>
              </a:buClr>
              <a:buFont typeface="Wingdings" charset="2"/>
              <a:buNone/>
              <a:defRPr/>
            </a:pPr>
            <a:r>
              <a:rPr lang="en-US" sz="1000" dirty="0">
                <a:latin typeface="Gibson"/>
                <a:cs typeface="Gibson"/>
              </a:rPr>
              <a:t>If Traveling Trainers—we are the Subaru/Leave No Trace Traveling Trainers, a mobile education and training team that is part of the Leave No Trace Center for Outdoor Ethics. </a:t>
            </a:r>
          </a:p>
          <a:p>
            <a:pPr marL="0" indent="0">
              <a:buClr>
                <a:schemeClr val="accent6"/>
              </a:buClr>
              <a:buFont typeface="Wingdings" charset="2"/>
              <a:buNone/>
              <a:defRPr/>
            </a:pPr>
            <a:endParaRPr lang="en-US" sz="1000" dirty="0">
              <a:latin typeface="Gibson"/>
              <a:cs typeface="Gibson"/>
            </a:endParaRPr>
          </a:p>
          <a:p>
            <a:pPr marL="0" indent="0">
              <a:buClr>
                <a:schemeClr val="accent6"/>
              </a:buClr>
              <a:buFont typeface="Wingdings" charset="2"/>
              <a:buNone/>
              <a:defRPr/>
            </a:pPr>
            <a:r>
              <a:rPr lang="en-US" sz="1000" dirty="0">
                <a:latin typeface="Gibson"/>
                <a:cs typeface="Gibson"/>
              </a:rPr>
              <a:t>If Staff/State Advocate/Volunteer: Introduce yourself and your role with the Leave No Trace Center for Outdoor Ethics.</a:t>
            </a:r>
          </a:p>
          <a:p>
            <a:pPr marL="0" indent="0">
              <a:buClr>
                <a:schemeClr val="accent6"/>
              </a:buClr>
              <a:buFont typeface="Wingdings" charset="2"/>
              <a:buNone/>
              <a:defRPr/>
            </a:pPr>
            <a:endParaRPr lang="en-US" sz="1000" dirty="0">
              <a:latin typeface="Gibson"/>
              <a:cs typeface="Gibson"/>
            </a:endParaRPr>
          </a:p>
          <a:p>
            <a:pPr>
              <a:buClr>
                <a:schemeClr val="accent6"/>
              </a:buClr>
              <a:defRPr/>
            </a:pPr>
            <a:r>
              <a:rPr lang="en-US" sz="1000" dirty="0">
                <a:solidFill>
                  <a:schemeClr val="tx1"/>
                </a:solidFill>
                <a:latin typeface="Gibson"/>
                <a:ea typeface="ＭＳ Ｐゴシック" charset="0"/>
                <a:cs typeface="Gibson"/>
              </a:rPr>
              <a:t>Leave No Trace addresses impacts and provides people with techniques and skills to enjoy the outdoors sustainably—now and into the future.</a:t>
            </a:r>
          </a:p>
          <a:p>
            <a:pPr marL="0" indent="0">
              <a:buClr>
                <a:schemeClr val="accent6"/>
              </a:buClr>
              <a:buFont typeface="Wingdings" charset="2"/>
              <a:buNone/>
              <a:defRPr/>
            </a:pPr>
            <a:endParaRPr lang="en-US" sz="1000" dirty="0">
              <a:latin typeface="Gibson"/>
              <a:cs typeface="Gibson"/>
            </a:endParaRPr>
          </a:p>
          <a:p>
            <a:pPr marL="171450" indent="-171450">
              <a:buClr>
                <a:schemeClr val="accent6"/>
              </a:buClr>
              <a:buFont typeface="Arial"/>
              <a:buChar char="•"/>
              <a:defRPr/>
            </a:pPr>
            <a:endParaRPr lang="en-US" sz="1000" kern="1200" dirty="0">
              <a:solidFill>
                <a:schemeClr val="accent3">
                  <a:lumMod val="75000"/>
                </a:schemeClr>
              </a:solidFill>
              <a:latin typeface="Gibson"/>
              <a:ea typeface="ＭＳ Ｐゴシック" charset="0"/>
              <a:cs typeface="Gibson"/>
            </a:endParaRPr>
          </a:p>
          <a:p>
            <a:pPr marL="0" indent="0">
              <a:buClr>
                <a:schemeClr val="accent6"/>
              </a:buClr>
              <a:buFont typeface="Wingdings" charset="2"/>
              <a:buNone/>
              <a:defRPr/>
            </a:pPr>
            <a:endParaRPr lang="en-US" sz="1000" kern="1200" dirty="0">
              <a:solidFill>
                <a:schemeClr val="tx1"/>
              </a:solidFill>
              <a:latin typeface="Gibson"/>
              <a:ea typeface="ＭＳ Ｐゴシック" charset="-128"/>
              <a:cs typeface="Gibson"/>
            </a:endParaRPr>
          </a:p>
          <a:p>
            <a:pPr marL="0" indent="0">
              <a:buClr>
                <a:schemeClr val="accent6"/>
              </a:buClr>
              <a:buFont typeface="Wingdings" charset="2"/>
              <a:buNone/>
              <a:defRPr/>
            </a:pPr>
            <a:endParaRPr lang="en-US" sz="1000" kern="1200" dirty="0">
              <a:solidFill>
                <a:schemeClr val="tx1"/>
              </a:solidFill>
              <a:latin typeface="Gibson"/>
              <a:ea typeface="ＭＳ Ｐゴシック" charset="-128"/>
              <a:cs typeface="Gibso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pPr lvl="0"/>
            <a:endParaRPr/>
          </a:p>
        </p:txBody>
      </p:sp>
      <p:sp>
        <p:nvSpPr>
          <p:cNvPr id="284" name="Shape 284"/>
          <p:cNvSpPr>
            <a:spLocks noGrp="1"/>
          </p:cNvSpPr>
          <p:nvPr>
            <p:ph type="body" sz="quarter" idx="1"/>
          </p:nvPr>
        </p:nvSpPr>
        <p:spPr>
          <a:prstGeom prst="rect">
            <a:avLst/>
          </a:prstGeom>
        </p:spPr>
        <p:txBody>
          <a:bodyPr/>
          <a:lstStyle>
            <a:lvl1pPr defTabSz="914400">
              <a:lnSpc>
                <a:spcPct val="90000"/>
              </a:lnSpc>
              <a:spcBef>
                <a:spcPts val="200"/>
              </a:spcBef>
              <a:defRPr sz="1200">
                <a:latin typeface="Gill Sans"/>
                <a:ea typeface="Gill Sans"/>
                <a:cs typeface="Gill Sans"/>
                <a:sym typeface="Gill Sans"/>
              </a:defRPr>
            </a:lvl1pPr>
          </a:lstStyle>
          <a:p>
            <a:pPr eaLnBrk="1" hangingPunct="1"/>
            <a:r>
              <a:rPr lang="en-US" sz="1000" dirty="0">
                <a:latin typeface="Gibson"/>
                <a:ea typeface="ＭＳ Ｐゴシック" charset="0"/>
                <a:cs typeface="Gibson"/>
              </a:rPr>
              <a:t>In addition to our PEAK online program, our website serves as great resource for learning about Leave No Trace, and provides other ways to get involved. </a:t>
            </a:r>
          </a:p>
          <a:p>
            <a:pPr eaLnBrk="1" hangingPunct="1"/>
            <a:endParaRPr lang="en-US" sz="1000" dirty="0">
              <a:latin typeface="Gibson"/>
              <a:ea typeface="ＭＳ Ｐゴシック" charset="0"/>
              <a:cs typeface="Gibson"/>
            </a:endParaRPr>
          </a:p>
          <a:p>
            <a:pPr eaLnBrk="1" hangingPunct="1"/>
            <a:r>
              <a:rPr lang="en-US" sz="1000" dirty="0">
                <a:latin typeface="Gibson"/>
                <a:ea typeface="ＭＳ Ｐゴシック" charset="0"/>
                <a:cs typeface="Gibson"/>
              </a:rPr>
              <a:t>A popular web-based option is taking an online awareness workshop, which is designed to convey general Leave No Trace knowledge. Anyone age 12 or older can participate in an online awareness workshop, and those who complete it receive a certificate of completion.</a:t>
            </a:r>
          </a:p>
          <a:p>
            <a:pPr marL="0" indent="0" eaLnBrk="1" hangingPunct="1">
              <a:lnSpc>
                <a:spcPct val="110000"/>
              </a:lnSpc>
              <a:buFont typeface="Wingdings" charset="0"/>
              <a:buNone/>
              <a:defRPr/>
            </a:pPr>
            <a:endParaRPr lang="en-US" sz="1000" dirty="0">
              <a:latin typeface="Gibson"/>
              <a:ea typeface="ＭＳ Ｐゴシック" charset="0"/>
              <a:cs typeface="Gibson"/>
            </a:endParaRPr>
          </a:p>
          <a:p>
            <a:pPr eaLnBrk="1" hangingPunct="1">
              <a:lnSpc>
                <a:spcPct val="110000"/>
              </a:lnSpc>
              <a:defRPr/>
            </a:pPr>
            <a:r>
              <a:rPr lang="en-US" sz="1000" dirty="0">
                <a:latin typeface="Gibson"/>
                <a:ea typeface="ＭＳ Ｐゴシック" charset="0"/>
                <a:cs typeface="Gibson"/>
              </a:rPr>
              <a:t>Another opportunity for existing Master Educators is an Online Master Educator Refresher Course, which ensures that Leave No Trace Master Educators are current on their knowledge. This online refresher takes about 90 minutes to complete and is required once every two years for Master’s who teach Leave No Trace Trainer Courses. </a:t>
            </a:r>
          </a:p>
          <a:p>
            <a:pPr lvl="0">
              <a:defRPr sz="1800"/>
            </a:pPr>
            <a:endParaRPr sz="1000" dirty="0">
              <a:latin typeface="Gibson"/>
              <a:cs typeface="Gibso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pPr lvl="0"/>
            <a:endParaRPr/>
          </a:p>
        </p:txBody>
      </p:sp>
      <p:sp>
        <p:nvSpPr>
          <p:cNvPr id="315" name="Shape 31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000" dirty="0">
                <a:latin typeface="Gibson"/>
                <a:ea typeface="Arial"/>
                <a:cs typeface="Gibson"/>
                <a:sym typeface="Arial"/>
              </a:rPr>
              <a:t>Educate yourself by:</a:t>
            </a:r>
          </a:p>
          <a:p>
            <a:pPr marL="114300" lvl="0" indent="-114300" defTabSz="914400">
              <a:lnSpc>
                <a:spcPct val="100000"/>
              </a:lnSpc>
              <a:spcBef>
                <a:spcPts val="400"/>
              </a:spcBef>
              <a:buSzPct val="100000"/>
              <a:buFont typeface="Arial"/>
              <a:buChar char="•"/>
              <a:defRPr sz="1800"/>
            </a:pPr>
            <a:r>
              <a:rPr lang="en-US" sz="1000" dirty="0" smtClean="0">
                <a:latin typeface="Gibson"/>
                <a:ea typeface="Arial"/>
                <a:cs typeface="Gibson"/>
                <a:sym typeface="Arial"/>
              </a:rPr>
              <a:t>Take advantage of the organization’s broad selection of books</a:t>
            </a:r>
            <a:r>
              <a:rPr lang="en-US" sz="1000" baseline="0" dirty="0" smtClean="0">
                <a:latin typeface="Gibson"/>
                <a:ea typeface="Arial"/>
                <a:cs typeface="Gibson"/>
                <a:sym typeface="Arial"/>
              </a:rPr>
              <a:t> and other educational materials</a:t>
            </a:r>
            <a:endParaRPr sz="1000" dirty="0">
              <a:latin typeface="Gibson"/>
              <a:ea typeface="Arial"/>
              <a:cs typeface="Gibson"/>
              <a:sym typeface="Arial"/>
            </a:endParaRPr>
          </a:p>
          <a:p>
            <a:pPr marL="114300" lvl="0" indent="-114300" defTabSz="914400">
              <a:lnSpc>
                <a:spcPct val="100000"/>
              </a:lnSpc>
              <a:spcBef>
                <a:spcPts val="400"/>
              </a:spcBef>
              <a:buSzPct val="100000"/>
              <a:buFont typeface="Arial"/>
              <a:buChar char="•"/>
              <a:defRPr sz="1800"/>
            </a:pPr>
            <a:r>
              <a:rPr sz="1000" dirty="0">
                <a:latin typeface="Gibson"/>
                <a:ea typeface="Arial"/>
                <a:cs typeface="Gibson"/>
                <a:sym typeface="Arial"/>
              </a:rPr>
              <a:t>Reading a Leave No Trace Skills &amp; Ethics </a:t>
            </a:r>
            <a:r>
              <a:rPr sz="1000" dirty="0" smtClean="0">
                <a:latin typeface="Gibson"/>
                <a:ea typeface="Arial"/>
                <a:cs typeface="Gibson"/>
                <a:sym typeface="Arial"/>
              </a:rPr>
              <a:t>booklet</a:t>
            </a:r>
            <a:r>
              <a:rPr lang="en-US" sz="1000" dirty="0" smtClean="0">
                <a:latin typeface="Gibson"/>
                <a:ea typeface="Arial"/>
                <a:cs typeface="Gibson"/>
                <a:sym typeface="Arial"/>
              </a:rPr>
              <a:t>: a short booklet that takes you through Leave No</a:t>
            </a:r>
            <a:r>
              <a:rPr lang="en-US" sz="1000" baseline="0" dirty="0" smtClean="0">
                <a:latin typeface="Gibson"/>
                <a:ea typeface="Arial"/>
                <a:cs typeface="Gibson"/>
                <a:sym typeface="Arial"/>
              </a:rPr>
              <a:t> Trace for various ecosystems and outdoor activities</a:t>
            </a:r>
            <a:endParaRPr sz="1000" dirty="0">
              <a:latin typeface="Gibson"/>
              <a:ea typeface="Arial"/>
              <a:cs typeface="Gibson"/>
              <a:sym typeface="Arial"/>
            </a:endParaRPr>
          </a:p>
          <a:p>
            <a:pPr marL="114300" lvl="0" indent="-114300" defTabSz="914400">
              <a:lnSpc>
                <a:spcPct val="100000"/>
              </a:lnSpc>
              <a:spcBef>
                <a:spcPts val="400"/>
              </a:spcBef>
              <a:buSzPct val="100000"/>
              <a:buFont typeface="Arial"/>
              <a:buChar char="•"/>
              <a:defRPr sz="1800"/>
            </a:pPr>
            <a:r>
              <a:rPr sz="1000" dirty="0">
                <a:latin typeface="Gibson"/>
                <a:ea typeface="Arial"/>
                <a:cs typeface="Gibson"/>
                <a:sym typeface="Arial"/>
              </a:rPr>
              <a:t>Choosing from one of the course options</a:t>
            </a:r>
          </a:p>
          <a:p>
            <a:pPr marL="114300" lvl="0" indent="-114300" defTabSz="914400">
              <a:lnSpc>
                <a:spcPct val="100000"/>
              </a:lnSpc>
              <a:spcBef>
                <a:spcPts val="400"/>
              </a:spcBef>
              <a:buSzPct val="100000"/>
              <a:buFont typeface="Arial"/>
              <a:buChar char="•"/>
              <a:defRPr sz="1800"/>
            </a:pPr>
            <a:r>
              <a:rPr sz="1000" dirty="0">
                <a:latin typeface="Gibson"/>
                <a:ea typeface="Arial"/>
                <a:cs typeface="Gibson"/>
                <a:sym typeface="Arial"/>
              </a:rPr>
              <a:t>Join Leave No Trace’s YouTube channel and watch </a:t>
            </a:r>
            <a:r>
              <a:rPr lang="en-US" sz="1000" dirty="0" smtClean="0">
                <a:latin typeface="Gibson"/>
                <a:ea typeface="Arial"/>
                <a:cs typeface="Gibson"/>
                <a:sym typeface="Arial"/>
              </a:rPr>
              <a:t>the many Leave No Trace </a:t>
            </a:r>
            <a:r>
              <a:rPr sz="1000" dirty="0" smtClean="0">
                <a:latin typeface="Gibson"/>
                <a:ea typeface="Arial"/>
                <a:cs typeface="Gibson"/>
                <a:sym typeface="Arial"/>
              </a:rPr>
              <a:t> </a:t>
            </a:r>
            <a:r>
              <a:rPr sz="1000" dirty="0">
                <a:latin typeface="Gibson"/>
                <a:ea typeface="Arial"/>
                <a:cs typeface="Gibson"/>
                <a:sym typeface="Arial"/>
              </a:rPr>
              <a:t>skills videos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pPr lvl="0"/>
            <a:endParaRPr/>
          </a:p>
        </p:txBody>
      </p:sp>
      <p:sp>
        <p:nvSpPr>
          <p:cNvPr id="321" name="Shape 32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000" dirty="0">
                <a:latin typeface="Gibson"/>
                <a:ea typeface="Arial"/>
                <a:cs typeface="Gibson"/>
                <a:sym typeface="Arial"/>
              </a:rPr>
              <a:t>Easy ways to get involved where you </a:t>
            </a:r>
            <a:r>
              <a:rPr sz="1000" dirty="0" smtClean="0">
                <a:latin typeface="Gibson"/>
                <a:ea typeface="Arial"/>
                <a:cs typeface="Gibson"/>
                <a:sym typeface="Arial"/>
              </a:rPr>
              <a:t>are</a:t>
            </a:r>
            <a:r>
              <a:rPr lang="en-US" sz="1000" dirty="0" smtClean="0">
                <a:latin typeface="Gibson"/>
                <a:ea typeface="Arial"/>
                <a:cs typeface="Gibson"/>
                <a:sym typeface="Arial"/>
              </a:rPr>
              <a:t>:</a:t>
            </a:r>
            <a:endParaRPr sz="1000" dirty="0">
              <a:latin typeface="Gibson"/>
              <a:ea typeface="Arial"/>
              <a:cs typeface="Gibson"/>
              <a:sym typeface="Arial"/>
            </a:endParaRPr>
          </a:p>
          <a:p>
            <a:pPr marL="114300" lvl="0" indent="-114300" defTabSz="914400">
              <a:lnSpc>
                <a:spcPct val="100000"/>
              </a:lnSpc>
              <a:spcBef>
                <a:spcPts val="400"/>
              </a:spcBef>
              <a:buSzPct val="100000"/>
              <a:buFont typeface="Arial"/>
              <a:buChar char="•"/>
              <a:defRPr sz="1800"/>
            </a:pPr>
            <a:r>
              <a:rPr sz="1000" dirty="0">
                <a:latin typeface="Gibson"/>
                <a:ea typeface="Arial"/>
                <a:cs typeface="Gibson"/>
                <a:sym typeface="Arial"/>
              </a:rPr>
              <a:t>Introduce a kid to Leave No Trace through PEAK online</a:t>
            </a:r>
          </a:p>
          <a:p>
            <a:pPr marL="114300" lvl="0" indent="-114300" defTabSz="914400">
              <a:lnSpc>
                <a:spcPct val="100000"/>
              </a:lnSpc>
              <a:spcBef>
                <a:spcPts val="400"/>
              </a:spcBef>
              <a:buSzPct val="100000"/>
              <a:buFont typeface="Arial"/>
              <a:buChar char="•"/>
              <a:defRPr sz="1800"/>
            </a:pPr>
            <a:r>
              <a:rPr sz="1000" dirty="0">
                <a:latin typeface="Gibson"/>
                <a:ea typeface="Arial"/>
                <a:cs typeface="Gibson"/>
                <a:sym typeface="Arial"/>
              </a:rPr>
              <a:t>Contact the Center and become a Citizen Scientist to get involved with Leave No Trace monitoring in your area</a:t>
            </a:r>
          </a:p>
          <a:p>
            <a:pPr marL="114300" lvl="0" indent="-114300" defTabSz="914400">
              <a:lnSpc>
                <a:spcPct val="100000"/>
              </a:lnSpc>
              <a:spcBef>
                <a:spcPts val="400"/>
              </a:spcBef>
              <a:buSzPct val="100000"/>
              <a:buFont typeface="Arial"/>
              <a:buChar char="•"/>
              <a:defRPr sz="1800"/>
            </a:pPr>
            <a:r>
              <a:rPr sz="1000" dirty="0">
                <a:latin typeface="Gibson"/>
                <a:ea typeface="Arial"/>
                <a:cs typeface="Gibson"/>
                <a:sym typeface="Arial"/>
              </a:rPr>
              <a:t>Join the </a:t>
            </a:r>
            <a:r>
              <a:rPr lang="en-US" sz="1000" dirty="0" smtClean="0">
                <a:latin typeface="Gibson"/>
                <a:ea typeface="Arial"/>
                <a:cs typeface="Gibson"/>
                <a:sym typeface="Arial"/>
              </a:rPr>
              <a:t>movement</a:t>
            </a:r>
            <a:r>
              <a:rPr sz="1000" dirty="0" smtClean="0">
                <a:latin typeface="Gibson"/>
                <a:ea typeface="Arial"/>
                <a:cs typeface="Gibson"/>
                <a:sym typeface="Arial"/>
              </a:rPr>
              <a:t> </a:t>
            </a:r>
            <a:r>
              <a:rPr sz="1000" dirty="0">
                <a:latin typeface="Gibson"/>
                <a:ea typeface="Arial"/>
                <a:cs typeface="Gibson"/>
                <a:sym typeface="Arial"/>
              </a:rPr>
              <a:t>as a member: supporting </a:t>
            </a:r>
            <a:r>
              <a:rPr lang="en-US" sz="1000" dirty="0" smtClean="0">
                <a:latin typeface="Gibson"/>
                <a:ea typeface="Arial"/>
                <a:cs typeface="Gibson"/>
                <a:sym typeface="Arial"/>
              </a:rPr>
              <a:t>what</a:t>
            </a:r>
            <a:r>
              <a:rPr sz="1000" dirty="0" smtClean="0">
                <a:latin typeface="Gibson"/>
                <a:ea typeface="Arial"/>
                <a:cs typeface="Gibson"/>
                <a:sym typeface="Arial"/>
              </a:rPr>
              <a:t> </a:t>
            </a:r>
            <a:r>
              <a:rPr sz="1000" dirty="0">
                <a:latin typeface="Gibson"/>
                <a:ea typeface="Arial"/>
                <a:cs typeface="Gibson"/>
                <a:sym typeface="Arial"/>
              </a:rPr>
              <a:t>you care </a:t>
            </a:r>
            <a:r>
              <a:rPr sz="1000" dirty="0" smtClean="0">
                <a:latin typeface="Gibson"/>
                <a:ea typeface="Arial"/>
                <a:cs typeface="Gibson"/>
                <a:sym typeface="Arial"/>
              </a:rPr>
              <a:t>about</a:t>
            </a:r>
            <a:r>
              <a:rPr lang="en-US" sz="1000" dirty="0" smtClean="0">
                <a:latin typeface="Gibson"/>
                <a:ea typeface="Arial"/>
                <a:cs typeface="Gibson"/>
                <a:sym typeface="Arial"/>
              </a:rPr>
              <a:t>, and be in the know about the </a:t>
            </a:r>
            <a:r>
              <a:rPr sz="1000" dirty="0" smtClean="0">
                <a:latin typeface="Gibson"/>
                <a:ea typeface="Arial"/>
                <a:cs typeface="Gibson"/>
                <a:sym typeface="Arial"/>
              </a:rPr>
              <a:t>latest </a:t>
            </a:r>
            <a:r>
              <a:rPr sz="1000" dirty="0">
                <a:latin typeface="Gibson"/>
                <a:ea typeface="Arial"/>
                <a:cs typeface="Gibson"/>
                <a:sym typeface="Arial"/>
              </a:rPr>
              <a:t>science, research and </a:t>
            </a:r>
            <a:r>
              <a:rPr sz="1000" dirty="0" smtClean="0">
                <a:latin typeface="Gibson"/>
                <a:ea typeface="Arial"/>
                <a:cs typeface="Gibson"/>
                <a:sym typeface="Arial"/>
              </a:rPr>
              <a:t>skills</a:t>
            </a:r>
            <a:r>
              <a:rPr lang="en-US" sz="1000" dirty="0" smtClean="0">
                <a:latin typeface="Gibson"/>
                <a:ea typeface="Arial"/>
                <a:cs typeface="Gibson"/>
                <a:sym typeface="Arial"/>
              </a:rPr>
              <a:t>. </a:t>
            </a:r>
          </a:p>
          <a:p>
            <a:pPr marL="114300" lvl="0" indent="-114300" defTabSz="914400">
              <a:lnSpc>
                <a:spcPct val="100000"/>
              </a:lnSpc>
              <a:spcBef>
                <a:spcPts val="400"/>
              </a:spcBef>
              <a:buSzPct val="100000"/>
              <a:buFont typeface="Arial"/>
              <a:buChar char="•"/>
              <a:defRPr sz="1800"/>
            </a:pPr>
            <a:r>
              <a:rPr sz="1000" dirty="0" smtClean="0">
                <a:latin typeface="Gibson"/>
                <a:ea typeface="Arial"/>
                <a:cs typeface="Gibson"/>
                <a:sym typeface="Arial"/>
              </a:rPr>
              <a:t>Encourage  </a:t>
            </a:r>
            <a:r>
              <a:rPr sz="1000" dirty="0">
                <a:latin typeface="Gibson"/>
                <a:ea typeface="Arial"/>
                <a:cs typeface="Gibson"/>
                <a:sym typeface="Arial"/>
              </a:rPr>
              <a:t>your organization or company to become an official partner of Leave No Trace. Any group can get involved. </a:t>
            </a:r>
          </a:p>
          <a:p>
            <a:pPr marL="114300" lvl="0" indent="-114300" defTabSz="914400">
              <a:lnSpc>
                <a:spcPct val="100000"/>
              </a:lnSpc>
              <a:spcBef>
                <a:spcPts val="400"/>
              </a:spcBef>
              <a:buSzPct val="100000"/>
              <a:buFont typeface="Arial"/>
              <a:buChar char="•"/>
              <a:defRPr sz="1800"/>
            </a:pPr>
            <a:r>
              <a:rPr sz="1000" dirty="0">
                <a:latin typeface="Gibson"/>
                <a:ea typeface="Arial"/>
                <a:cs typeface="Gibson"/>
                <a:sym typeface="Arial"/>
              </a:rPr>
              <a:t>Join  150K+ strong,  active, engaged social media family: Facebook, Twitter, Instagram and SnapChat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pPr lvl="0"/>
            <a:endParaRPr/>
          </a:p>
        </p:txBody>
      </p:sp>
      <p:sp>
        <p:nvSpPr>
          <p:cNvPr id="327" name="Shape 327"/>
          <p:cNvSpPr>
            <a:spLocks noGrp="1"/>
          </p:cNvSpPr>
          <p:nvPr>
            <p:ph type="body" sz="quarter" idx="1"/>
          </p:nvPr>
        </p:nvSpPr>
        <p:spPr>
          <a:prstGeom prst="rect">
            <a:avLst/>
          </a:prstGeom>
        </p:spPr>
        <p:txBody>
          <a:bodyPr/>
          <a:lstStyle/>
          <a:p>
            <a:pPr marL="171450" lvl="0" indent="-171450" defTabSz="914400">
              <a:lnSpc>
                <a:spcPct val="100000"/>
              </a:lnSpc>
              <a:spcBef>
                <a:spcPts val="400"/>
              </a:spcBef>
              <a:buFont typeface="Arial"/>
              <a:buChar char="•"/>
              <a:defRPr sz="1800"/>
            </a:pPr>
            <a:r>
              <a:rPr sz="1000" dirty="0">
                <a:latin typeface="Gibson"/>
                <a:ea typeface="Arial"/>
                <a:cs typeface="Gibson"/>
                <a:sym typeface="Arial"/>
              </a:rPr>
              <a:t>Share Leave No Trace, even a simple principle, with other people when you’re enjoying the outdoors. </a:t>
            </a:r>
            <a:endParaRPr lang="en-US" sz="1000" dirty="0" smtClean="0">
              <a:latin typeface="Gibson"/>
              <a:ea typeface="Arial"/>
              <a:cs typeface="Gibson"/>
              <a:sym typeface="Arial"/>
            </a:endParaRPr>
          </a:p>
          <a:p>
            <a:pPr lvl="0" defTabSz="914400">
              <a:lnSpc>
                <a:spcPct val="100000"/>
              </a:lnSpc>
              <a:spcBef>
                <a:spcPts val="400"/>
              </a:spcBef>
              <a:defRPr sz="1800"/>
            </a:pPr>
            <a:endParaRPr lang="en-US" sz="1000" dirty="0">
              <a:latin typeface="Gibson"/>
              <a:ea typeface="Arial"/>
              <a:cs typeface="Gibson"/>
              <a:sym typeface="Arial"/>
            </a:endParaRPr>
          </a:p>
          <a:p>
            <a:pPr marL="171450" lvl="0" indent="-171450" defTabSz="914400">
              <a:lnSpc>
                <a:spcPct val="100000"/>
              </a:lnSpc>
              <a:spcBef>
                <a:spcPts val="400"/>
              </a:spcBef>
              <a:buFont typeface="Arial"/>
              <a:buChar char="•"/>
              <a:defRPr sz="1800"/>
            </a:pPr>
            <a:r>
              <a:rPr lang="en-US" sz="1000" dirty="0" smtClean="0">
                <a:latin typeface="Gibson"/>
                <a:ea typeface="Arial"/>
                <a:cs typeface="Gibson"/>
                <a:sym typeface="Arial"/>
              </a:rPr>
              <a:t>Contact your Leave No Trace State Advocate to learn about opportunities to teach others in your community.</a:t>
            </a:r>
            <a:endParaRPr lang="en-US" sz="1000" dirty="0">
              <a:latin typeface="Gibson"/>
              <a:ea typeface="Arial"/>
              <a:cs typeface="Gibson"/>
              <a:sym typeface="Arial"/>
            </a:endParaRPr>
          </a:p>
          <a:p>
            <a:pPr lvl="0" defTabSz="914400">
              <a:lnSpc>
                <a:spcPct val="100000"/>
              </a:lnSpc>
              <a:spcBef>
                <a:spcPts val="400"/>
              </a:spcBef>
              <a:defRPr sz="1800"/>
            </a:pPr>
            <a:endParaRPr sz="1000" dirty="0">
              <a:latin typeface="Gibson"/>
              <a:ea typeface="Arial"/>
              <a:cs typeface="Gibson"/>
              <a:sym typeface="Arial"/>
            </a:endParaRPr>
          </a:p>
          <a:p>
            <a:pPr marL="171450" lvl="0" indent="-171450" defTabSz="914400">
              <a:lnSpc>
                <a:spcPct val="100000"/>
              </a:lnSpc>
              <a:spcBef>
                <a:spcPts val="400"/>
              </a:spcBef>
              <a:buFont typeface="Arial"/>
              <a:buChar char="•"/>
              <a:defRPr sz="1800"/>
            </a:pPr>
            <a:r>
              <a:rPr sz="1000" dirty="0">
                <a:latin typeface="Gibson"/>
                <a:ea typeface="Arial"/>
                <a:cs typeface="Gibson"/>
                <a:sym typeface="Arial"/>
              </a:rPr>
              <a:t>Forward Leave No Trace videos from YouTube, </a:t>
            </a:r>
            <a:r>
              <a:rPr lang="en-US" sz="1000" dirty="0" smtClean="0">
                <a:latin typeface="Gibson"/>
                <a:ea typeface="Arial"/>
                <a:cs typeface="Gibson"/>
                <a:sym typeface="Arial"/>
              </a:rPr>
              <a:t>e</a:t>
            </a:r>
            <a:r>
              <a:rPr sz="1000" dirty="0" smtClean="0">
                <a:latin typeface="Gibson"/>
                <a:ea typeface="Arial"/>
                <a:cs typeface="Gibson"/>
                <a:sym typeface="Arial"/>
              </a:rPr>
              <a:t>ducational </a:t>
            </a:r>
            <a:r>
              <a:rPr lang="en-US" sz="1000" dirty="0">
                <a:latin typeface="Gibson"/>
                <a:ea typeface="Arial"/>
                <a:cs typeface="Gibson"/>
                <a:sym typeface="Arial"/>
              </a:rPr>
              <a:t>b</a:t>
            </a:r>
            <a:r>
              <a:rPr sz="1000" dirty="0" smtClean="0">
                <a:latin typeface="Gibson"/>
                <a:ea typeface="Arial"/>
                <a:cs typeface="Gibson"/>
                <a:sym typeface="Arial"/>
              </a:rPr>
              <a:t>logs </a:t>
            </a:r>
            <a:r>
              <a:rPr sz="1000" dirty="0">
                <a:latin typeface="Gibson"/>
                <a:ea typeface="Arial"/>
                <a:cs typeface="Gibson"/>
                <a:sym typeface="Arial"/>
              </a:rPr>
              <a:t>and more. </a:t>
            </a:r>
          </a:p>
          <a:p>
            <a:pPr marL="171450" lvl="0" indent="-171450" defTabSz="914400">
              <a:lnSpc>
                <a:spcPct val="100000"/>
              </a:lnSpc>
              <a:spcBef>
                <a:spcPts val="400"/>
              </a:spcBef>
              <a:buFont typeface="Arial"/>
              <a:buChar char="•"/>
              <a:defRPr sz="1800"/>
            </a:pPr>
            <a:endParaRPr sz="1000" dirty="0">
              <a:latin typeface="Gibson"/>
              <a:ea typeface="Arial"/>
              <a:cs typeface="Gibson"/>
              <a:sym typeface="Arial"/>
            </a:endParaRPr>
          </a:p>
          <a:p>
            <a:pPr marL="171450" lvl="0" indent="-171450" defTabSz="914400">
              <a:lnSpc>
                <a:spcPct val="100000"/>
              </a:lnSpc>
              <a:spcBef>
                <a:spcPts val="400"/>
              </a:spcBef>
              <a:buFont typeface="Arial"/>
              <a:buChar char="•"/>
              <a:defRPr sz="1800"/>
            </a:pPr>
            <a:r>
              <a:rPr sz="1000" dirty="0">
                <a:latin typeface="Gibson"/>
                <a:ea typeface="Arial"/>
                <a:cs typeface="Gibson"/>
                <a:sym typeface="Arial"/>
              </a:rPr>
              <a:t>It’s so easy.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05471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pPr lvl="0"/>
            <a:endParaRPr/>
          </a:p>
        </p:txBody>
      </p:sp>
      <p:sp>
        <p:nvSpPr>
          <p:cNvPr id="210" name="Shape 210"/>
          <p:cNvSpPr>
            <a:spLocks noGrp="1"/>
          </p:cNvSpPr>
          <p:nvPr>
            <p:ph type="body" sz="quarter" idx="1"/>
          </p:nvPr>
        </p:nvSpPr>
        <p:spPr>
          <a:prstGeom prst="rect">
            <a:avLst/>
          </a:prstGeom>
        </p:spPr>
        <p:txBody>
          <a:bodyPr/>
          <a:lstStyle/>
          <a:p>
            <a:pPr eaLnBrk="1" hangingPunct="1">
              <a:lnSpc>
                <a:spcPct val="90000"/>
              </a:lnSpc>
            </a:pPr>
            <a:r>
              <a:rPr lang="en-US" sz="1000" dirty="0">
                <a:latin typeface="Gibson"/>
                <a:ea typeface="ＭＳ Ｐゴシック" charset="0"/>
                <a:cs typeface="Gibson"/>
              </a:rPr>
              <a:t>When venturing in the outdoors, humans generally impact the environment in six broad areas:</a:t>
            </a:r>
          </a:p>
          <a:p>
            <a:pPr eaLnBrk="1" hangingPunct="1">
              <a:lnSpc>
                <a:spcPct val="90000"/>
              </a:lnSpc>
            </a:pPr>
            <a:endParaRPr lang="en-US" sz="1000" dirty="0">
              <a:latin typeface="Gibson"/>
              <a:ea typeface="ＭＳ Ｐゴシック" charset="0"/>
              <a:cs typeface="Gibson"/>
            </a:endParaRPr>
          </a:p>
          <a:p>
            <a:pPr marL="171450" indent="-171450" eaLnBrk="1" hangingPunct="1">
              <a:lnSpc>
                <a:spcPct val="90000"/>
              </a:lnSpc>
              <a:buFont typeface="Arial"/>
              <a:buChar char="•"/>
            </a:pPr>
            <a:r>
              <a:rPr lang="en-US" sz="1000" b="1" dirty="0">
                <a:latin typeface="Gibson"/>
                <a:ea typeface="ＭＳ Ｐゴシック" charset="0"/>
                <a:cs typeface="Gibson"/>
              </a:rPr>
              <a:t>Wildlife </a:t>
            </a:r>
            <a:r>
              <a:rPr lang="en-US" sz="1000" b="1" dirty="0" smtClean="0">
                <a:latin typeface="Gibson"/>
                <a:ea typeface="ＭＳ Ｐゴシック" charset="0"/>
                <a:cs typeface="Gibson"/>
              </a:rPr>
              <a:t>Impacts</a:t>
            </a:r>
            <a:r>
              <a:rPr lang="en-US" sz="1000" dirty="0" smtClean="0">
                <a:latin typeface="Gibson"/>
                <a:ea typeface="ＭＳ Ｐゴシック" charset="0"/>
                <a:cs typeface="Gibson"/>
              </a:rPr>
              <a:t>: disturbance</a:t>
            </a:r>
            <a:r>
              <a:rPr lang="en-US" sz="1000" dirty="0">
                <a:latin typeface="Gibson"/>
                <a:ea typeface="ＭＳ Ｐゴシック" charset="0"/>
                <a:cs typeface="Gibson"/>
              </a:rPr>
              <a:t>, altered behavior, or reduced health and reproduction of animals.</a:t>
            </a:r>
          </a:p>
          <a:p>
            <a:pPr marL="171450" indent="-171450" eaLnBrk="1" hangingPunct="1">
              <a:lnSpc>
                <a:spcPct val="90000"/>
              </a:lnSpc>
              <a:buFont typeface="Arial"/>
              <a:buChar char="•"/>
            </a:pPr>
            <a:r>
              <a:rPr lang="en-US" sz="1000" b="1" dirty="0">
                <a:latin typeface="Gibson"/>
                <a:ea typeface="ＭＳ Ｐゴシック" charset="0"/>
                <a:cs typeface="Gibson"/>
              </a:rPr>
              <a:t>Vegetation </a:t>
            </a:r>
            <a:r>
              <a:rPr lang="en-US" sz="1000" b="1" dirty="0" smtClean="0">
                <a:latin typeface="Gibson"/>
                <a:ea typeface="ＭＳ Ｐゴシック" charset="0"/>
                <a:cs typeface="Gibson"/>
              </a:rPr>
              <a:t>Impacts</a:t>
            </a:r>
            <a:r>
              <a:rPr lang="en-US" sz="1000" dirty="0" smtClean="0">
                <a:latin typeface="Gibson"/>
                <a:ea typeface="ＭＳ Ｐゴシック" charset="0"/>
                <a:cs typeface="Gibson"/>
              </a:rPr>
              <a:t>: vegetation </a:t>
            </a:r>
            <a:r>
              <a:rPr lang="en-US" sz="1000" dirty="0">
                <a:latin typeface="Gibson"/>
                <a:ea typeface="ＭＳ Ｐゴシック" charset="0"/>
                <a:cs typeface="Gibson"/>
              </a:rPr>
              <a:t>loss, the introduction of invasive species, and tree or plant damage</a:t>
            </a:r>
          </a:p>
          <a:p>
            <a:pPr marL="171450" indent="-171450" eaLnBrk="1" hangingPunct="1">
              <a:lnSpc>
                <a:spcPct val="90000"/>
              </a:lnSpc>
              <a:buFont typeface="Arial"/>
              <a:buChar char="•"/>
            </a:pPr>
            <a:r>
              <a:rPr lang="en-US" sz="1000" b="1" dirty="0">
                <a:latin typeface="Gibson"/>
                <a:ea typeface="ＭＳ Ｐゴシック" charset="0"/>
                <a:cs typeface="Gibson"/>
              </a:rPr>
              <a:t>Water Resource </a:t>
            </a:r>
            <a:r>
              <a:rPr lang="en-US" sz="1000" b="1" dirty="0" smtClean="0">
                <a:latin typeface="Gibson"/>
                <a:ea typeface="ＭＳ Ｐゴシック" charset="0"/>
                <a:cs typeface="Gibson"/>
              </a:rPr>
              <a:t>Impacts</a:t>
            </a:r>
            <a:r>
              <a:rPr lang="en-US" sz="1000" dirty="0">
                <a:latin typeface="Gibson"/>
                <a:ea typeface="ＭＳ Ｐゴシック" charset="0"/>
                <a:cs typeface="Gibson"/>
              </a:rPr>
              <a:t>:</a:t>
            </a:r>
            <a:r>
              <a:rPr lang="en-US" sz="1000" dirty="0" smtClean="0">
                <a:latin typeface="Gibson"/>
                <a:ea typeface="ＭＳ Ｐゴシック" charset="0"/>
                <a:cs typeface="Gibson"/>
              </a:rPr>
              <a:t> </a:t>
            </a:r>
            <a:r>
              <a:rPr lang="en-US" sz="1000" dirty="0">
                <a:latin typeface="Gibson"/>
                <a:ea typeface="ＭＳ Ｐゴシック" charset="0"/>
                <a:cs typeface="Gibson"/>
              </a:rPr>
              <a:t>siltation, sedimentation, and soap or fecal waste</a:t>
            </a:r>
          </a:p>
          <a:p>
            <a:pPr marL="171450" indent="-171450" eaLnBrk="1" hangingPunct="1">
              <a:lnSpc>
                <a:spcPct val="90000"/>
              </a:lnSpc>
              <a:buFont typeface="Arial"/>
              <a:buChar char="•"/>
            </a:pPr>
            <a:r>
              <a:rPr lang="en-US" sz="1000" b="1" dirty="0">
                <a:latin typeface="Gibson"/>
                <a:ea typeface="ＭＳ Ｐゴシック" charset="0"/>
                <a:cs typeface="Gibson"/>
              </a:rPr>
              <a:t>Soil </a:t>
            </a:r>
            <a:r>
              <a:rPr lang="en-US" sz="1000" b="1" dirty="0" smtClean="0">
                <a:latin typeface="Gibson"/>
                <a:ea typeface="ＭＳ Ｐゴシック" charset="0"/>
                <a:cs typeface="Gibson"/>
              </a:rPr>
              <a:t>Impacts: </a:t>
            </a:r>
            <a:r>
              <a:rPr lang="en-US" sz="1000" dirty="0" smtClean="0">
                <a:latin typeface="Gibson"/>
                <a:ea typeface="ＭＳ Ｐゴシック" charset="0"/>
                <a:cs typeface="Gibson"/>
              </a:rPr>
              <a:t>loss </a:t>
            </a:r>
            <a:r>
              <a:rPr lang="en-US" sz="1000" dirty="0">
                <a:latin typeface="Gibson"/>
                <a:ea typeface="ＭＳ Ｐゴシック" charset="0"/>
                <a:cs typeface="Gibson"/>
              </a:rPr>
              <a:t>of organic litter, soil compaction, or soil erosion</a:t>
            </a:r>
          </a:p>
          <a:p>
            <a:pPr marL="171450" indent="-171450" eaLnBrk="1" hangingPunct="1">
              <a:lnSpc>
                <a:spcPct val="90000"/>
              </a:lnSpc>
              <a:buFont typeface="Arial"/>
              <a:buChar char="•"/>
            </a:pPr>
            <a:r>
              <a:rPr lang="en-US" sz="1000" b="1" dirty="0">
                <a:latin typeface="Gibson"/>
                <a:ea typeface="ＭＳ Ｐゴシック" charset="0"/>
                <a:cs typeface="Gibson"/>
              </a:rPr>
              <a:t>Cultural Resource Impacts </a:t>
            </a:r>
            <a:r>
              <a:rPr lang="en-US" sz="1000" dirty="0">
                <a:latin typeface="Gibson"/>
                <a:ea typeface="ＭＳ Ｐゴシック" charset="0"/>
                <a:cs typeface="Gibson"/>
              </a:rPr>
              <a:t>through theft or damage to cultural and historic features and artifacts</a:t>
            </a:r>
            <a:endParaRPr lang="en-US" sz="1000" b="1" dirty="0">
              <a:latin typeface="Gibson"/>
              <a:ea typeface="ＭＳ Ｐゴシック" charset="0"/>
              <a:cs typeface="Gibson"/>
            </a:endParaRPr>
          </a:p>
          <a:p>
            <a:pPr marL="171450" indent="-171450" eaLnBrk="1" hangingPunct="1">
              <a:lnSpc>
                <a:spcPct val="90000"/>
              </a:lnSpc>
              <a:buFont typeface="Arial"/>
              <a:buChar char="•"/>
            </a:pPr>
            <a:r>
              <a:rPr lang="en-US" sz="1000" b="1" dirty="0">
                <a:latin typeface="Gibson"/>
                <a:ea typeface="ＭＳ Ｐゴシック" charset="0"/>
                <a:cs typeface="Gibson"/>
              </a:rPr>
              <a:t>Social </a:t>
            </a:r>
            <a:r>
              <a:rPr lang="en-US" sz="1000" b="1" dirty="0" smtClean="0">
                <a:latin typeface="Gibson"/>
                <a:ea typeface="ＭＳ Ｐゴシック" charset="0"/>
                <a:cs typeface="Gibson"/>
              </a:rPr>
              <a:t>Impacts</a:t>
            </a:r>
            <a:r>
              <a:rPr lang="en-US" sz="1000" dirty="0">
                <a:latin typeface="Gibson"/>
                <a:ea typeface="ＭＳ Ｐゴシック" charset="0"/>
                <a:cs typeface="Gibson"/>
              </a:rPr>
              <a:t>:</a:t>
            </a:r>
            <a:r>
              <a:rPr lang="en-US" sz="1000" dirty="0" smtClean="0">
                <a:latin typeface="Gibson"/>
                <a:ea typeface="ＭＳ Ｐゴシック" charset="0"/>
                <a:cs typeface="Gibson"/>
              </a:rPr>
              <a:t> </a:t>
            </a:r>
            <a:r>
              <a:rPr lang="en-US" sz="1000" dirty="0">
                <a:latin typeface="Gibson"/>
                <a:ea typeface="ＭＳ Ｐゴシック" charset="0"/>
                <a:cs typeface="Gibson"/>
              </a:rPr>
              <a:t>crowding, conflicts between various user groups, and diminished outdoor experience</a:t>
            </a:r>
          </a:p>
          <a:p>
            <a:pPr lvl="0" defTabSz="914400">
              <a:lnSpc>
                <a:spcPct val="90000"/>
              </a:lnSpc>
              <a:spcBef>
                <a:spcPts val="400"/>
              </a:spcBef>
              <a:defRPr sz="1800"/>
            </a:pPr>
            <a:endParaRPr sz="1000" dirty="0">
              <a:latin typeface="Gibson"/>
              <a:ea typeface="Gill Sans"/>
              <a:cs typeface="Gibson"/>
              <a:sym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prstGeom prst="rect">
            <a:avLst/>
          </a:prstGeom>
        </p:spPr>
        <p:txBody>
          <a:bodyPr/>
          <a:lstStyle/>
          <a:p>
            <a:pPr lvl="0"/>
            <a:endParaRPr/>
          </a:p>
        </p:txBody>
      </p:sp>
      <p:sp>
        <p:nvSpPr>
          <p:cNvPr id="75" name="Shape 75"/>
          <p:cNvSpPr>
            <a:spLocks noGrp="1"/>
          </p:cNvSpPr>
          <p:nvPr>
            <p:ph type="body" sz="quarter" idx="1"/>
          </p:nvPr>
        </p:nvSpPr>
        <p:spPr>
          <a:prstGeom prst="rect">
            <a:avLst/>
          </a:prstGeom>
        </p:spPr>
        <p:txBody>
          <a:bodyPr/>
          <a:lstStyle/>
          <a:p>
            <a:pPr marL="0" indent="0">
              <a:buClr>
                <a:schemeClr val="accent6"/>
              </a:buClr>
              <a:buFont typeface="Arial"/>
              <a:buNone/>
              <a:defRPr/>
            </a:pPr>
            <a:r>
              <a:rPr lang="en-US" sz="1000" kern="1200" dirty="0" smtClean="0">
                <a:solidFill>
                  <a:srgbClr val="000000"/>
                </a:solidFill>
                <a:latin typeface="Gibson"/>
                <a:ea typeface="ＭＳ Ｐゴシック" charset="0"/>
                <a:cs typeface="Gibson"/>
              </a:rPr>
              <a:t>Optional </a:t>
            </a:r>
            <a:r>
              <a:rPr lang="en-US" sz="1000" kern="1200" dirty="0">
                <a:solidFill>
                  <a:srgbClr val="000000"/>
                </a:solidFill>
                <a:latin typeface="Gibson"/>
                <a:ea typeface="ＭＳ Ｐゴシック" charset="0"/>
                <a:cs typeface="Gibson"/>
              </a:rPr>
              <a:t>Narrative: What began as a call to preserve wilderness areas has evolved into a global, daily commitment for all people to embrace a Leave No Trace ethic. </a:t>
            </a:r>
            <a:endParaRPr lang="en-US" sz="1000" kern="1200" dirty="0" smtClean="0">
              <a:solidFill>
                <a:srgbClr val="000000"/>
              </a:solidFill>
              <a:latin typeface="Gibson"/>
              <a:ea typeface="ＭＳ Ｐゴシック" charset="0"/>
              <a:cs typeface="Gibson"/>
            </a:endParaRPr>
          </a:p>
          <a:p>
            <a:pPr marL="0" indent="0">
              <a:buClr>
                <a:schemeClr val="accent6"/>
              </a:buClr>
              <a:buFont typeface="Arial"/>
              <a:buNone/>
              <a:defRPr/>
            </a:pPr>
            <a:endParaRPr lang="en-US" sz="1000" kern="1200" dirty="0">
              <a:solidFill>
                <a:srgbClr val="000000"/>
              </a:solidFill>
              <a:latin typeface="Gibson"/>
              <a:ea typeface="ＭＳ Ｐゴシック" charset="0"/>
              <a:cs typeface="Gibson"/>
            </a:endParaRPr>
          </a:p>
          <a:p>
            <a:pPr marL="0" indent="0">
              <a:buClr>
                <a:schemeClr val="accent6"/>
              </a:buClr>
              <a:buFont typeface="Arial"/>
              <a:buNone/>
              <a:defRPr/>
            </a:pPr>
            <a:r>
              <a:rPr lang="en-US" sz="1000" kern="1200" dirty="0" smtClean="0">
                <a:solidFill>
                  <a:srgbClr val="000000"/>
                </a:solidFill>
                <a:latin typeface="Gibson"/>
                <a:ea typeface="ＭＳ Ｐゴシック" charset="0"/>
                <a:cs typeface="Gibson"/>
              </a:rPr>
              <a:t>The </a:t>
            </a:r>
            <a:r>
              <a:rPr lang="en-US" sz="1000" kern="1200" dirty="0">
                <a:solidFill>
                  <a:srgbClr val="000000"/>
                </a:solidFill>
                <a:latin typeface="Gibson"/>
                <a:ea typeface="ＭＳ Ｐゴシック" charset="0"/>
                <a:cs typeface="Gibson"/>
              </a:rPr>
              <a:t>environmental stewardship promoted by the Leave No Trace Center extends beyond outdoor enthusiasts to include ANYONE who enjoys the outdoors and is concerned with people’s relationship with nature. </a:t>
            </a:r>
          </a:p>
          <a:p>
            <a:pPr lvl="0" defTabSz="914400">
              <a:lnSpc>
                <a:spcPct val="100000"/>
              </a:lnSpc>
              <a:spcBef>
                <a:spcPts val="400"/>
              </a:spcBef>
              <a:defRPr sz="1800"/>
            </a:pPr>
            <a:endParaRPr sz="1200" dirty="0">
              <a:solidFill>
                <a:srgbClr val="BFBFBF"/>
              </a:solidFill>
              <a:latin typeface="Gill Sans"/>
              <a:ea typeface="Gill Sans"/>
              <a:cs typeface="Gill Sans"/>
              <a:sym typeface="Gill Sans"/>
            </a:endParaRPr>
          </a:p>
          <a:p>
            <a:pPr lvl="0" defTabSz="914400">
              <a:lnSpc>
                <a:spcPct val="100000"/>
              </a:lnSpc>
              <a:spcBef>
                <a:spcPts val="400"/>
              </a:spcBef>
              <a:defRPr sz="1800"/>
            </a:pPr>
            <a:endParaRPr sz="1200" dirty="0">
              <a:solidFill>
                <a:srgbClr val="BFBFBF"/>
              </a:solidFill>
              <a:latin typeface="Gill Sans"/>
              <a:ea typeface="Gill Sans"/>
              <a:cs typeface="Gill Sans"/>
              <a:sym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marL="0" indent="0">
              <a:buClr>
                <a:schemeClr val="accent6"/>
              </a:buClr>
              <a:buFont typeface="Wingdings" charset="2"/>
              <a:buNone/>
              <a:defRPr/>
            </a:pPr>
            <a:r>
              <a:rPr lang="en-US" sz="1000" dirty="0" smtClean="0">
                <a:latin typeface="Gibson"/>
                <a:cs typeface="Gibson"/>
              </a:rPr>
              <a:t>Research shows that Leave No Trace education is successful in significantly improving people’s knowledge, ethics and behavior in the outdoors. Our research indicates education fosters:</a:t>
            </a:r>
          </a:p>
          <a:p>
            <a:pPr marL="0" indent="0">
              <a:buClr>
                <a:schemeClr val="accent6"/>
              </a:buClr>
              <a:buFont typeface="Wingdings" charset="2"/>
              <a:buNone/>
              <a:defRPr/>
            </a:pPr>
            <a:endParaRPr lang="en-US" sz="1000" kern="1200" dirty="0" smtClean="0">
              <a:solidFill>
                <a:schemeClr val="tx1"/>
              </a:solidFill>
              <a:latin typeface="Gibson"/>
              <a:ea typeface="ＭＳ Ｐゴシック" charset="-128"/>
              <a:cs typeface="Gibson"/>
            </a:endParaRPr>
          </a:p>
          <a:p>
            <a:pPr marL="685800" lvl="1" indent="-228600">
              <a:buFont typeface="+mj-lt"/>
              <a:buAutoNum type="arabicPeriod"/>
              <a:defRPr/>
            </a:pPr>
            <a:r>
              <a:rPr lang="en-US" sz="1000" kern="1200" dirty="0" smtClean="0">
                <a:solidFill>
                  <a:schemeClr val="tx1"/>
                </a:solidFill>
                <a:latin typeface="Gibson"/>
                <a:ea typeface="ＭＳ Ｐゴシック" charset="-128"/>
                <a:cs typeface="Gibson"/>
              </a:rPr>
              <a:t>Healthier, thriving wildlife and fewer negative interactions with humans.</a:t>
            </a:r>
          </a:p>
          <a:p>
            <a:pPr marL="685800" lvl="1" indent="-228600">
              <a:buFont typeface="+mj-lt"/>
              <a:buAutoNum type="arabicPeriod"/>
              <a:defRPr/>
            </a:pPr>
            <a:r>
              <a:rPr lang="en-US" sz="1000" kern="1200" dirty="0" smtClean="0">
                <a:solidFill>
                  <a:schemeClr val="tx1"/>
                </a:solidFill>
                <a:latin typeface="Gibson"/>
                <a:ea typeface="ＭＳ Ｐゴシック" charset="-128"/>
                <a:cs typeface="Gibson"/>
              </a:rPr>
              <a:t>Considerable litter reduction</a:t>
            </a:r>
          </a:p>
          <a:p>
            <a:pPr marL="685800" lvl="1" indent="-228600">
              <a:buFont typeface="+mj-lt"/>
              <a:buAutoNum type="arabicPeriod"/>
              <a:defRPr/>
            </a:pPr>
            <a:r>
              <a:rPr lang="en-US" sz="1000" kern="1200" dirty="0" smtClean="0">
                <a:solidFill>
                  <a:schemeClr val="tx1"/>
                </a:solidFill>
                <a:latin typeface="Gibson"/>
                <a:ea typeface="ＭＳ Ｐゴシック" charset="-128"/>
                <a:cs typeface="Gibson"/>
              </a:rPr>
              <a:t>Less degradation of native plants and animal species</a:t>
            </a:r>
          </a:p>
          <a:p>
            <a:pPr marL="685800" lvl="1" indent="-228600">
              <a:buFont typeface="+mj-lt"/>
              <a:buAutoNum type="arabicPeriod"/>
              <a:defRPr/>
            </a:pPr>
            <a:r>
              <a:rPr lang="en-US" sz="1000" kern="1200" dirty="0" smtClean="0">
                <a:solidFill>
                  <a:schemeClr val="tx1"/>
                </a:solidFill>
                <a:latin typeface="Gibson"/>
                <a:ea typeface="ＭＳ Ｐゴシック" charset="-128"/>
                <a:cs typeface="Gibson"/>
              </a:rPr>
              <a:t>Stronger human bonds to the outdoors and a greater sense of stewardship</a:t>
            </a:r>
          </a:p>
          <a:p>
            <a:pPr marL="685800" lvl="1" indent="-228600">
              <a:buClr>
                <a:schemeClr val="accent6"/>
              </a:buClr>
              <a:buFont typeface="+mj-lt"/>
              <a:buAutoNum type="arabicPeriod"/>
              <a:defRPr/>
            </a:pPr>
            <a:endParaRPr lang="en-US" sz="1000" kern="1200" dirty="0" smtClean="0">
              <a:solidFill>
                <a:schemeClr val="tx1"/>
              </a:solidFill>
              <a:latin typeface="Gibson"/>
              <a:ea typeface="ＭＳ Ｐゴシック" charset="-128"/>
              <a:cs typeface="Gibson"/>
            </a:endParaRPr>
          </a:p>
          <a:p>
            <a:pPr marL="0" lvl="0" indent="0">
              <a:buClr>
                <a:schemeClr val="accent6"/>
              </a:buClr>
              <a:buFontTx/>
              <a:buNone/>
              <a:defRPr/>
            </a:pPr>
            <a:r>
              <a:rPr lang="en-US" sz="1000" kern="1200" dirty="0" smtClean="0">
                <a:solidFill>
                  <a:schemeClr val="tx1"/>
                </a:solidFill>
                <a:latin typeface="Gibson"/>
                <a:ea typeface="ＭＳ Ｐゴシック" charset="-128"/>
                <a:cs typeface="Gibson"/>
              </a:rPr>
              <a:t>The Center continues to study and test our principles and training to ensure the best, most effective, relevant messaging and programs.</a:t>
            </a:r>
          </a:p>
          <a:p>
            <a:pPr marL="0" marR="0" indent="0" algn="l" defTabSz="914400" rtl="0" eaLnBrk="0" fontAlgn="base" latinLnBrk="0" hangingPunct="0">
              <a:lnSpc>
                <a:spcPct val="100000"/>
              </a:lnSpc>
              <a:spcBef>
                <a:spcPct val="30000"/>
              </a:spcBef>
              <a:spcAft>
                <a:spcPct val="0"/>
              </a:spcAft>
              <a:buClr>
                <a:schemeClr val="accent6"/>
              </a:buClr>
              <a:buSzTx/>
              <a:buFont typeface="Wingdings" charset="2"/>
              <a:buNone/>
              <a:tabLst/>
              <a:defRPr/>
            </a:pPr>
            <a:endParaRPr lang="en-US" sz="1000" kern="1200" dirty="0" smtClean="0">
              <a:solidFill>
                <a:schemeClr val="tx1"/>
              </a:solidFill>
              <a:latin typeface="Gibson"/>
              <a:ea typeface="ＭＳ Ｐゴシック" charset="-128"/>
              <a:cs typeface="Gibson"/>
            </a:endParaRPr>
          </a:p>
          <a:p>
            <a:pPr marL="0" marR="0" indent="0" algn="l" defTabSz="914400" rtl="0" eaLnBrk="0" fontAlgn="base" latinLnBrk="0" hangingPunct="0">
              <a:lnSpc>
                <a:spcPct val="100000"/>
              </a:lnSpc>
              <a:spcBef>
                <a:spcPct val="30000"/>
              </a:spcBef>
              <a:spcAft>
                <a:spcPct val="0"/>
              </a:spcAft>
              <a:buClr>
                <a:schemeClr val="accent6"/>
              </a:buClr>
              <a:buSzTx/>
              <a:buFont typeface="Wingdings" charset="2"/>
              <a:buNone/>
              <a:tabLst/>
              <a:defRPr/>
            </a:pPr>
            <a:r>
              <a:rPr lang="en-US" sz="1000" kern="1200" dirty="0" smtClean="0">
                <a:solidFill>
                  <a:schemeClr val="tx1"/>
                </a:solidFill>
                <a:latin typeface="Gibson"/>
                <a:ea typeface="ＭＳ Ｐゴシック" charset="-128"/>
                <a:cs typeface="Gibson"/>
              </a:rPr>
              <a:t>Is </a:t>
            </a:r>
            <a:r>
              <a:rPr lang="en-US" sz="1000" kern="1200" dirty="0">
                <a:solidFill>
                  <a:schemeClr val="tx1"/>
                </a:solidFill>
                <a:latin typeface="Gibson"/>
                <a:ea typeface="ＭＳ Ｐゴシック" charset="-128"/>
                <a:cs typeface="Gibson"/>
              </a:rPr>
              <a:t>a simple, effective framework for making good decisions in nature, no matter how your choose to spend time outdoors. </a:t>
            </a:r>
            <a:endParaRPr lang="en-US" sz="1000" kern="1200" dirty="0" smtClean="0">
              <a:solidFill>
                <a:schemeClr val="tx1"/>
              </a:solidFill>
              <a:latin typeface="Gibson"/>
              <a:ea typeface="ＭＳ Ｐゴシック" charset="-128"/>
              <a:cs typeface="Gibson"/>
            </a:endParaRPr>
          </a:p>
          <a:p>
            <a:pPr marL="0" marR="0" indent="0" algn="l" defTabSz="914400" rtl="0" eaLnBrk="0" fontAlgn="base" latinLnBrk="0" hangingPunct="0">
              <a:lnSpc>
                <a:spcPct val="100000"/>
              </a:lnSpc>
              <a:spcBef>
                <a:spcPct val="30000"/>
              </a:spcBef>
              <a:spcAft>
                <a:spcPct val="0"/>
              </a:spcAft>
              <a:buClr>
                <a:schemeClr val="accent6"/>
              </a:buClr>
              <a:buSzTx/>
              <a:buFont typeface="Wingdings" charset="2"/>
              <a:buNone/>
              <a:tabLst/>
              <a:defRPr/>
            </a:pPr>
            <a:endParaRPr lang="en-US" sz="1000" kern="1200" dirty="0">
              <a:solidFill>
                <a:schemeClr val="tx1"/>
              </a:solidFill>
              <a:latin typeface="Gibson"/>
              <a:ea typeface="ＭＳ Ｐゴシック" charset="-128"/>
              <a:cs typeface="Gibson"/>
            </a:endParaRPr>
          </a:p>
          <a:p>
            <a:pPr marL="0" marR="0" indent="0" algn="l" defTabSz="914400" rtl="0" eaLnBrk="0" fontAlgn="base" latinLnBrk="0" hangingPunct="0">
              <a:lnSpc>
                <a:spcPct val="100000"/>
              </a:lnSpc>
              <a:spcBef>
                <a:spcPct val="30000"/>
              </a:spcBef>
              <a:spcAft>
                <a:spcPct val="0"/>
              </a:spcAft>
              <a:buClr>
                <a:schemeClr val="accent6"/>
              </a:buClr>
              <a:buSzTx/>
              <a:buFont typeface="Wingdings" charset="2"/>
              <a:buNone/>
              <a:tabLst/>
              <a:defRPr/>
            </a:pPr>
            <a:r>
              <a:rPr lang="en-US" sz="1000" kern="1200" dirty="0">
                <a:solidFill>
                  <a:schemeClr val="tx1"/>
                </a:solidFill>
                <a:latin typeface="Gibson"/>
                <a:ea typeface="ＭＳ Ｐゴシック" charset="-128"/>
                <a:cs typeface="Gibson"/>
              </a:rPr>
              <a:t>Though developed for the backcountry, Leave No Trace today is relevant for anyone who spends time outdoors and is appropriate everywhere from deep Wilderness and the backcountry to your local city park</a:t>
            </a:r>
            <a:r>
              <a:rPr lang="en-US" sz="1000" kern="1200" dirty="0" smtClean="0">
                <a:solidFill>
                  <a:schemeClr val="tx1"/>
                </a:solidFill>
                <a:latin typeface="Gibson"/>
                <a:ea typeface="ＭＳ Ｐゴシック" charset="-128"/>
                <a:cs typeface="Gibson"/>
              </a:rPr>
              <a:t>.</a:t>
            </a:r>
            <a:endParaRPr lang="en-US" sz="1000" dirty="0">
              <a:latin typeface="Gibson"/>
              <a:cs typeface="Gibson"/>
            </a:endParaRPr>
          </a:p>
          <a:p>
            <a:pPr marL="0" indent="0">
              <a:buClr>
                <a:schemeClr val="accent6"/>
              </a:buClr>
              <a:buFont typeface="Wingdings" charset="2"/>
              <a:buNone/>
              <a:defRPr/>
            </a:pPr>
            <a:endParaRPr lang="en-US" sz="1000" dirty="0">
              <a:latin typeface="Gibson"/>
              <a:cs typeface="Gibso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eaLnBrk="1" hangingPunct="1"/>
            <a:r>
              <a:rPr lang="en-US" sz="1000" kern="1200" dirty="0">
                <a:solidFill>
                  <a:schemeClr val="tx1"/>
                </a:solidFill>
                <a:latin typeface="Gibson"/>
                <a:ea typeface="ＭＳ Ｐゴシック" charset="-128"/>
                <a:cs typeface="Gibson"/>
              </a:rPr>
              <a:t>We use the foundation of seven core principles to communicate the best available guidance for enjoying the outdoors responsibly. The Seven Principles of Leave No Trace help educate and guide people in sustainable, minimum impact practices that mitigate or avoid recreation-related impacts. These principles are the most robust and widely utilized minimum impact outdoor practices on public lands across the country. The seven principles are:</a:t>
            </a:r>
          </a:p>
          <a:p>
            <a:pPr eaLnBrk="1" hangingPunct="1"/>
            <a:endParaRPr lang="en-US" sz="1000" kern="1200" dirty="0">
              <a:solidFill>
                <a:schemeClr val="tx1"/>
              </a:solidFill>
              <a:latin typeface="Gibson"/>
              <a:ea typeface="ＭＳ Ｐゴシック" charset="-128"/>
              <a:cs typeface="Gibson"/>
            </a:endParaRPr>
          </a:p>
          <a:p>
            <a:pPr marL="228600" indent="-228600" eaLnBrk="1" hangingPunct="1">
              <a:lnSpc>
                <a:spcPct val="120000"/>
              </a:lnSpc>
              <a:buFont typeface="+mj-lt"/>
              <a:buAutoNum type="arabicPeriod"/>
            </a:pPr>
            <a:r>
              <a:rPr lang="en-US" sz="1000" dirty="0">
                <a:latin typeface="Gibson"/>
                <a:ea typeface="ＭＳ Ｐゴシック" charset="0"/>
                <a:cs typeface="Gibson"/>
              </a:rPr>
              <a:t>Plan Ahead and Prepare</a:t>
            </a:r>
          </a:p>
          <a:p>
            <a:pPr marL="228600" indent="-228600" eaLnBrk="1" hangingPunct="1">
              <a:lnSpc>
                <a:spcPct val="120000"/>
              </a:lnSpc>
              <a:buFont typeface="+mj-lt"/>
              <a:buAutoNum type="arabicPeriod"/>
            </a:pPr>
            <a:r>
              <a:rPr lang="en-US" sz="1000" dirty="0">
                <a:latin typeface="Gibson"/>
                <a:ea typeface="ＭＳ Ｐゴシック" charset="0"/>
                <a:cs typeface="Gibson"/>
              </a:rPr>
              <a:t>Travel and Camp on Durable Surfaces</a:t>
            </a:r>
          </a:p>
          <a:p>
            <a:pPr marL="228600" indent="-228600" eaLnBrk="1" hangingPunct="1">
              <a:lnSpc>
                <a:spcPct val="120000"/>
              </a:lnSpc>
              <a:buFont typeface="+mj-lt"/>
              <a:buAutoNum type="arabicPeriod"/>
            </a:pPr>
            <a:r>
              <a:rPr lang="en-US" sz="1000" dirty="0">
                <a:latin typeface="Gibson"/>
                <a:ea typeface="ＭＳ Ｐゴシック" charset="0"/>
                <a:cs typeface="Gibson"/>
              </a:rPr>
              <a:t>Dispose of Waste Properly</a:t>
            </a:r>
          </a:p>
          <a:p>
            <a:pPr marL="228600" indent="-228600" eaLnBrk="1" hangingPunct="1">
              <a:lnSpc>
                <a:spcPct val="120000"/>
              </a:lnSpc>
              <a:buFont typeface="+mj-lt"/>
              <a:buAutoNum type="arabicPeriod"/>
            </a:pPr>
            <a:r>
              <a:rPr lang="en-US" sz="1000" dirty="0">
                <a:latin typeface="Gibson"/>
                <a:ea typeface="ＭＳ Ｐゴシック" charset="0"/>
                <a:cs typeface="Gibson"/>
              </a:rPr>
              <a:t>Leave What You Find</a:t>
            </a:r>
          </a:p>
          <a:p>
            <a:pPr marL="228600" indent="-228600" eaLnBrk="1" hangingPunct="1">
              <a:lnSpc>
                <a:spcPct val="120000"/>
              </a:lnSpc>
              <a:buFont typeface="+mj-lt"/>
              <a:buAutoNum type="arabicPeriod"/>
            </a:pPr>
            <a:r>
              <a:rPr lang="en-US" sz="1000" dirty="0">
                <a:latin typeface="Gibson"/>
                <a:ea typeface="ＭＳ Ｐゴシック" charset="0"/>
                <a:cs typeface="Gibson"/>
              </a:rPr>
              <a:t>Minimize Campfire Impacts</a:t>
            </a:r>
          </a:p>
          <a:p>
            <a:pPr marL="228600" indent="-228600" eaLnBrk="1" hangingPunct="1">
              <a:lnSpc>
                <a:spcPct val="120000"/>
              </a:lnSpc>
              <a:buFont typeface="+mj-lt"/>
              <a:buAutoNum type="arabicPeriod"/>
            </a:pPr>
            <a:r>
              <a:rPr lang="en-US" sz="1000" dirty="0">
                <a:latin typeface="Gibson"/>
                <a:ea typeface="ＭＳ Ｐゴシック" charset="0"/>
                <a:cs typeface="Gibson"/>
              </a:rPr>
              <a:t>Respect Wildlife</a:t>
            </a:r>
          </a:p>
          <a:p>
            <a:pPr marL="228600" indent="-228600" eaLnBrk="1" hangingPunct="1">
              <a:lnSpc>
                <a:spcPct val="120000"/>
              </a:lnSpc>
              <a:buFont typeface="+mj-lt"/>
              <a:buAutoNum type="arabicPeriod"/>
            </a:pPr>
            <a:r>
              <a:rPr lang="en-US" sz="1000" dirty="0">
                <a:latin typeface="Gibson"/>
                <a:ea typeface="ＭＳ Ｐゴシック" charset="0"/>
                <a:cs typeface="Gibson"/>
              </a:rPr>
              <a:t>Be Considerate of Other Visitors</a:t>
            </a:r>
          </a:p>
          <a:p>
            <a:pPr marL="0" indent="0" eaLnBrk="1" hangingPunct="1">
              <a:lnSpc>
                <a:spcPct val="120000"/>
              </a:lnSpc>
              <a:buFont typeface="+mj-lt"/>
              <a:buNone/>
            </a:pPr>
            <a:endParaRPr lang="en-US" sz="1000" dirty="0">
              <a:latin typeface="Gibson"/>
              <a:ea typeface="ＭＳ Ｐゴシック" charset="0"/>
              <a:cs typeface="Gibson"/>
            </a:endParaRPr>
          </a:p>
          <a:p>
            <a:pPr marL="0" indent="0" eaLnBrk="1" hangingPunct="1">
              <a:lnSpc>
                <a:spcPct val="120000"/>
              </a:lnSpc>
              <a:buFont typeface="+mj-lt"/>
              <a:buNone/>
            </a:pPr>
            <a:r>
              <a:rPr lang="en-US" sz="1000" dirty="0">
                <a:latin typeface="Gibson"/>
                <a:ea typeface="ＭＳ Ｐゴシック" charset="0"/>
                <a:cs typeface="Gibson"/>
              </a:rPr>
              <a:t>Principles are available in many form: for kids, </a:t>
            </a:r>
            <a:r>
              <a:rPr lang="en-US" sz="1000" dirty="0" err="1">
                <a:latin typeface="Gibson"/>
                <a:ea typeface="ＭＳ Ｐゴシック" charset="0"/>
                <a:cs typeface="Gibson"/>
              </a:rPr>
              <a:t>frontcountry</a:t>
            </a:r>
            <a:r>
              <a:rPr lang="en-US" sz="1000" dirty="0">
                <a:latin typeface="Gibson"/>
                <a:ea typeface="ＭＳ Ｐゴシック" charset="0"/>
                <a:cs typeface="Gibson"/>
              </a:rPr>
              <a:t>, activity-specific (climbing, mountain biking, fishing, hunting, cultural heritage, international, etc.).</a:t>
            </a:r>
          </a:p>
          <a:p>
            <a:pPr lvl="0" defTabSz="914400">
              <a:lnSpc>
                <a:spcPct val="100000"/>
              </a:lnSpc>
              <a:spcBef>
                <a:spcPts val="400"/>
              </a:spcBef>
              <a:buSzPct val="100000"/>
              <a:defRPr sz="1800"/>
            </a:pPr>
            <a:endParaRPr sz="1200" dirty="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pPr lvl="0"/>
            <a:endParaRPr/>
          </a:p>
        </p:txBody>
      </p:sp>
      <p:sp>
        <p:nvSpPr>
          <p:cNvPr id="60" name="Shape 60"/>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latin typeface="Gibson"/>
                <a:cs typeface="Gibson"/>
              </a:rPr>
              <a:t>Think of Leave No Trace as a spectrum: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Gibson"/>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On one end: many impacts. On the other: few impacts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Many ways to Leave No Trace. Find your place on the spectrum.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Doing ANYTHING to minimize your impact is better than doing nothing at all.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If you pack out your trash, you’ve left no trace. If you’ve picked up after your pet, you’ve left no trace. If you’ve done both, even better.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latin typeface="Gibson"/>
              <a:ea typeface="ＭＳ Ｐゴシック" charset="-128"/>
              <a:cs typeface="Gibso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latin typeface="Gibson"/>
                <a:ea typeface="ＭＳ Ｐゴシック" charset="-128"/>
                <a:cs typeface="Gibson"/>
              </a:rPr>
              <a:t>Think of the difference for our shared lands if every one put Leave No Trace into action!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pPr lvl="0"/>
            <a:endParaRPr/>
          </a:p>
        </p:txBody>
      </p:sp>
      <p:sp>
        <p:nvSpPr>
          <p:cNvPr id="109" name="Shape 109"/>
          <p:cNvSpPr>
            <a:spLocks noGrp="1"/>
          </p:cNvSpPr>
          <p:nvPr>
            <p:ph type="body" sz="quarter" idx="1"/>
          </p:nvPr>
        </p:nvSpPr>
        <p:spPr>
          <a:prstGeom prst="rect">
            <a:avLst/>
          </a:prstGeom>
        </p:spPr>
        <p:txBody>
          <a:bodyPr/>
          <a:lstStyle/>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000" dirty="0">
                <a:latin typeface="Gibson"/>
                <a:ea typeface="ＭＳ Ｐゴシック" charset="0"/>
                <a:cs typeface="Gibson"/>
              </a:rPr>
              <a:t>To understand how the Leave No Trace  Center for Outdoor Ethics operates today, understanding the extensive history is helpful. </a:t>
            </a: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000" dirty="0">
                <a:latin typeface="Gibson"/>
                <a:ea typeface="ＭＳ Ｐゴシック" charset="0"/>
                <a:cs typeface="Gibson"/>
              </a:rPr>
              <a:t>60s:  originated in backcountry and federally-designated Wilderness areas in the 1960’s, following the passage of the Wilderness Act in 1964</a:t>
            </a:r>
            <a:r>
              <a:rPr lang="en-US" sz="1000" dirty="0" smtClean="0">
                <a:latin typeface="Gibson"/>
                <a:ea typeface="ＭＳ Ｐゴシック" charset="0"/>
                <a:cs typeface="Gibson"/>
              </a:rPr>
              <a:t>.</a:t>
            </a:r>
            <a:endParaRPr lang="en-US" sz="1000" dirty="0">
              <a:latin typeface="Gibson"/>
              <a:ea typeface="ＭＳ Ｐゴシック" charset="0"/>
              <a:cs typeface="Gibson"/>
            </a:endParaRP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000" dirty="0">
                <a:latin typeface="Gibson"/>
                <a:ea typeface="ＭＳ Ｐゴシック" charset="0"/>
                <a:cs typeface="Gibson"/>
              </a:rPr>
              <a:t>70s: federal land management agencies developed and shared basic Leave No Trace concepts on lands they </a:t>
            </a:r>
            <a:r>
              <a:rPr lang="en-US" sz="1000" dirty="0" smtClean="0">
                <a:latin typeface="Gibson"/>
                <a:ea typeface="ＭＳ Ｐゴシック" charset="0"/>
                <a:cs typeface="Gibson"/>
              </a:rPr>
              <a:t>managed</a:t>
            </a:r>
            <a:endParaRPr lang="en-US" sz="1000" dirty="0">
              <a:latin typeface="Gibson"/>
              <a:ea typeface="ＭＳ Ｐゴシック" charset="0"/>
              <a:cs typeface="Gibson"/>
            </a:endParaRP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000" dirty="0">
                <a:latin typeface="Gibson"/>
                <a:ea typeface="ＭＳ Ｐゴシック" charset="0"/>
                <a:cs typeface="Gibson"/>
              </a:rPr>
              <a:t>Later, in the 1980’s, the “No Trace” program was developed by the USDA Forest Service wilderness managers as a humanistic approach for wilderness ethics and low impact hiking and camping practices</a:t>
            </a:r>
            <a:r>
              <a:rPr lang="en-US" sz="1000" dirty="0" smtClean="0">
                <a:latin typeface="Gibson"/>
                <a:ea typeface="ＭＳ Ｐゴシック" charset="0"/>
                <a:cs typeface="Gibson"/>
              </a:rPr>
              <a:t>.</a:t>
            </a: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endParaRPr lang="en-US" sz="1000" dirty="0">
              <a:latin typeface="Gibson"/>
              <a:ea typeface="ＭＳ Ｐゴシック" charset="0"/>
              <a:cs typeface="Gibson"/>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b="1" dirty="0">
                <a:latin typeface="Gibson"/>
                <a:ea typeface="ＭＳ Ｐゴシック" charset="0"/>
                <a:cs typeface="Gibson"/>
              </a:rPr>
              <a:t>ADDITIONAL INFORMATION AS </a:t>
            </a:r>
            <a:r>
              <a:rPr lang="en-US" sz="1000" b="1" dirty="0" smtClean="0">
                <a:latin typeface="Gibson"/>
                <a:ea typeface="ＭＳ Ｐゴシック" charset="0"/>
                <a:cs typeface="Gibson"/>
              </a:rPr>
              <a:t>NEEDED</a:t>
            </a:r>
            <a:endParaRPr lang="en-US" sz="1000" dirty="0">
              <a:latin typeface="Gibson"/>
              <a:ea typeface="ＭＳ Ｐゴシック" charset="0"/>
              <a:cs typeface="Gibson"/>
            </a:endParaRPr>
          </a:p>
          <a:p>
            <a:pPr marL="171450" lvl="0" indent="-171450">
              <a:buFont typeface="Arial" panose="020B0604020202020204" pitchFamily="34" charset="0"/>
              <a:buChar char="•"/>
            </a:pPr>
            <a:r>
              <a:rPr lang="en-US" sz="1000" kern="1200" dirty="0">
                <a:solidFill>
                  <a:schemeClr val="tx1"/>
                </a:solidFill>
                <a:latin typeface="Gibson"/>
                <a:ea typeface="ＭＳ Ｐゴシック" charset="-128"/>
                <a:cs typeface="Gibson"/>
              </a:rPr>
              <a:t>Early names for the program included:  Wilderness Manners, Wilderness Ethics, Minimum-Impact Camping and No-Trace Camping.</a:t>
            </a:r>
          </a:p>
          <a:p>
            <a:pPr marL="171450" lvl="0" indent="-171450">
              <a:buFont typeface="Arial" panose="020B0604020202020204" pitchFamily="34" charset="0"/>
              <a:buChar char="•"/>
            </a:pPr>
            <a:r>
              <a:rPr lang="en-US" sz="1000" kern="1200" dirty="0">
                <a:solidFill>
                  <a:schemeClr val="tx1"/>
                </a:solidFill>
                <a:latin typeface="Gibson"/>
                <a:ea typeface="ＭＳ Ｐゴシック" charset="-128"/>
                <a:cs typeface="Gibson"/>
              </a:rPr>
              <a:t>1970s: federal agencies began to develop educational brochures to teach the public about Leave No Trace.  At the time, the program was slogan-based with little national leadership or inter-agency coordination.</a:t>
            </a:r>
          </a:p>
          <a:p>
            <a:pPr marL="171450" lvl="0" indent="-171450">
              <a:buFont typeface="Arial" panose="020B0604020202020204" pitchFamily="34" charset="0"/>
              <a:buChar char="•"/>
            </a:pPr>
            <a:r>
              <a:rPr lang="en-US" sz="1000" kern="1200" dirty="0">
                <a:solidFill>
                  <a:schemeClr val="tx1"/>
                </a:solidFill>
                <a:latin typeface="Gibson"/>
                <a:ea typeface="ＭＳ Ｐゴシック" charset="-128"/>
                <a:cs typeface="Gibson"/>
              </a:rPr>
              <a:t>Early 1990’s: “Leave No Trace” selected as the name for an expanded national program</a:t>
            </a:r>
          </a:p>
          <a:p>
            <a:pPr marL="171450" lvl="0" indent="-171450">
              <a:buFont typeface="Arial" panose="020B0604020202020204" pitchFamily="34" charset="0"/>
              <a:buChar char="•"/>
            </a:pPr>
            <a:r>
              <a:rPr lang="en-US" sz="1000" kern="1200" dirty="0">
                <a:solidFill>
                  <a:schemeClr val="tx1"/>
                </a:solidFill>
                <a:latin typeface="Gibson"/>
                <a:ea typeface="ＭＳ Ｐゴシック" charset="-128"/>
                <a:cs typeface="Gibson"/>
              </a:rPr>
              <a:t>Partnerships formed with four federal land management agencies and the National Outdoor Leadership School (NOLS)</a:t>
            </a:r>
          </a:p>
          <a:p>
            <a:pPr marL="171450" lvl="0" indent="-171450">
              <a:buFont typeface="Arial" panose="020B0604020202020204" pitchFamily="34" charset="0"/>
              <a:buChar char="•"/>
            </a:pPr>
            <a:r>
              <a:rPr lang="en-US" sz="1000" kern="1200" dirty="0">
                <a:solidFill>
                  <a:schemeClr val="tx1"/>
                </a:solidFill>
                <a:latin typeface="Gibson"/>
                <a:ea typeface="ＭＳ Ｐゴシック" charset="-128"/>
                <a:cs typeface="Gibson"/>
              </a:rPr>
              <a:t>The 1993 Outdoor Recreation Summit held in Washington D.C. (including feds, NGOs, outdoor companies) recommended new nonprofit to manage national program</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000" dirty="0">
              <a:latin typeface="Gibson"/>
              <a:ea typeface="ＭＳ Ｐゴシック" charset="0"/>
              <a:cs typeface="Gibso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2130425"/>
            <a:ext cx="7772400" cy="1755775"/>
          </a:xfrm>
          <a:prstGeom prst="rect">
            <a:avLst/>
          </a:prstGeom>
        </p:spPr>
        <p:txBody>
          <a:bodyPr/>
          <a:lstStyle/>
          <a:p>
            <a:pPr lvl="0">
              <a:defRPr sz="1800" b="0">
                <a:solidFill>
                  <a:srgbClr val="000000"/>
                </a:solidFill>
              </a:defRPr>
            </a:pPr>
            <a:r>
              <a:rPr sz="3400" b="1">
                <a:solidFill>
                  <a:srgbClr val="007800"/>
                </a:solidFill>
              </a:rPr>
              <a:t>Title Text</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pPr lvl="0">
              <a:defRPr sz="1800" b="0"/>
            </a:pPr>
            <a:r>
              <a:rPr sz="2200" b="1"/>
              <a:t>Body Level One</a:t>
            </a:r>
          </a:p>
          <a:p>
            <a:pPr lvl="1">
              <a:defRPr sz="1800" b="0"/>
            </a:pPr>
            <a:r>
              <a:rPr sz="2200" b="1"/>
              <a:t>Body Level Two</a:t>
            </a:r>
          </a:p>
          <a:p>
            <a:pPr lvl="2">
              <a:defRPr sz="1800" b="0"/>
            </a:pPr>
            <a:r>
              <a:rPr sz="2200" b="1"/>
              <a:t>Body Level Three</a:t>
            </a:r>
          </a:p>
          <a:p>
            <a:pPr lvl="3">
              <a:defRPr sz="1800" b="0"/>
            </a:pPr>
            <a:r>
              <a:rPr sz="2200" b="1"/>
              <a:t>Body Level Four</a:t>
            </a:r>
          </a:p>
          <a:p>
            <a:pPr lvl="4">
              <a:defRPr sz="1800" b="0"/>
            </a:pPr>
            <a:r>
              <a:rPr sz="2200" b="1"/>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pPr lvl="0">
              <a:defRPr sz="1800" b="0">
                <a:solidFill>
                  <a:srgbClr val="000000"/>
                </a:solidFill>
              </a:defRPr>
            </a:pPr>
            <a:r>
              <a:rPr sz="3400" b="1">
                <a:solidFill>
                  <a:srgbClr val="007800"/>
                </a:solidFill>
              </a:rPr>
              <a:t>Title Text</a:t>
            </a:r>
          </a:p>
        </p:txBody>
      </p:sp>
      <p:sp>
        <p:nvSpPr>
          <p:cNvPr id="39" name="Shape 39"/>
          <p:cNvSpPr>
            <a:spLocks noGrp="1"/>
          </p:cNvSpPr>
          <p:nvPr>
            <p:ph type="body" idx="1"/>
          </p:nvPr>
        </p:nvSpPr>
        <p:spPr>
          <a:prstGeom prst="rect">
            <a:avLst/>
          </a:prstGeom>
        </p:spPr>
        <p:txBody>
          <a:bodyPr/>
          <a:lstStyle/>
          <a:p>
            <a:pPr lvl="0">
              <a:defRPr sz="1800" b="0"/>
            </a:pPr>
            <a:r>
              <a:rPr sz="2200" b="1"/>
              <a:t>Body Level One</a:t>
            </a:r>
          </a:p>
          <a:p>
            <a:pPr lvl="1">
              <a:defRPr sz="1800" b="0"/>
            </a:pPr>
            <a:r>
              <a:rPr sz="2200" b="1"/>
              <a:t>Body Level Two</a:t>
            </a:r>
          </a:p>
          <a:p>
            <a:pPr lvl="2">
              <a:defRPr sz="1800" b="0"/>
            </a:pPr>
            <a:r>
              <a:rPr sz="2200" b="1"/>
              <a:t>Body Level Three</a:t>
            </a:r>
          </a:p>
          <a:p>
            <a:pPr lvl="3">
              <a:defRPr sz="1800" b="0"/>
            </a:pPr>
            <a:r>
              <a:rPr sz="2200" b="1"/>
              <a:t>Body Level Four</a:t>
            </a:r>
          </a:p>
          <a:p>
            <a:pPr lvl="4">
              <a:defRPr sz="1800" b="0"/>
            </a:pPr>
            <a:r>
              <a:rPr sz="2200" b="1"/>
              <a:t>Body Level Five</a:t>
            </a:r>
          </a:p>
        </p:txBody>
      </p:sp>
      <p:sp>
        <p:nvSpPr>
          <p:cNvPr id="40" name="Shape 4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2" name="Shape 42"/>
          <p:cNvSpPr>
            <a:spLocks noGrp="1"/>
          </p:cNvSpPr>
          <p:nvPr>
            <p:ph type="title"/>
          </p:nvPr>
        </p:nvSpPr>
        <p:spPr>
          <a:xfrm>
            <a:off x="6494462" y="609600"/>
            <a:ext cx="1960564" cy="6248400"/>
          </a:xfrm>
          <a:prstGeom prst="rect">
            <a:avLst/>
          </a:prstGeom>
        </p:spPr>
        <p:txBody>
          <a:bodyPr/>
          <a:lstStyle/>
          <a:p>
            <a:pPr lvl="0">
              <a:defRPr sz="1800" b="0">
                <a:solidFill>
                  <a:srgbClr val="000000"/>
                </a:solidFill>
              </a:defRPr>
            </a:pPr>
            <a:r>
              <a:rPr sz="3400" b="1">
                <a:solidFill>
                  <a:srgbClr val="007800"/>
                </a:solidFill>
              </a:rPr>
              <a:t>Title Text</a:t>
            </a:r>
          </a:p>
        </p:txBody>
      </p:sp>
      <p:sp>
        <p:nvSpPr>
          <p:cNvPr id="43" name="Shape 43"/>
          <p:cNvSpPr>
            <a:spLocks noGrp="1"/>
          </p:cNvSpPr>
          <p:nvPr>
            <p:ph type="body" idx="1"/>
          </p:nvPr>
        </p:nvSpPr>
        <p:spPr>
          <a:xfrm>
            <a:off x="609600" y="609600"/>
            <a:ext cx="5732463" cy="6248400"/>
          </a:xfrm>
          <a:prstGeom prst="rect">
            <a:avLst/>
          </a:prstGeom>
        </p:spPr>
        <p:txBody>
          <a:bodyPr/>
          <a:lstStyle/>
          <a:p>
            <a:pPr lvl="0">
              <a:defRPr sz="1800" b="0"/>
            </a:pPr>
            <a:r>
              <a:rPr sz="2200" b="1"/>
              <a:t>Body Level One</a:t>
            </a:r>
          </a:p>
          <a:p>
            <a:pPr lvl="1">
              <a:defRPr sz="1800" b="0"/>
            </a:pPr>
            <a:r>
              <a:rPr sz="2200" b="1"/>
              <a:t>Body Level Two</a:t>
            </a:r>
          </a:p>
          <a:p>
            <a:pPr lvl="2">
              <a:defRPr sz="1800" b="0"/>
            </a:pPr>
            <a:r>
              <a:rPr sz="2200" b="1"/>
              <a:t>Body Level Three</a:t>
            </a:r>
          </a:p>
          <a:p>
            <a:pPr lvl="3">
              <a:defRPr sz="1800" b="0"/>
            </a:pPr>
            <a:r>
              <a:rPr sz="2200" b="1"/>
              <a:t>Body Level Four</a:t>
            </a:r>
          </a:p>
          <a:p>
            <a:pPr lvl="4">
              <a:defRPr sz="1800" b="0"/>
            </a:pPr>
            <a:r>
              <a:rPr sz="2200" b="1"/>
              <a:t>Body Level Five</a:t>
            </a:r>
          </a:p>
        </p:txBody>
      </p:sp>
      <p:sp>
        <p:nvSpPr>
          <p:cNvPr id="44" name="Shape 4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b="0">
                <a:solidFill>
                  <a:srgbClr val="000000"/>
                </a:solidFill>
              </a:defRPr>
            </a:pPr>
            <a:r>
              <a:rPr sz="3400" b="1">
                <a:solidFill>
                  <a:srgbClr val="007800"/>
                </a:solidFill>
              </a:rPr>
              <a:t>Title Text</a:t>
            </a:r>
          </a:p>
        </p:txBody>
      </p:sp>
      <p:sp>
        <p:nvSpPr>
          <p:cNvPr id="11" name="Shape 11"/>
          <p:cNvSpPr>
            <a:spLocks noGrp="1"/>
          </p:cNvSpPr>
          <p:nvPr>
            <p:ph type="body" idx="1"/>
          </p:nvPr>
        </p:nvSpPr>
        <p:spPr>
          <a:xfrm>
            <a:off x="685800" y="1812821"/>
            <a:ext cx="7772400" cy="4953003"/>
          </a:xfrm>
          <a:prstGeom prst="rect">
            <a:avLst/>
          </a:prstGeom>
        </p:spPr>
        <p:txBody>
          <a:bodyPr/>
          <a:lstStyle/>
          <a:p>
            <a:pPr lvl="0">
              <a:defRPr sz="1800" b="0"/>
            </a:pPr>
            <a:r>
              <a:rPr sz="2200" b="1"/>
              <a:t>Body Level One</a:t>
            </a:r>
          </a:p>
          <a:p>
            <a:pPr lvl="1">
              <a:defRPr sz="1800" b="0"/>
            </a:pPr>
            <a:r>
              <a:rPr sz="2200" b="1"/>
              <a:t>Body Level Two</a:t>
            </a:r>
          </a:p>
          <a:p>
            <a:pPr lvl="2">
              <a:defRPr sz="1800" b="0"/>
            </a:pPr>
            <a:r>
              <a:rPr sz="2200" b="1"/>
              <a:t>Body Level Three</a:t>
            </a:r>
          </a:p>
          <a:p>
            <a:pPr lvl="3">
              <a:defRPr sz="1800" b="0"/>
            </a:pPr>
            <a:r>
              <a:rPr sz="2200" b="1"/>
              <a:t>Body Level Four</a:t>
            </a:r>
          </a:p>
          <a:p>
            <a:pPr lvl="4">
              <a:defRPr sz="1800" b="0"/>
            </a:pPr>
            <a:r>
              <a:rPr sz="2200" b="1"/>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3" name="Shape 13"/>
          <p:cNvSpPr>
            <a:spLocks noGrp="1"/>
          </p:cNvSpPr>
          <p:nvPr>
            <p:ph type="title"/>
          </p:nvPr>
        </p:nvSpPr>
        <p:spPr>
          <a:xfrm>
            <a:off x="722312" y="4406900"/>
            <a:ext cx="7772401" cy="1362075"/>
          </a:xfrm>
          <a:prstGeom prst="rect">
            <a:avLst/>
          </a:prstGeom>
        </p:spPr>
        <p:txBody>
          <a:bodyPr/>
          <a:lstStyle>
            <a:lvl1pPr>
              <a:defRPr sz="4000" cap="all"/>
            </a:lvl1pPr>
          </a:lstStyle>
          <a:p>
            <a:pPr lvl="0">
              <a:defRPr sz="1800" b="0" cap="none">
                <a:solidFill>
                  <a:srgbClr val="000000"/>
                </a:solidFill>
              </a:defRPr>
            </a:pPr>
            <a:r>
              <a:rPr sz="4000" b="1" cap="all">
                <a:solidFill>
                  <a:srgbClr val="007800"/>
                </a:solidFill>
              </a:rPr>
              <a:t>Title Text</a:t>
            </a:r>
          </a:p>
        </p:txBody>
      </p:sp>
      <p:sp>
        <p:nvSpPr>
          <p:cNvPr id="14" name="Shape 14"/>
          <p:cNvSpPr>
            <a:spLocks noGrp="1"/>
          </p:cNvSpPr>
          <p:nvPr>
            <p:ph type="body" idx="1"/>
          </p:nvPr>
        </p:nvSpPr>
        <p:spPr>
          <a:xfrm>
            <a:off x="722312" y="2906713"/>
            <a:ext cx="7772401" cy="1500189"/>
          </a:xfrm>
          <a:prstGeom prst="rect">
            <a:avLst/>
          </a:prstGeom>
        </p:spPr>
        <p:txBody>
          <a:bodyPr anchor="b"/>
          <a:lstStyle>
            <a:lvl1pPr marL="0" indent="0">
              <a:spcBef>
                <a:spcPts val="400"/>
              </a:spcBef>
              <a:buClrTx/>
              <a:buSzTx/>
              <a:buFontTx/>
              <a:buNone/>
              <a:defRPr sz="2000"/>
            </a:lvl1pPr>
            <a:lvl2pPr marL="0" indent="0">
              <a:spcBef>
                <a:spcPts val="400"/>
              </a:spcBef>
              <a:buClrTx/>
              <a:buSzTx/>
              <a:buFontTx/>
              <a:buNone/>
              <a:defRPr sz="2000"/>
            </a:lvl2pPr>
            <a:lvl3pPr marL="0" indent="0">
              <a:spcBef>
                <a:spcPts val="400"/>
              </a:spcBef>
              <a:buClrTx/>
              <a:buSzTx/>
              <a:buFontTx/>
              <a:buNone/>
              <a:defRPr sz="2000"/>
            </a:lvl3pPr>
            <a:lvl4pPr marL="0" indent="0">
              <a:spcBef>
                <a:spcPts val="400"/>
              </a:spcBef>
              <a:buClrTx/>
              <a:buSzTx/>
              <a:buFontTx/>
              <a:buNone/>
              <a:defRPr sz="2000"/>
            </a:lvl4pPr>
            <a:lvl5pPr marL="0" indent="0">
              <a:spcBef>
                <a:spcPts val="400"/>
              </a:spcBef>
              <a:buClrTx/>
              <a:buSzTx/>
              <a:buFontTx/>
              <a:buNone/>
              <a:defRPr sz="2000"/>
            </a:lvl5pPr>
          </a:lstStyle>
          <a:p>
            <a:pPr lvl="0">
              <a:defRPr sz="1800" b="0"/>
            </a:pPr>
            <a:r>
              <a:rPr sz="2000" b="1"/>
              <a:t>Body Level One</a:t>
            </a:r>
          </a:p>
          <a:p>
            <a:pPr lvl="1">
              <a:defRPr sz="1800" b="0"/>
            </a:pPr>
            <a:r>
              <a:rPr sz="2000" b="1"/>
              <a:t>Body Level Two</a:t>
            </a:r>
          </a:p>
          <a:p>
            <a:pPr lvl="2">
              <a:defRPr sz="1800" b="0"/>
            </a:pPr>
            <a:r>
              <a:rPr sz="2000" b="1"/>
              <a:t>Body Level Three</a:t>
            </a:r>
          </a:p>
          <a:p>
            <a:pPr lvl="3">
              <a:defRPr sz="1800" b="0"/>
            </a:pPr>
            <a:r>
              <a:rPr sz="2000" b="1"/>
              <a:t>Body Level Four</a:t>
            </a:r>
          </a:p>
          <a:p>
            <a:pPr lvl="4">
              <a:defRPr sz="1800" b="0"/>
            </a:pPr>
            <a:r>
              <a:rPr sz="2000" b="1"/>
              <a:t>Body Level Five</a:t>
            </a:r>
          </a:p>
        </p:txBody>
      </p:sp>
      <p:sp>
        <p:nvSpPr>
          <p:cNvPr id="15" name="Shape 1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b="0">
                <a:solidFill>
                  <a:srgbClr val="000000"/>
                </a:solidFill>
              </a:defRPr>
            </a:pPr>
            <a:r>
              <a:rPr sz="3400" b="1">
                <a:solidFill>
                  <a:srgbClr val="007800"/>
                </a:solidFill>
              </a:rPr>
              <a:t>Title Text</a:t>
            </a:r>
          </a:p>
        </p:txBody>
      </p:sp>
      <p:sp>
        <p:nvSpPr>
          <p:cNvPr id="18" name="Shape 18"/>
          <p:cNvSpPr>
            <a:spLocks noGrp="1"/>
          </p:cNvSpPr>
          <p:nvPr>
            <p:ph type="body" idx="1"/>
          </p:nvPr>
        </p:nvSpPr>
        <p:spPr>
          <a:xfrm>
            <a:off x="609600" y="1905000"/>
            <a:ext cx="3810000" cy="4953000"/>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lvl="0">
              <a:defRPr sz="1800" b="0"/>
            </a:pPr>
            <a:r>
              <a:rPr sz="2800" b="1"/>
              <a:t>Body Level One</a:t>
            </a:r>
          </a:p>
          <a:p>
            <a:pPr lvl="1">
              <a:defRPr sz="1800" b="0"/>
            </a:pPr>
            <a:r>
              <a:rPr sz="2800" b="1"/>
              <a:t>Body Level Two</a:t>
            </a:r>
          </a:p>
          <a:p>
            <a:pPr lvl="2">
              <a:defRPr sz="1800" b="0"/>
            </a:pPr>
            <a:r>
              <a:rPr sz="2800" b="1"/>
              <a:t>Body Level Three</a:t>
            </a:r>
          </a:p>
          <a:p>
            <a:pPr lvl="3">
              <a:defRPr sz="1800" b="0"/>
            </a:pPr>
            <a:r>
              <a:rPr sz="2800" b="1"/>
              <a:t>Body Level Four</a:t>
            </a:r>
          </a:p>
          <a:p>
            <a:pPr lvl="4">
              <a:defRPr sz="1800" b="0"/>
            </a:pPr>
            <a:r>
              <a:rPr sz="2800" b="1"/>
              <a:t>Body Level Five</a:t>
            </a:r>
          </a:p>
        </p:txBody>
      </p:sp>
      <p:sp>
        <p:nvSpPr>
          <p:cNvPr id="19" name="Shape 1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1" name="Shape 21"/>
          <p:cNvSpPr>
            <a:spLocks noGrp="1"/>
          </p:cNvSpPr>
          <p:nvPr>
            <p:ph type="title"/>
          </p:nvPr>
        </p:nvSpPr>
        <p:spPr>
          <a:xfrm>
            <a:off x="457200" y="274638"/>
            <a:ext cx="8229600" cy="1204981"/>
          </a:xfrm>
          <a:prstGeom prst="rect">
            <a:avLst/>
          </a:prstGeom>
        </p:spPr>
        <p:txBody>
          <a:bodyPr/>
          <a:lstStyle/>
          <a:p>
            <a:pPr lvl="0">
              <a:defRPr sz="1800" b="0">
                <a:solidFill>
                  <a:srgbClr val="000000"/>
                </a:solidFill>
              </a:defRPr>
            </a:pPr>
            <a:r>
              <a:rPr sz="3400" b="1">
                <a:solidFill>
                  <a:srgbClr val="007800"/>
                </a:solidFill>
              </a:rPr>
              <a:t>Title Text</a:t>
            </a:r>
          </a:p>
        </p:txBody>
      </p:sp>
      <p:sp>
        <p:nvSpPr>
          <p:cNvPr id="22" name="Shape 22"/>
          <p:cNvSpPr>
            <a:spLocks noGrp="1"/>
          </p:cNvSpPr>
          <p:nvPr>
            <p:ph type="body" idx="1"/>
          </p:nvPr>
        </p:nvSpPr>
        <p:spPr>
          <a:xfrm>
            <a:off x="457200" y="1479616"/>
            <a:ext cx="4040188" cy="695259"/>
          </a:xfrm>
          <a:prstGeom prst="rect">
            <a:avLst/>
          </a:prstGeom>
        </p:spPr>
        <p:txBody>
          <a:bodyPr anchor="b"/>
          <a:lstStyle>
            <a:lvl1pPr marL="0" indent="0">
              <a:buClrTx/>
              <a:buSzTx/>
              <a:buFontTx/>
              <a:buNone/>
              <a:defRPr sz="2400"/>
            </a:lvl1pPr>
            <a:lvl2pPr marL="0" indent="0">
              <a:buClrTx/>
              <a:buSzTx/>
              <a:buFontTx/>
              <a:buNone/>
              <a:defRPr sz="2400"/>
            </a:lvl2pPr>
            <a:lvl3pPr marL="0" indent="0">
              <a:buClrTx/>
              <a:buSzTx/>
              <a:buFontTx/>
              <a:buNone/>
              <a:defRPr sz="2400"/>
            </a:lvl3pPr>
            <a:lvl4pPr marL="0" indent="0">
              <a:buClrTx/>
              <a:buSzTx/>
              <a:buFontTx/>
              <a:buNone/>
              <a:defRPr sz="2400"/>
            </a:lvl4pPr>
            <a:lvl5pPr marL="0" indent="0">
              <a:buClrTx/>
              <a:buSzTx/>
              <a:buFontTx/>
              <a:buNone/>
              <a:defRPr sz="2400"/>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3" name="Shape 2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5" name="Shape 25"/>
          <p:cNvSpPr>
            <a:spLocks noGrp="1"/>
          </p:cNvSpPr>
          <p:nvPr>
            <p:ph type="title"/>
          </p:nvPr>
        </p:nvSpPr>
        <p:spPr>
          <a:xfrm>
            <a:off x="685800" y="609600"/>
            <a:ext cx="7769225" cy="1828800"/>
          </a:xfrm>
          <a:prstGeom prst="rect">
            <a:avLst/>
          </a:prstGeom>
        </p:spPr>
        <p:txBody>
          <a:bodyPr/>
          <a:lstStyle/>
          <a:p>
            <a:pPr lvl="0">
              <a:defRPr sz="1800" b="0">
                <a:solidFill>
                  <a:srgbClr val="000000"/>
                </a:solidFill>
              </a:defRPr>
            </a:pPr>
            <a:r>
              <a:rPr sz="3400" b="1">
                <a:solidFill>
                  <a:srgbClr val="007800"/>
                </a:solidFill>
              </a:rPr>
              <a:t>Title Text</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8" name="Shape 2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0" name="Shape 30"/>
          <p:cNvSpPr>
            <a:spLocks noGrp="1"/>
          </p:cNvSpPr>
          <p:nvPr>
            <p:ph type="title"/>
          </p:nvPr>
        </p:nvSpPr>
        <p:spPr>
          <a:xfrm>
            <a:off x="457200" y="0"/>
            <a:ext cx="3008315" cy="1435100"/>
          </a:xfrm>
          <a:prstGeom prst="rect">
            <a:avLst/>
          </a:prstGeom>
        </p:spPr>
        <p:txBody>
          <a:bodyPr anchor="b"/>
          <a:lstStyle>
            <a:lvl1pPr>
              <a:defRPr sz="2000"/>
            </a:lvl1pPr>
          </a:lstStyle>
          <a:p>
            <a:pPr lvl="0">
              <a:defRPr sz="1800" b="0">
                <a:solidFill>
                  <a:srgbClr val="000000"/>
                </a:solidFill>
              </a:defRPr>
            </a:pPr>
            <a:r>
              <a:rPr sz="2000" b="1">
                <a:solidFill>
                  <a:srgbClr val="007800"/>
                </a:solidFill>
              </a:rPr>
              <a:t>Title Text</a:t>
            </a:r>
          </a:p>
        </p:txBody>
      </p:sp>
      <p:sp>
        <p:nvSpPr>
          <p:cNvPr id="31" name="Shape 31"/>
          <p:cNvSpPr>
            <a:spLocks noGrp="1"/>
          </p:cNvSpPr>
          <p:nvPr>
            <p:ph type="body" idx="1"/>
          </p:nvPr>
        </p:nvSpPr>
        <p:spPr>
          <a:xfrm>
            <a:off x="3575050" y="273050"/>
            <a:ext cx="5111750" cy="6584950"/>
          </a:xfrm>
          <a:prstGeom prst="rect">
            <a:avLst/>
          </a:prstGeom>
        </p:spPr>
        <p:txBody>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pPr lvl="0">
              <a:defRPr sz="1800" b="0"/>
            </a:pPr>
            <a:r>
              <a:rPr sz="3200" b="1"/>
              <a:t>Body Level One</a:t>
            </a:r>
          </a:p>
          <a:p>
            <a:pPr lvl="1">
              <a:defRPr sz="1800" b="0"/>
            </a:pPr>
            <a:r>
              <a:rPr sz="3200" b="1"/>
              <a:t>Body Level Two</a:t>
            </a:r>
          </a:p>
          <a:p>
            <a:pPr lvl="2">
              <a:defRPr sz="1800" b="0"/>
            </a:pPr>
            <a:r>
              <a:rPr sz="3200" b="1"/>
              <a:t>Body Level Three</a:t>
            </a:r>
          </a:p>
          <a:p>
            <a:pPr lvl="3">
              <a:defRPr sz="1800" b="0"/>
            </a:pPr>
            <a:r>
              <a:rPr sz="3200" b="1"/>
              <a:t>Body Level Four</a:t>
            </a:r>
          </a:p>
          <a:p>
            <a:pPr lvl="4">
              <a:defRPr sz="1800" b="0"/>
            </a:pPr>
            <a:r>
              <a:rPr sz="3200" b="1"/>
              <a:t>Body Level Five</a:t>
            </a:r>
          </a:p>
        </p:txBody>
      </p:sp>
      <p:sp>
        <p:nvSpPr>
          <p:cNvPr id="32" name="Shape 3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4" name="Shape 34"/>
          <p:cNvSpPr>
            <a:spLocks noGrp="1"/>
          </p:cNvSpPr>
          <p:nvPr>
            <p:ph type="title"/>
          </p:nvPr>
        </p:nvSpPr>
        <p:spPr>
          <a:xfrm>
            <a:off x="1792288" y="4800600"/>
            <a:ext cx="5486402" cy="566738"/>
          </a:xfrm>
          <a:prstGeom prst="rect">
            <a:avLst/>
          </a:prstGeom>
        </p:spPr>
        <p:txBody>
          <a:bodyPr anchor="b"/>
          <a:lstStyle>
            <a:lvl1pPr>
              <a:defRPr sz="2000"/>
            </a:lvl1pPr>
          </a:lstStyle>
          <a:p>
            <a:pPr lvl="0">
              <a:defRPr sz="1800" b="0">
                <a:solidFill>
                  <a:srgbClr val="000000"/>
                </a:solidFill>
              </a:defRPr>
            </a:pPr>
            <a:r>
              <a:rPr sz="2000" b="1">
                <a:solidFill>
                  <a:srgbClr val="007800"/>
                </a:solidFill>
              </a:rPr>
              <a:t>Title Text</a:t>
            </a:r>
          </a:p>
        </p:txBody>
      </p:sp>
      <p:sp>
        <p:nvSpPr>
          <p:cNvPr id="35" name="Shape 35"/>
          <p:cNvSpPr>
            <a:spLocks noGrp="1"/>
          </p:cNvSpPr>
          <p:nvPr>
            <p:ph type="body" idx="1"/>
          </p:nvPr>
        </p:nvSpPr>
        <p:spPr>
          <a:xfrm>
            <a:off x="1792288" y="5367337"/>
            <a:ext cx="5486402" cy="804864"/>
          </a:xfrm>
          <a:prstGeom prst="rect">
            <a:avLst/>
          </a:prstGeom>
        </p:spPr>
        <p:txBody>
          <a:bodyPr/>
          <a:lstStyle>
            <a:lvl1pPr marL="0" indent="0">
              <a:spcBef>
                <a:spcPts val="300"/>
              </a:spcBef>
              <a:buClrTx/>
              <a:buSzTx/>
              <a:buFontTx/>
              <a:buNone/>
              <a:defRPr sz="1400"/>
            </a:lvl1pPr>
            <a:lvl2pPr marL="0" indent="0">
              <a:spcBef>
                <a:spcPts val="300"/>
              </a:spcBef>
              <a:buClrTx/>
              <a:buSzTx/>
              <a:buFontTx/>
              <a:buNone/>
              <a:defRPr sz="1400"/>
            </a:lvl2pPr>
            <a:lvl3pPr marL="0" indent="0">
              <a:spcBef>
                <a:spcPts val="300"/>
              </a:spcBef>
              <a:buClrTx/>
              <a:buSzTx/>
              <a:buFontTx/>
              <a:buNone/>
              <a:defRPr sz="1400"/>
            </a:lvl3pPr>
            <a:lvl4pPr marL="0" indent="0">
              <a:spcBef>
                <a:spcPts val="300"/>
              </a:spcBef>
              <a:buClrTx/>
              <a:buSzTx/>
              <a:buFontTx/>
              <a:buNone/>
              <a:defRPr sz="1400"/>
            </a:lvl4pPr>
            <a:lvl5pPr marL="0" indent="0">
              <a:spcBef>
                <a:spcPts val="300"/>
              </a:spcBef>
              <a:buClrTx/>
              <a:buSzTx/>
              <a:buFontTx/>
              <a:buNone/>
              <a:defRPr sz="1400"/>
            </a:lvl5pPr>
          </a:lstStyle>
          <a:p>
            <a:pPr lvl="0">
              <a:defRPr sz="1800" b="0"/>
            </a:pPr>
            <a:r>
              <a:rPr sz="1400" b="1"/>
              <a:t>Body Level One</a:t>
            </a:r>
          </a:p>
          <a:p>
            <a:pPr lvl="1">
              <a:defRPr sz="1800" b="0"/>
            </a:pPr>
            <a:r>
              <a:rPr sz="1400" b="1"/>
              <a:t>Body Level Two</a:t>
            </a:r>
          </a:p>
          <a:p>
            <a:pPr lvl="2">
              <a:defRPr sz="1800" b="0"/>
            </a:pPr>
            <a:r>
              <a:rPr sz="1400" b="1"/>
              <a:t>Body Level Three</a:t>
            </a:r>
          </a:p>
          <a:p>
            <a:pPr lvl="3">
              <a:defRPr sz="1800" b="0"/>
            </a:pPr>
            <a:r>
              <a:rPr sz="1400" b="1"/>
              <a:t>Body Level Four</a:t>
            </a:r>
          </a:p>
          <a:p>
            <a:pPr lvl="4">
              <a:defRPr sz="1800" b="0"/>
            </a:pPr>
            <a:r>
              <a:rPr sz="1400" b="1"/>
              <a:t>Body Level Five</a:t>
            </a:r>
          </a:p>
        </p:txBody>
      </p:sp>
      <p:sp>
        <p:nvSpPr>
          <p:cNvPr id="36" name="Shape 3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40000">
              <a:srgbClr val="FEFEFE"/>
            </a:gs>
            <a:gs pos="100000">
              <a:srgbClr val="7B7B7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85800" y="609600"/>
            <a:ext cx="7769225" cy="12954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lstStyle/>
          <a:p>
            <a:pPr lvl="0">
              <a:defRPr sz="1800" b="0">
                <a:solidFill>
                  <a:srgbClr val="000000"/>
                </a:solidFill>
              </a:defRPr>
            </a:pPr>
            <a:r>
              <a:rPr sz="3400" b="1">
                <a:solidFill>
                  <a:srgbClr val="007800"/>
                </a:solidFill>
              </a:rPr>
              <a:t>Title Text</a:t>
            </a:r>
          </a:p>
        </p:txBody>
      </p:sp>
      <p:sp>
        <p:nvSpPr>
          <p:cNvPr id="3" name="Shape 3"/>
          <p:cNvSpPr>
            <a:spLocks noGrp="1"/>
          </p:cNvSpPr>
          <p:nvPr>
            <p:ph type="body" idx="1"/>
          </p:nvPr>
        </p:nvSpPr>
        <p:spPr>
          <a:xfrm>
            <a:off x="609600" y="1905000"/>
            <a:ext cx="7772400" cy="49530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lstStyle/>
          <a:p>
            <a:pPr lvl="0">
              <a:defRPr sz="1800" b="0"/>
            </a:pPr>
            <a:r>
              <a:rPr sz="2200" b="1"/>
              <a:t>Body Level One</a:t>
            </a:r>
          </a:p>
          <a:p>
            <a:pPr lvl="1">
              <a:defRPr sz="1800" b="0"/>
            </a:pPr>
            <a:r>
              <a:rPr sz="2200" b="1"/>
              <a:t>Body Level Two</a:t>
            </a:r>
          </a:p>
          <a:p>
            <a:pPr lvl="2">
              <a:defRPr sz="1800" b="0"/>
            </a:pPr>
            <a:r>
              <a:rPr sz="2200" b="1"/>
              <a:t>Body Level Three</a:t>
            </a:r>
          </a:p>
          <a:p>
            <a:pPr lvl="3">
              <a:defRPr sz="1800" b="0"/>
            </a:pPr>
            <a:r>
              <a:rPr sz="2200" b="1"/>
              <a:t>Body Level Four</a:t>
            </a:r>
          </a:p>
          <a:p>
            <a:pPr lvl="4">
              <a:defRPr sz="1800" b="0"/>
            </a:pPr>
            <a:r>
              <a:rPr sz="2200" b="1"/>
              <a:t>Body Level Five</a:t>
            </a:r>
          </a:p>
        </p:txBody>
      </p:sp>
      <p:sp>
        <p:nvSpPr>
          <p:cNvPr id="4" name="Shape 4"/>
          <p:cNvSpPr>
            <a:spLocks noGrp="1"/>
          </p:cNvSpPr>
          <p:nvPr>
            <p:ph type="sldNum" sz="quarter" idx="2"/>
          </p:nvPr>
        </p:nvSpPr>
        <p:spPr>
          <a:xfrm>
            <a:off x="6553200" y="6248400"/>
            <a:ext cx="1905000" cy="288822"/>
          </a:xfrm>
          <a:prstGeom prst="rect">
            <a:avLst/>
          </a:prstGeom>
          <a:ln w="12700">
            <a:miter lim="400000"/>
          </a:ln>
        </p:spPr>
        <p:txBody>
          <a:bodyPr lIns="45718" tIns="45718" rIns="45718" bIns="45718">
            <a:spAutoFit/>
          </a:bodyPr>
          <a:lstStyle>
            <a:lvl1pPr algn="r">
              <a:defRPr sz="1400">
                <a:latin typeface="Arial"/>
                <a:ea typeface="Arial"/>
                <a:cs typeface="Arial"/>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defRPr sz="3400" b="1">
          <a:solidFill>
            <a:srgbClr val="007800"/>
          </a:solidFill>
          <a:latin typeface="Gill Sans"/>
          <a:ea typeface="Gill Sans"/>
          <a:cs typeface="Gill Sans"/>
          <a:sym typeface="Gill Sans"/>
        </a:defRPr>
      </a:lvl1pPr>
      <a:lvl2pPr>
        <a:defRPr sz="3400" b="1">
          <a:solidFill>
            <a:srgbClr val="007800"/>
          </a:solidFill>
          <a:latin typeface="Gill Sans"/>
          <a:ea typeface="Gill Sans"/>
          <a:cs typeface="Gill Sans"/>
          <a:sym typeface="Gill Sans"/>
        </a:defRPr>
      </a:lvl2pPr>
      <a:lvl3pPr>
        <a:defRPr sz="3400" b="1">
          <a:solidFill>
            <a:srgbClr val="007800"/>
          </a:solidFill>
          <a:latin typeface="Gill Sans"/>
          <a:ea typeface="Gill Sans"/>
          <a:cs typeface="Gill Sans"/>
          <a:sym typeface="Gill Sans"/>
        </a:defRPr>
      </a:lvl3pPr>
      <a:lvl4pPr>
        <a:defRPr sz="3400" b="1">
          <a:solidFill>
            <a:srgbClr val="007800"/>
          </a:solidFill>
          <a:latin typeface="Gill Sans"/>
          <a:ea typeface="Gill Sans"/>
          <a:cs typeface="Gill Sans"/>
          <a:sym typeface="Gill Sans"/>
        </a:defRPr>
      </a:lvl4pPr>
      <a:lvl5pPr>
        <a:defRPr sz="3400" b="1">
          <a:solidFill>
            <a:srgbClr val="007800"/>
          </a:solidFill>
          <a:latin typeface="Gill Sans"/>
          <a:ea typeface="Gill Sans"/>
          <a:cs typeface="Gill Sans"/>
          <a:sym typeface="Gill Sans"/>
        </a:defRPr>
      </a:lvl5pPr>
      <a:lvl6pPr>
        <a:defRPr sz="3400" b="1">
          <a:solidFill>
            <a:srgbClr val="007800"/>
          </a:solidFill>
          <a:latin typeface="Gill Sans"/>
          <a:ea typeface="Gill Sans"/>
          <a:cs typeface="Gill Sans"/>
          <a:sym typeface="Gill Sans"/>
        </a:defRPr>
      </a:lvl6pPr>
      <a:lvl7pPr>
        <a:defRPr sz="3400" b="1">
          <a:solidFill>
            <a:srgbClr val="007800"/>
          </a:solidFill>
          <a:latin typeface="Gill Sans"/>
          <a:ea typeface="Gill Sans"/>
          <a:cs typeface="Gill Sans"/>
          <a:sym typeface="Gill Sans"/>
        </a:defRPr>
      </a:lvl7pPr>
      <a:lvl8pPr>
        <a:defRPr sz="3400" b="1">
          <a:solidFill>
            <a:srgbClr val="007800"/>
          </a:solidFill>
          <a:latin typeface="Gill Sans"/>
          <a:ea typeface="Gill Sans"/>
          <a:cs typeface="Gill Sans"/>
          <a:sym typeface="Gill Sans"/>
        </a:defRPr>
      </a:lvl8pPr>
      <a:lvl9pPr>
        <a:defRPr sz="3400" b="1">
          <a:solidFill>
            <a:srgbClr val="007800"/>
          </a:solidFill>
          <a:latin typeface="Gill Sans"/>
          <a:ea typeface="Gill Sans"/>
          <a:cs typeface="Gill Sans"/>
          <a:sym typeface="Gill Sans"/>
        </a:defRPr>
      </a:lvl9pPr>
    </p:titleStyle>
    <p:bodyStyle>
      <a:lvl1pPr marL="342900" indent="-342900">
        <a:spcBef>
          <a:spcPts val="500"/>
        </a:spcBef>
        <a:buClr>
          <a:srgbClr val="FFAB38"/>
        </a:buClr>
        <a:buSzPct val="100000"/>
        <a:buFont typeface="Wingdings"/>
        <a:buChar char="▪"/>
        <a:defRPr sz="2200" b="1">
          <a:latin typeface="Gill Sans"/>
          <a:ea typeface="Gill Sans"/>
          <a:cs typeface="Gill Sans"/>
          <a:sym typeface="Gill Sans"/>
        </a:defRPr>
      </a:lvl1pPr>
      <a:lvl2pPr marL="681717" indent="-224517">
        <a:spcBef>
          <a:spcPts val="500"/>
        </a:spcBef>
        <a:buClr>
          <a:srgbClr val="FFAB38"/>
        </a:buClr>
        <a:buSzPct val="100000"/>
        <a:buFont typeface="Wingdings"/>
        <a:buChar char="–"/>
        <a:defRPr sz="2200" b="1">
          <a:latin typeface="Gill Sans"/>
          <a:ea typeface="Gill Sans"/>
          <a:cs typeface="Gill Sans"/>
          <a:sym typeface="Gill Sans"/>
        </a:defRPr>
      </a:lvl2pPr>
      <a:lvl3pPr marL="1123950" indent="-209550">
        <a:spcBef>
          <a:spcPts val="500"/>
        </a:spcBef>
        <a:buClr>
          <a:srgbClr val="FFAB38"/>
        </a:buClr>
        <a:buSzPct val="100000"/>
        <a:buFont typeface="Wingdings"/>
        <a:buChar char="•"/>
        <a:defRPr sz="2200" b="1">
          <a:latin typeface="Gill Sans"/>
          <a:ea typeface="Gill Sans"/>
          <a:cs typeface="Gill Sans"/>
          <a:sym typeface="Gill Sans"/>
        </a:defRPr>
      </a:lvl3pPr>
      <a:lvl4pPr marL="1623060" indent="-251460">
        <a:spcBef>
          <a:spcPts val="500"/>
        </a:spcBef>
        <a:buClr>
          <a:srgbClr val="FFAB38"/>
        </a:buClr>
        <a:buSzPct val="100000"/>
        <a:buFont typeface="Wingdings"/>
        <a:buChar char="–"/>
        <a:defRPr sz="2200" b="1">
          <a:latin typeface="Gill Sans"/>
          <a:ea typeface="Gill Sans"/>
          <a:cs typeface="Gill Sans"/>
          <a:sym typeface="Gill Sans"/>
        </a:defRPr>
      </a:lvl4pPr>
      <a:lvl5pPr marL="2080260" indent="-251460">
        <a:spcBef>
          <a:spcPts val="500"/>
        </a:spcBef>
        <a:buClr>
          <a:srgbClr val="FFAB38"/>
        </a:buClr>
        <a:buSzPct val="100000"/>
        <a:buFont typeface="Wingdings"/>
        <a:buChar char="»"/>
        <a:defRPr sz="2200" b="1">
          <a:latin typeface="Gill Sans"/>
          <a:ea typeface="Gill Sans"/>
          <a:cs typeface="Gill Sans"/>
          <a:sym typeface="Gill Sans"/>
        </a:defRPr>
      </a:lvl5pPr>
      <a:lvl6pPr>
        <a:spcBef>
          <a:spcPts val="500"/>
        </a:spcBef>
        <a:buClr>
          <a:srgbClr val="FFAB38"/>
        </a:buClr>
        <a:buFont typeface="Wingdings"/>
        <a:defRPr sz="2200" b="1">
          <a:latin typeface="Gill Sans"/>
          <a:ea typeface="Gill Sans"/>
          <a:cs typeface="Gill Sans"/>
          <a:sym typeface="Gill Sans"/>
        </a:defRPr>
      </a:lvl6pPr>
      <a:lvl7pPr>
        <a:spcBef>
          <a:spcPts val="500"/>
        </a:spcBef>
        <a:buClr>
          <a:srgbClr val="FFAB38"/>
        </a:buClr>
        <a:buFont typeface="Wingdings"/>
        <a:defRPr sz="2200" b="1">
          <a:latin typeface="Gill Sans"/>
          <a:ea typeface="Gill Sans"/>
          <a:cs typeface="Gill Sans"/>
          <a:sym typeface="Gill Sans"/>
        </a:defRPr>
      </a:lvl7pPr>
      <a:lvl8pPr>
        <a:spcBef>
          <a:spcPts val="500"/>
        </a:spcBef>
        <a:buClr>
          <a:srgbClr val="FFAB38"/>
        </a:buClr>
        <a:buFont typeface="Wingdings"/>
        <a:defRPr sz="2200" b="1">
          <a:latin typeface="Gill Sans"/>
          <a:ea typeface="Gill Sans"/>
          <a:cs typeface="Gill Sans"/>
          <a:sym typeface="Gill Sans"/>
        </a:defRPr>
      </a:lvl8pPr>
      <a:lvl9pPr>
        <a:spcBef>
          <a:spcPts val="500"/>
        </a:spcBef>
        <a:buClr>
          <a:srgbClr val="FFAB38"/>
        </a:buClr>
        <a:buFont typeface="Wingdings"/>
        <a:defRPr sz="2200" b="1">
          <a:latin typeface="Gill Sans"/>
          <a:ea typeface="Gill Sans"/>
          <a:cs typeface="Gill Sans"/>
          <a:sym typeface="Gill Sans"/>
        </a:defRPr>
      </a:lvl9pPr>
    </p:bodyStyle>
    <p:otherStyle>
      <a:lvl1pPr algn="r">
        <a:defRPr sz="1400">
          <a:solidFill>
            <a:schemeClr val="tx1"/>
          </a:solidFill>
          <a:latin typeface="+mn-lt"/>
          <a:ea typeface="+mn-ea"/>
          <a:cs typeface="+mn-cs"/>
          <a:sym typeface="Arial"/>
        </a:defRPr>
      </a:lvl1pPr>
      <a:lvl2pPr algn="r">
        <a:defRPr sz="1400">
          <a:solidFill>
            <a:schemeClr val="tx1"/>
          </a:solidFill>
          <a:latin typeface="+mn-lt"/>
          <a:ea typeface="+mn-ea"/>
          <a:cs typeface="+mn-cs"/>
          <a:sym typeface="Arial"/>
        </a:defRPr>
      </a:lvl2pPr>
      <a:lvl3pPr algn="r">
        <a:defRPr sz="1400">
          <a:solidFill>
            <a:schemeClr val="tx1"/>
          </a:solidFill>
          <a:latin typeface="+mn-lt"/>
          <a:ea typeface="+mn-ea"/>
          <a:cs typeface="+mn-cs"/>
          <a:sym typeface="Arial"/>
        </a:defRPr>
      </a:lvl3pPr>
      <a:lvl4pPr algn="r">
        <a:defRPr sz="1400">
          <a:solidFill>
            <a:schemeClr val="tx1"/>
          </a:solidFill>
          <a:latin typeface="+mn-lt"/>
          <a:ea typeface="+mn-ea"/>
          <a:cs typeface="+mn-cs"/>
          <a:sym typeface="Arial"/>
        </a:defRPr>
      </a:lvl4pPr>
      <a:lvl5pPr algn="r">
        <a:defRPr sz="1400">
          <a:solidFill>
            <a:schemeClr val="tx1"/>
          </a:solidFill>
          <a:latin typeface="+mn-lt"/>
          <a:ea typeface="+mn-ea"/>
          <a:cs typeface="+mn-cs"/>
          <a:sym typeface="Arial"/>
        </a:defRPr>
      </a:lvl5pPr>
      <a:lvl6pPr algn="r">
        <a:defRPr sz="1400">
          <a:solidFill>
            <a:schemeClr val="tx1"/>
          </a:solidFill>
          <a:latin typeface="+mn-lt"/>
          <a:ea typeface="+mn-ea"/>
          <a:cs typeface="+mn-cs"/>
          <a:sym typeface="Arial"/>
        </a:defRPr>
      </a:lvl6pPr>
      <a:lvl7pPr algn="r">
        <a:defRPr sz="1400">
          <a:solidFill>
            <a:schemeClr val="tx1"/>
          </a:solidFill>
          <a:latin typeface="+mn-lt"/>
          <a:ea typeface="+mn-ea"/>
          <a:cs typeface="+mn-cs"/>
          <a:sym typeface="Arial"/>
        </a:defRPr>
      </a:lvl7pPr>
      <a:lvl8pPr algn="r">
        <a:defRPr sz="1400">
          <a:solidFill>
            <a:schemeClr val="tx1"/>
          </a:solidFill>
          <a:latin typeface="+mn-lt"/>
          <a:ea typeface="+mn-ea"/>
          <a:cs typeface="+mn-cs"/>
          <a:sym typeface="Arial"/>
        </a:defRPr>
      </a:lvl8pPr>
      <a:lvl9pPr algn="r">
        <a:defRPr sz="14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png"/><Relationship Id="rId6" Type="http://schemas.openxmlformats.org/officeDocument/2006/relationships/image" Target="../media/image60.emf"/><Relationship Id="rId7" Type="http://schemas.openxmlformats.org/officeDocument/2006/relationships/image" Target="../media/image61.emf"/><Relationship Id="rId8" Type="http://schemas.openxmlformats.org/officeDocument/2006/relationships/image" Target="../media/image62.emf"/><Relationship Id="rId9" Type="http://schemas.openxmlformats.org/officeDocument/2006/relationships/image" Target="../media/image63.png"/><Relationship Id="rId10"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1.jpeg"/>
          <p:cNvPicPr/>
          <p:nvPr/>
        </p:nvPicPr>
        <p:blipFill>
          <a:blip r:embed="rId3">
            <a:extLst/>
          </a:blip>
          <a:stretch>
            <a:fillRect/>
          </a:stretch>
        </p:blipFill>
        <p:spPr>
          <a:xfrm>
            <a:off x="0" y="0"/>
            <a:ext cx="9144000" cy="6858000"/>
          </a:xfrm>
          <a:prstGeom prst="rect">
            <a:avLst/>
          </a:prstGeom>
          <a:ln w="12700">
            <a:miter lim="400000"/>
          </a:ln>
        </p:spPr>
      </p:pic>
      <p:sp>
        <p:nvSpPr>
          <p:cNvPr id="49" name="Shape 49"/>
          <p:cNvSpPr/>
          <p:nvPr/>
        </p:nvSpPr>
        <p:spPr>
          <a:xfrm>
            <a:off x="-434109" y="-698130"/>
            <a:ext cx="10088417" cy="7964393"/>
          </a:xfrm>
          <a:prstGeom prst="rect">
            <a:avLst/>
          </a:prstGeom>
          <a:solidFill>
            <a:srgbClr val="2C5B7C">
              <a:alpha val="90381"/>
            </a:srgbClr>
          </a:solidFill>
          <a:ln w="12700">
            <a:miter lim="400000"/>
          </a:ln>
        </p:spPr>
        <p:txBody>
          <a:bodyPr lIns="0" tIns="0" rIns="0" bIns="0"/>
          <a:lstStyle/>
          <a:p>
            <a:pPr lvl="0">
              <a:defRPr>
                <a:solidFill>
                  <a:srgbClr val="FFFFFF"/>
                </a:solidFill>
                <a:latin typeface="Gill Sans"/>
                <a:ea typeface="Gill Sans"/>
                <a:cs typeface="Gill Sans"/>
                <a:sym typeface="Gill Sans"/>
              </a:defRPr>
            </a:pPr>
            <a:endParaRPr/>
          </a:p>
        </p:txBody>
      </p:sp>
      <p:sp>
        <p:nvSpPr>
          <p:cNvPr id="50" name="Shape 50"/>
          <p:cNvSpPr/>
          <p:nvPr/>
        </p:nvSpPr>
        <p:spPr>
          <a:xfrm>
            <a:off x="4152900" y="6487163"/>
            <a:ext cx="4876800" cy="30777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400">
                <a:solidFill>
                  <a:srgbClr val="FFFFFF"/>
                </a:solidFill>
                <a:latin typeface="Gill Sans"/>
                <a:ea typeface="Gill Sans"/>
                <a:cs typeface="Gill Sans"/>
                <a:sym typeface="Gill Sans"/>
              </a:defRPr>
            </a:lvl1pPr>
          </a:lstStyle>
          <a:p>
            <a:pPr lvl="0" algn="r">
              <a:defRPr sz="1800">
                <a:solidFill>
                  <a:srgbClr val="000000"/>
                </a:solidFill>
              </a:defRPr>
            </a:pPr>
            <a:r>
              <a:rPr sz="1400" dirty="0">
                <a:solidFill>
                  <a:srgbClr val="FFFFFF"/>
                </a:solidFill>
              </a:rPr>
              <a:t>© 2016 Leave No Trace Center for Outdoor Ethics  </a:t>
            </a:r>
          </a:p>
        </p:txBody>
      </p:sp>
      <p:pic>
        <p:nvPicPr>
          <p:cNvPr id="51" name="pasted-image.pdf"/>
          <p:cNvPicPr/>
          <p:nvPr/>
        </p:nvPicPr>
        <p:blipFill>
          <a:blip r:embed="rId4">
            <a:extLst/>
          </a:blip>
          <a:stretch>
            <a:fillRect/>
          </a:stretch>
        </p:blipFill>
        <p:spPr>
          <a:xfrm>
            <a:off x="823354" y="1250745"/>
            <a:ext cx="7497292" cy="4356510"/>
          </a:xfrm>
          <a:prstGeom prst="rect">
            <a:avLst/>
          </a:prstGeom>
          <a:ln w="12700">
            <a:miter lim="400000"/>
          </a:ln>
        </p:spPr>
      </p:pic>
    </p:spTree>
    <p:extLst>
      <p:ext uri="{BB962C8B-B14F-4D97-AF65-F5344CB8AC3E}">
        <p14:creationId xmlns:p14="http://schemas.microsoft.com/office/powerpoint/2010/main" val="122188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506239283_d8bec157b3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50" y="0"/>
            <a:ext cx="10344150" cy="6896100"/>
          </a:xfrm>
          <a:prstGeom prst="rect">
            <a:avLst/>
          </a:prstGeom>
        </p:spPr>
      </p:pic>
      <p:sp>
        <p:nvSpPr>
          <p:cNvPr id="99" name="Shape 99"/>
          <p:cNvSpPr/>
          <p:nvPr/>
        </p:nvSpPr>
        <p:spPr>
          <a:xfrm>
            <a:off x="-476250" y="0"/>
            <a:ext cx="9984954" cy="7008773"/>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3683171" y="1424536"/>
            <a:ext cx="5965035" cy="2182262"/>
            <a:chOff x="-1" y="0"/>
            <a:chExt cx="5965034" cy="2182261"/>
          </a:xfrm>
        </p:grpSpPr>
        <p:sp>
          <p:nvSpPr>
            <p:cNvPr id="100" name="Shape 100"/>
            <p:cNvSpPr/>
            <p:nvPr/>
          </p:nvSpPr>
          <p:spPr>
            <a:xfrm>
              <a:off x="-1" y="1155698"/>
              <a:ext cx="5965034" cy="1026563"/>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3903810" y="2718500"/>
            <a:ext cx="4993087"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defTabSz="278891">
              <a:defRPr sz="1800"/>
            </a:pPr>
            <a:r>
              <a:rPr lang="en-US" sz="4000" dirty="0" smtClean="0">
                <a:solidFill>
                  <a:srgbClr val="265D82"/>
                </a:solidFill>
                <a:latin typeface="Gibson"/>
                <a:ea typeface="Trend Slab"/>
                <a:cs typeface="Gibson"/>
                <a:sym typeface="Trend Slab"/>
              </a:rPr>
              <a:t>HISTORY</a:t>
            </a:r>
            <a:endParaRPr lang="en-US" sz="4000" dirty="0">
              <a:solidFill>
                <a:srgbClr val="265D82"/>
              </a:solidFill>
              <a:latin typeface="Gibson"/>
              <a:ea typeface="Trend Slab"/>
              <a:cs typeface="Gibson"/>
              <a:sym typeface="Trend Slab"/>
            </a:endParaRPr>
          </a:p>
        </p:txBody>
      </p:sp>
      <p:grpSp>
        <p:nvGrpSpPr>
          <p:cNvPr id="106" name="Group 106"/>
          <p:cNvGrpSpPr/>
          <p:nvPr/>
        </p:nvGrpSpPr>
        <p:grpSpPr>
          <a:xfrm>
            <a:off x="3683171" y="3738715"/>
            <a:ext cx="5965035" cy="871386"/>
            <a:chOff x="-1" y="0"/>
            <a:chExt cx="5965034" cy="1857088"/>
          </a:xfrm>
        </p:grpSpPr>
        <p:sp>
          <p:nvSpPr>
            <p:cNvPr id="104" name="Shape 104"/>
            <p:cNvSpPr/>
            <p:nvPr/>
          </p:nvSpPr>
          <p:spPr>
            <a:xfrm>
              <a:off x="-1" y="1"/>
              <a:ext cx="5965034" cy="1857087"/>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5" name="Shape 105"/>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2" name="Text Placeholder 1"/>
          <p:cNvSpPr>
            <a:spLocks noGrp="1"/>
          </p:cNvSpPr>
          <p:nvPr>
            <p:ph type="body" idx="1"/>
          </p:nvPr>
        </p:nvSpPr>
        <p:spPr>
          <a:xfrm>
            <a:off x="3535510" y="3977275"/>
            <a:ext cx="5969000" cy="1585326"/>
          </a:xfrm>
        </p:spPr>
        <p:txBody>
          <a:bodyPr/>
          <a:lstStyle/>
          <a:p>
            <a:pPr marL="381000" lvl="1" indent="0">
              <a:lnSpc>
                <a:spcPct val="80000"/>
              </a:lnSpc>
              <a:spcBef>
                <a:spcPts val="700"/>
              </a:spcBef>
              <a:buClr>
                <a:srgbClr val="265D82"/>
              </a:buClr>
              <a:buNone/>
              <a:defRPr sz="1800" b="0"/>
            </a:pPr>
            <a:r>
              <a:rPr lang="en-US" sz="2000" dirty="0" smtClean="0">
                <a:solidFill>
                  <a:srgbClr val="265D82"/>
                </a:solidFill>
                <a:latin typeface="Gibson"/>
                <a:ea typeface="Gibson"/>
                <a:cs typeface="Gibson"/>
                <a:sym typeface="Gibson"/>
              </a:rPr>
              <a:t>The Leave No Trace Organization</a:t>
            </a:r>
          </a:p>
          <a:p>
            <a:endParaRPr lang="en-US" dirty="0"/>
          </a:p>
        </p:txBody>
      </p:sp>
    </p:spTree>
    <p:extLst>
      <p:ext uri="{BB962C8B-B14F-4D97-AF65-F5344CB8AC3E}">
        <p14:creationId xmlns:p14="http://schemas.microsoft.com/office/powerpoint/2010/main" val="30768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267657793_cb0beeb834_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88" y="0"/>
            <a:ext cx="11518688" cy="7061200"/>
          </a:xfrm>
          <a:prstGeom prst="rect">
            <a:avLst/>
          </a:prstGeom>
        </p:spPr>
      </p:pic>
      <p:sp>
        <p:nvSpPr>
          <p:cNvPr id="7" name="Shape 324"/>
          <p:cNvSpPr/>
          <p:nvPr/>
        </p:nvSpPr>
        <p:spPr>
          <a:xfrm>
            <a:off x="-1816100" y="-817714"/>
            <a:ext cx="15719666" cy="8168377"/>
          </a:xfrm>
          <a:prstGeom prst="rect">
            <a:avLst/>
          </a:prstGeom>
          <a:solidFill>
            <a:srgbClr val="000000">
              <a:alpha val="38726"/>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8" name="Shape 281"/>
          <p:cNvSpPr/>
          <p:nvPr/>
        </p:nvSpPr>
        <p:spPr>
          <a:xfrm>
            <a:off x="1925993" y="1876117"/>
            <a:ext cx="5859109" cy="29244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defTabSz="448055">
              <a:lnSpc>
                <a:spcPct val="90000"/>
              </a:lnSpc>
              <a:defRPr sz="9100" spc="-800">
                <a:solidFill>
                  <a:srgbClr val="9BBB59"/>
                </a:solidFill>
                <a:latin typeface="Trend Slab"/>
                <a:ea typeface="Trend Slab"/>
                <a:cs typeface="Trend Slab"/>
                <a:sym typeface="Trend Slab"/>
              </a:defRPr>
            </a:lvl1pPr>
          </a:lstStyle>
          <a:p>
            <a:pPr lvl="0" algn="ctr">
              <a:defRPr sz="1800" spc="0">
                <a:solidFill>
                  <a:srgbClr val="000000"/>
                </a:solidFill>
              </a:defRPr>
            </a:pPr>
            <a:endParaRPr lang="en-US" sz="8000" spc="0" dirty="0">
              <a:solidFill>
                <a:schemeClr val="bg1"/>
              </a:solidFill>
              <a:latin typeface="Gibson"/>
              <a:cs typeface="Gibson"/>
            </a:endParaRPr>
          </a:p>
        </p:txBody>
      </p:sp>
      <p:sp>
        <p:nvSpPr>
          <p:cNvPr id="10" name="Shape 324"/>
          <p:cNvSpPr/>
          <p:nvPr/>
        </p:nvSpPr>
        <p:spPr>
          <a:xfrm>
            <a:off x="-1663700" y="-665314"/>
            <a:ext cx="15719666" cy="8168377"/>
          </a:xfrm>
          <a:prstGeom prst="rect">
            <a:avLst/>
          </a:prstGeom>
          <a:solidFill>
            <a:srgbClr val="000000">
              <a:alpha val="38726"/>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9" name="Shape 281"/>
          <p:cNvSpPr/>
          <p:nvPr/>
        </p:nvSpPr>
        <p:spPr>
          <a:xfrm>
            <a:off x="1824393" y="1939617"/>
            <a:ext cx="5859109" cy="29244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defTabSz="448055">
              <a:lnSpc>
                <a:spcPct val="90000"/>
              </a:lnSpc>
              <a:defRPr sz="9100" spc="-800">
                <a:solidFill>
                  <a:srgbClr val="9BBB59"/>
                </a:solidFill>
                <a:latin typeface="Trend Slab"/>
                <a:ea typeface="Trend Slab"/>
                <a:cs typeface="Trend Slab"/>
                <a:sym typeface="Trend Slab"/>
              </a:defRPr>
            </a:lvl1pPr>
          </a:lstStyle>
          <a:p>
            <a:pPr lvl="0" algn="ctr">
              <a:defRPr sz="1800" spc="0">
                <a:solidFill>
                  <a:srgbClr val="000000"/>
                </a:solidFill>
              </a:defRPr>
            </a:pPr>
            <a:r>
              <a:rPr lang="en-US" sz="6000" spc="0" dirty="0" smtClean="0">
                <a:solidFill>
                  <a:schemeClr val="bg1"/>
                </a:solidFill>
                <a:latin typeface="Gibson"/>
                <a:cs typeface="Gibson"/>
              </a:rPr>
              <a:t>LEAVE NO TRACE</a:t>
            </a:r>
          </a:p>
          <a:p>
            <a:pPr lvl="0" algn="ctr">
              <a:defRPr sz="1800" spc="0">
                <a:solidFill>
                  <a:srgbClr val="000000"/>
                </a:solidFill>
              </a:defRPr>
            </a:pPr>
            <a:r>
              <a:rPr lang="en-US" sz="10500" spc="0" dirty="0" smtClean="0">
                <a:solidFill>
                  <a:schemeClr val="bg1"/>
                </a:solidFill>
                <a:latin typeface="Gibson"/>
                <a:cs typeface="Gibson"/>
              </a:rPr>
              <a:t>TODAY</a:t>
            </a:r>
            <a:endParaRPr lang="en-US" sz="10500" spc="0" dirty="0">
              <a:solidFill>
                <a:schemeClr val="bg1"/>
              </a:solidFill>
              <a:latin typeface="Gibson"/>
              <a:cs typeface="Gibson"/>
            </a:endParaRPr>
          </a:p>
        </p:txBody>
      </p:sp>
    </p:spTree>
    <p:extLst>
      <p:ext uri="{BB962C8B-B14F-4D97-AF65-F5344CB8AC3E}">
        <p14:creationId xmlns:p14="http://schemas.microsoft.com/office/powerpoint/2010/main" val="113547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993794802_8df7fa29f2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344" y="-12700"/>
            <a:ext cx="10646344" cy="6896100"/>
          </a:xfrm>
          <a:prstGeom prst="rect">
            <a:avLst/>
          </a:prstGeom>
        </p:spPr>
      </p:pic>
      <p:sp>
        <p:nvSpPr>
          <p:cNvPr id="137" name="Shape 137"/>
          <p:cNvSpPr/>
          <p:nvPr/>
        </p:nvSpPr>
        <p:spPr>
          <a:xfrm>
            <a:off x="-1502344" y="-203200"/>
            <a:ext cx="18465800" cy="11557000"/>
          </a:xfrm>
          <a:prstGeom prst="rect">
            <a:avLst/>
          </a:prstGeom>
          <a:solidFill>
            <a:srgbClr val="000000">
              <a:alpha val="46000"/>
            </a:srgbClr>
          </a:solidFill>
          <a:ln w="12700">
            <a:miter lim="400000"/>
          </a:ln>
          <a:effectLst>
            <a:reflection stA="0" endPos="40000" dir="5400000" sy="-100000" algn="bl" rotWithShape="0"/>
          </a:effectLst>
        </p:spPr>
        <p:txBody>
          <a:bodyPr lIns="0" tIns="0" rIns="0" bIns="0"/>
          <a:lstStyle/>
          <a:p>
            <a:pPr lvl="0">
              <a:defRPr sz="5000">
                <a:latin typeface="Gill Sans"/>
                <a:ea typeface="Gill Sans"/>
                <a:cs typeface="Gill Sans"/>
                <a:sym typeface="Gill Sans"/>
              </a:defRPr>
            </a:pPr>
            <a:endParaRPr/>
          </a:p>
        </p:txBody>
      </p:sp>
      <p:sp>
        <p:nvSpPr>
          <p:cNvPr id="138" name="Shape 138"/>
          <p:cNvSpPr/>
          <p:nvPr/>
        </p:nvSpPr>
        <p:spPr>
          <a:xfrm>
            <a:off x="1948878" y="967906"/>
            <a:ext cx="5576444" cy="543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algn="ctr" defTabSz="457200">
              <a:defRPr sz="2800" spc="-300">
                <a:solidFill>
                  <a:srgbClr val="9BBB59"/>
                </a:solidFill>
                <a:latin typeface="Trend Slab"/>
                <a:ea typeface="Trend Slab"/>
                <a:cs typeface="Trend Slab"/>
                <a:sym typeface="Trend Slab"/>
              </a:defRPr>
            </a:lvl1pPr>
          </a:lstStyle>
          <a:p>
            <a:pPr lvl="0">
              <a:defRPr sz="1800" spc="0">
                <a:solidFill>
                  <a:srgbClr val="000000"/>
                </a:solidFill>
              </a:defRPr>
            </a:pPr>
            <a:r>
              <a:rPr lang="en-US" sz="4000" spc="0" dirty="0" smtClean="0">
                <a:solidFill>
                  <a:schemeClr val="bg1"/>
                </a:solidFill>
                <a:latin typeface="Gibson"/>
                <a:cs typeface="Gibson"/>
              </a:rPr>
              <a:t>LEAVE NO TRACE IN</a:t>
            </a:r>
            <a:endParaRPr lang="en-US" sz="4000" spc="0" dirty="0">
              <a:solidFill>
                <a:schemeClr val="bg1"/>
              </a:solidFill>
              <a:latin typeface="Gibson"/>
              <a:cs typeface="Gibson"/>
            </a:endParaRPr>
          </a:p>
        </p:txBody>
      </p:sp>
      <p:sp>
        <p:nvSpPr>
          <p:cNvPr id="139" name="Shape 139"/>
          <p:cNvSpPr/>
          <p:nvPr/>
        </p:nvSpPr>
        <p:spPr>
          <a:xfrm>
            <a:off x="2618144" y="1219110"/>
            <a:ext cx="4161712" cy="1579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algn="ctr" defTabSz="457200">
              <a:defRPr sz="8700" spc="-700">
                <a:solidFill>
                  <a:srgbClr val="FFFFFF"/>
                </a:solidFill>
                <a:latin typeface="Trend Slab"/>
                <a:ea typeface="Trend Slab"/>
                <a:cs typeface="Trend Slab"/>
                <a:sym typeface="Trend Slab"/>
              </a:defRPr>
            </a:lvl1pPr>
          </a:lstStyle>
          <a:p>
            <a:pPr lvl="0">
              <a:defRPr sz="1800" spc="0">
                <a:solidFill>
                  <a:srgbClr val="000000"/>
                </a:solidFill>
              </a:defRPr>
            </a:pPr>
            <a:r>
              <a:rPr lang="en-US" sz="10500" spc="0" dirty="0" smtClean="0">
                <a:solidFill>
                  <a:srgbClr val="FFFFFF"/>
                </a:solidFill>
                <a:latin typeface="Gibson"/>
                <a:cs typeface="Gibson"/>
              </a:rPr>
              <a:t>EVERY</a:t>
            </a:r>
            <a:endParaRPr lang="en-US" sz="10500" spc="0" dirty="0">
              <a:solidFill>
                <a:srgbClr val="FFFFFF"/>
              </a:solidFill>
              <a:latin typeface="Gibson"/>
              <a:cs typeface="Gibson"/>
            </a:endParaRPr>
          </a:p>
        </p:txBody>
      </p:sp>
      <p:sp>
        <p:nvSpPr>
          <p:cNvPr id="140" name="Shape 140"/>
          <p:cNvSpPr/>
          <p:nvPr/>
        </p:nvSpPr>
        <p:spPr>
          <a:xfrm>
            <a:off x="3043696" y="2267849"/>
            <a:ext cx="3272687" cy="173893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457200">
              <a:defRPr sz="10700" spc="-855">
                <a:solidFill>
                  <a:srgbClr val="FFFFFF"/>
                </a:solidFill>
                <a:latin typeface="Trend Slab"/>
                <a:ea typeface="Trend Slab"/>
                <a:cs typeface="Trend Slab"/>
                <a:sym typeface="Trend Slab"/>
              </a:defRPr>
            </a:lvl1pPr>
          </a:lstStyle>
          <a:p>
            <a:pPr lvl="0">
              <a:defRPr sz="1800" spc="0">
                <a:solidFill>
                  <a:srgbClr val="000000"/>
                </a:solidFill>
              </a:defRPr>
            </a:pPr>
            <a:r>
              <a:rPr lang="en-US" sz="10500" spc="0" dirty="0" smtClean="0">
                <a:solidFill>
                  <a:srgbClr val="FFFFFF"/>
                </a:solidFill>
                <a:latin typeface="Gibson"/>
                <a:cs typeface="Gibson"/>
              </a:rPr>
              <a:t>PARK</a:t>
            </a:r>
            <a:endParaRPr lang="en-US" sz="10500" spc="0" dirty="0">
              <a:solidFill>
                <a:srgbClr val="FFFFFF"/>
              </a:solidFill>
              <a:latin typeface="Gibson"/>
              <a:cs typeface="Gibso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119298516_3107335518_k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700" y="-707066"/>
            <a:ext cx="8376534" cy="7660220"/>
          </a:xfrm>
          <a:prstGeom prst="rect">
            <a:avLst/>
          </a:prstGeom>
        </p:spPr>
      </p:pic>
      <p:sp>
        <p:nvSpPr>
          <p:cNvPr id="145" name="Shape 145"/>
          <p:cNvSpPr/>
          <p:nvPr/>
        </p:nvSpPr>
        <p:spPr>
          <a:xfrm>
            <a:off x="8643384" y="-694366"/>
            <a:ext cx="3078715" cy="7540976"/>
          </a:xfrm>
          <a:prstGeom prst="rect">
            <a:avLst/>
          </a:prstGeom>
          <a:solidFill>
            <a:srgbClr val="000000">
              <a:alpha val="47044"/>
            </a:srgbClr>
          </a:solidFill>
          <a:ln w="12700">
            <a:miter lim="400000"/>
          </a:ln>
          <a:effectLst>
            <a:reflection stA="0" endPos="40000" dir="5400000" sy="-100000" algn="bl" rotWithShape="0"/>
          </a:effectLst>
        </p:spPr>
        <p:txBody>
          <a:bodyPr lIns="0" tIns="0" rIns="0" bIns="0"/>
          <a:lstStyle/>
          <a:p>
            <a:pPr lvl="0">
              <a:defRPr sz="5000">
                <a:latin typeface="Gill Sans"/>
                <a:ea typeface="Gill Sans"/>
                <a:cs typeface="Gill Sans"/>
                <a:sym typeface="Gill Sans"/>
              </a:defRPr>
            </a:pPr>
            <a:endParaRPr/>
          </a:p>
        </p:txBody>
      </p:sp>
      <p:pic>
        <p:nvPicPr>
          <p:cNvPr id="7" name="Picture 6" descr="8119298516_3107335518_k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56" y="-707066"/>
            <a:ext cx="11506490" cy="7660220"/>
          </a:xfrm>
          <a:prstGeom prst="rect">
            <a:avLst/>
          </a:prstGeom>
        </p:spPr>
      </p:pic>
      <p:sp>
        <p:nvSpPr>
          <p:cNvPr id="8" name="Shape 145"/>
          <p:cNvSpPr/>
          <p:nvPr/>
        </p:nvSpPr>
        <p:spPr>
          <a:xfrm>
            <a:off x="-1663700" y="-694366"/>
            <a:ext cx="13385800" cy="9330366"/>
          </a:xfrm>
          <a:prstGeom prst="rect">
            <a:avLst/>
          </a:prstGeom>
          <a:solidFill>
            <a:srgbClr val="000000">
              <a:alpha val="47044"/>
            </a:srgbClr>
          </a:solidFill>
          <a:ln w="12700">
            <a:miter lim="400000"/>
          </a:ln>
          <a:effectLst>
            <a:reflection stA="0" endPos="40000" dir="5400000" sy="-100000" algn="bl" rotWithShape="0"/>
          </a:effectLst>
        </p:spPr>
        <p:txBody>
          <a:bodyPr lIns="0" tIns="0" rIns="0" bIns="0"/>
          <a:lstStyle/>
          <a:p>
            <a:pPr lvl="0">
              <a:defRPr sz="5000">
                <a:latin typeface="Gill Sans"/>
                <a:ea typeface="Gill Sans"/>
                <a:cs typeface="Gill Sans"/>
                <a:sym typeface="Gill Sans"/>
              </a:defRPr>
            </a:pPr>
            <a:endParaRPr/>
          </a:p>
        </p:txBody>
      </p:sp>
      <p:sp>
        <p:nvSpPr>
          <p:cNvPr id="9" name="Shape 138"/>
          <p:cNvSpPr/>
          <p:nvPr/>
        </p:nvSpPr>
        <p:spPr>
          <a:xfrm>
            <a:off x="1916556" y="3769634"/>
            <a:ext cx="5576444" cy="543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algn="ctr" defTabSz="457200">
              <a:defRPr sz="2800" spc="-300">
                <a:solidFill>
                  <a:srgbClr val="9BBB59"/>
                </a:solidFill>
                <a:latin typeface="Trend Slab"/>
                <a:ea typeface="Trend Slab"/>
                <a:cs typeface="Trend Slab"/>
                <a:sym typeface="Trend Slab"/>
              </a:defRPr>
            </a:lvl1pPr>
          </a:lstStyle>
          <a:p>
            <a:pPr lvl="0">
              <a:defRPr sz="1800" spc="0">
                <a:solidFill>
                  <a:srgbClr val="000000"/>
                </a:solidFill>
              </a:defRPr>
            </a:pPr>
            <a:r>
              <a:rPr lang="en-US" sz="4000" spc="0" dirty="0" smtClean="0">
                <a:solidFill>
                  <a:schemeClr val="bg1"/>
                </a:solidFill>
                <a:latin typeface="Gibson"/>
                <a:cs typeface="Gibson"/>
              </a:rPr>
              <a:t>LEAVE NO TRACE FOR</a:t>
            </a:r>
            <a:endParaRPr lang="en-US" sz="4000" spc="0" dirty="0">
              <a:solidFill>
                <a:schemeClr val="bg1"/>
              </a:solidFill>
              <a:latin typeface="Gibson"/>
              <a:cs typeface="Gibson"/>
            </a:endParaRPr>
          </a:p>
        </p:txBody>
      </p:sp>
      <p:sp>
        <p:nvSpPr>
          <p:cNvPr id="10" name="Shape 139"/>
          <p:cNvSpPr/>
          <p:nvPr/>
        </p:nvSpPr>
        <p:spPr>
          <a:xfrm>
            <a:off x="2585822" y="4020838"/>
            <a:ext cx="4161712" cy="1579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algn="ctr" defTabSz="457200">
              <a:defRPr sz="8700" spc="-700">
                <a:solidFill>
                  <a:srgbClr val="FFFFFF"/>
                </a:solidFill>
                <a:latin typeface="Trend Slab"/>
                <a:ea typeface="Trend Slab"/>
                <a:cs typeface="Trend Slab"/>
                <a:sym typeface="Trend Slab"/>
              </a:defRPr>
            </a:lvl1pPr>
          </a:lstStyle>
          <a:p>
            <a:pPr lvl="0">
              <a:defRPr sz="1800" spc="0">
                <a:solidFill>
                  <a:srgbClr val="000000"/>
                </a:solidFill>
              </a:defRPr>
            </a:pPr>
            <a:r>
              <a:rPr lang="en-US" sz="10500" spc="0" dirty="0" smtClean="0">
                <a:solidFill>
                  <a:srgbClr val="FFFFFF"/>
                </a:solidFill>
                <a:latin typeface="Gibson"/>
                <a:cs typeface="Gibson"/>
              </a:rPr>
              <a:t>EVERY</a:t>
            </a:r>
            <a:endParaRPr lang="en-US" sz="10500" spc="0" dirty="0">
              <a:solidFill>
                <a:srgbClr val="FFFFFF"/>
              </a:solidFill>
              <a:latin typeface="Gibson"/>
              <a:cs typeface="Gibson"/>
            </a:endParaRPr>
          </a:p>
        </p:txBody>
      </p:sp>
      <p:sp>
        <p:nvSpPr>
          <p:cNvPr id="11" name="Shape 140"/>
          <p:cNvSpPr/>
          <p:nvPr/>
        </p:nvSpPr>
        <p:spPr>
          <a:xfrm>
            <a:off x="3582236" y="5069577"/>
            <a:ext cx="2130964" cy="170815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defTabSz="457200">
              <a:defRPr sz="10700" spc="-855">
                <a:solidFill>
                  <a:srgbClr val="FFFFFF"/>
                </a:solidFill>
                <a:latin typeface="Trend Slab"/>
                <a:ea typeface="Trend Slab"/>
                <a:cs typeface="Trend Slab"/>
                <a:sym typeface="Trend Slab"/>
              </a:defRPr>
            </a:lvl1pPr>
          </a:lstStyle>
          <a:p>
            <a:pPr lvl="0">
              <a:defRPr sz="1800" spc="0">
                <a:solidFill>
                  <a:srgbClr val="000000"/>
                </a:solidFill>
              </a:defRPr>
            </a:pPr>
            <a:r>
              <a:rPr lang="en-US" sz="10500" spc="0" dirty="0" smtClean="0">
                <a:solidFill>
                  <a:srgbClr val="FFFFFF"/>
                </a:solidFill>
                <a:latin typeface="Gibson"/>
                <a:cs typeface="Gibson"/>
              </a:rPr>
              <a:t>KID</a:t>
            </a:r>
            <a:endParaRPr lang="en-US" sz="10500" spc="0" dirty="0">
              <a:solidFill>
                <a:srgbClr val="FFFFFF"/>
              </a:solidFill>
              <a:latin typeface="Gibson"/>
              <a:cs typeface="Gibso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10.jpeg"/>
          <p:cNvPicPr/>
          <p:nvPr/>
        </p:nvPicPr>
        <p:blipFill>
          <a:blip r:embed="rId3">
            <a:extLst/>
          </a:blip>
          <a:stretch>
            <a:fillRect/>
          </a:stretch>
        </p:blipFill>
        <p:spPr>
          <a:xfrm>
            <a:off x="0" y="0"/>
            <a:ext cx="9144000" cy="6858000"/>
          </a:xfrm>
          <a:prstGeom prst="rect">
            <a:avLst/>
          </a:prstGeom>
          <a:ln w="12700">
            <a:miter lim="400000"/>
          </a:ln>
        </p:spPr>
      </p:pic>
      <p:sp>
        <p:nvSpPr>
          <p:cNvPr id="153" name="Shape 153"/>
          <p:cNvSpPr/>
          <p:nvPr/>
        </p:nvSpPr>
        <p:spPr>
          <a:xfrm>
            <a:off x="-92331" y="-49389"/>
            <a:ext cx="9328662" cy="6956777"/>
          </a:xfrm>
          <a:prstGeom prst="rect">
            <a:avLst/>
          </a:prstGeom>
          <a:solidFill>
            <a:srgbClr val="000000">
              <a:alpha val="33839"/>
            </a:srgbClr>
          </a:solidFill>
          <a:ln w="12700">
            <a:miter lim="400000"/>
          </a:ln>
          <a:effectLst>
            <a:reflection stA="0" endPos="40000" dir="5400000" sy="-100000" algn="bl" rotWithShape="0"/>
          </a:effectLst>
        </p:spPr>
        <p:txBody>
          <a:bodyPr lIns="0" tIns="0" rIns="0" bIns="0"/>
          <a:lstStyle/>
          <a:p>
            <a:pPr lvl="0">
              <a:defRPr sz="5000">
                <a:latin typeface="Gill Sans"/>
                <a:ea typeface="Gill Sans"/>
                <a:cs typeface="Gill Sans"/>
                <a:sym typeface="Gill Sans"/>
              </a:defRPr>
            </a:pPr>
            <a:endParaRPr/>
          </a:p>
        </p:txBody>
      </p:sp>
      <p:sp>
        <p:nvSpPr>
          <p:cNvPr id="6" name="Shape 153"/>
          <p:cNvSpPr/>
          <p:nvPr/>
        </p:nvSpPr>
        <p:spPr>
          <a:xfrm>
            <a:off x="-92331" y="-62089"/>
            <a:ext cx="9328661" cy="6956777"/>
          </a:xfrm>
          <a:prstGeom prst="rect">
            <a:avLst/>
          </a:prstGeom>
          <a:solidFill>
            <a:srgbClr val="000000">
              <a:alpha val="17000"/>
            </a:srgbClr>
          </a:solidFill>
          <a:ln w="12700">
            <a:miter lim="400000"/>
          </a:ln>
          <a:effectLst>
            <a:reflection stA="0" endPos="40000" dir="5400000" sy="-100000" algn="bl" rotWithShape="0"/>
          </a:effectLst>
        </p:spPr>
        <p:txBody>
          <a:bodyPr lIns="0" tIns="0" rIns="0" bIns="0"/>
          <a:lstStyle/>
          <a:p>
            <a:pPr lvl="0">
              <a:defRPr sz="5000">
                <a:latin typeface="Gill Sans"/>
                <a:ea typeface="Gill Sans"/>
                <a:cs typeface="Gill Sans"/>
                <a:sym typeface="Gill Sans"/>
              </a:defRPr>
            </a:pPr>
            <a:endParaRPr/>
          </a:p>
        </p:txBody>
      </p:sp>
      <p:sp>
        <p:nvSpPr>
          <p:cNvPr id="155" name="Shape 155"/>
          <p:cNvSpPr/>
          <p:nvPr/>
        </p:nvSpPr>
        <p:spPr>
          <a:xfrm>
            <a:off x="1323245" y="1704926"/>
            <a:ext cx="6218112" cy="123110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defTabSz="457200">
              <a:defRPr sz="7000" spc="-560">
                <a:solidFill>
                  <a:srgbClr val="FFFFFF"/>
                </a:solidFill>
                <a:latin typeface="Trend Slab"/>
                <a:ea typeface="Trend Slab"/>
                <a:cs typeface="Trend Slab"/>
                <a:sym typeface="Trend Slab"/>
              </a:defRPr>
            </a:lvl1pPr>
          </a:lstStyle>
          <a:p>
            <a:pPr lvl="0">
              <a:defRPr sz="1800" spc="0">
                <a:solidFill>
                  <a:srgbClr val="000000"/>
                </a:solidFill>
              </a:defRPr>
            </a:pPr>
            <a:r>
              <a:rPr lang="en-US" sz="8000" spc="0" dirty="0" smtClean="0">
                <a:solidFill>
                  <a:srgbClr val="FFFFFF"/>
                </a:solidFill>
                <a:latin typeface="Gibson"/>
                <a:cs typeface="Gibson"/>
              </a:rPr>
              <a:t>PARTNERSHIP</a:t>
            </a:r>
            <a:endParaRPr lang="en-US" sz="8000" spc="0" dirty="0">
              <a:solidFill>
                <a:srgbClr val="FFFFFF"/>
              </a:solidFill>
              <a:latin typeface="Gibson"/>
              <a:cs typeface="Gibson"/>
            </a:endParaRPr>
          </a:p>
        </p:txBody>
      </p:sp>
      <p:sp>
        <p:nvSpPr>
          <p:cNvPr id="154" name="Shape 154"/>
          <p:cNvSpPr/>
          <p:nvPr/>
        </p:nvSpPr>
        <p:spPr>
          <a:xfrm>
            <a:off x="839946" y="497633"/>
            <a:ext cx="7210108" cy="1579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p>
            <a:pPr lvl="0" algn="ctr" defTabSz="457200">
              <a:defRPr sz="1800"/>
            </a:pPr>
            <a:r>
              <a:rPr lang="en-US" sz="10500" dirty="0" smtClean="0">
                <a:solidFill>
                  <a:srgbClr val="265D82"/>
                </a:solidFill>
                <a:latin typeface="Gibson"/>
                <a:ea typeface="Trend Slab"/>
                <a:cs typeface="Gibson"/>
                <a:sym typeface="Trend Slab"/>
              </a:rPr>
              <a:t>POWER </a:t>
            </a:r>
            <a:r>
              <a:rPr lang="en-US" sz="10500" dirty="0" smtClean="0">
                <a:solidFill>
                  <a:srgbClr val="FFFFFF"/>
                </a:solidFill>
                <a:latin typeface="Gibson"/>
                <a:ea typeface="Trend Slab"/>
                <a:cs typeface="Gibson"/>
                <a:sym typeface="Trend Slab"/>
              </a:rPr>
              <a:t>OF</a:t>
            </a:r>
            <a:endParaRPr lang="en-US" sz="10500" dirty="0">
              <a:solidFill>
                <a:srgbClr val="FFFFFF"/>
              </a:solidFill>
              <a:latin typeface="Gibson"/>
              <a:ea typeface="Trend Slab"/>
              <a:cs typeface="Gibson"/>
              <a:sym typeface="Trend Slab"/>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6079032202_847146d82b_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663" y="-406943"/>
            <a:ext cx="11093942" cy="7395961"/>
          </a:xfrm>
          <a:prstGeom prst="rect">
            <a:avLst/>
          </a:prstGeom>
        </p:spPr>
      </p:pic>
      <p:sp>
        <p:nvSpPr>
          <p:cNvPr id="99" name="Shape 99"/>
          <p:cNvSpPr/>
          <p:nvPr/>
        </p:nvSpPr>
        <p:spPr>
          <a:xfrm>
            <a:off x="-1701800" y="-406942"/>
            <a:ext cx="23480081" cy="8890541"/>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1981029" y="4551514"/>
            <a:ext cx="6095829" cy="1950884"/>
            <a:chOff x="-1" y="0"/>
            <a:chExt cx="5965034" cy="1760179"/>
          </a:xfrm>
        </p:grpSpPr>
        <p:sp>
          <p:nvSpPr>
            <p:cNvPr id="100" name="Shape 100"/>
            <p:cNvSpPr/>
            <p:nvPr/>
          </p:nvSpPr>
          <p:spPr>
            <a:xfrm>
              <a:off x="-1" y="343754"/>
              <a:ext cx="5119964" cy="1416425"/>
            </a:xfrm>
            <a:prstGeom prst="rect">
              <a:avLst/>
            </a:prstGeom>
            <a:solidFill>
              <a:srgbClr val="FFFFFF">
                <a:alpha val="96000"/>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896789" y="4423082"/>
            <a:ext cx="4071790"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r" defTabSz="278891">
              <a:defRPr sz="1800"/>
            </a:pPr>
            <a:endParaRPr lang="en-US" sz="4000" dirty="0" smtClean="0">
              <a:solidFill>
                <a:srgbClr val="265D82"/>
              </a:solidFill>
              <a:latin typeface="Gibson"/>
              <a:ea typeface="Trend Slab"/>
              <a:cs typeface="Gibson"/>
              <a:sym typeface="Trend Slab"/>
            </a:endParaRPr>
          </a:p>
          <a:p>
            <a:pPr lvl="0" algn="r" defTabSz="278891">
              <a:defRPr sz="1800"/>
            </a:pPr>
            <a:r>
              <a:rPr lang="en-US" sz="4000" dirty="0" smtClean="0">
                <a:solidFill>
                  <a:srgbClr val="265D82"/>
                </a:solidFill>
                <a:latin typeface="Gibson"/>
                <a:ea typeface="Trend Slab"/>
                <a:cs typeface="Gibson"/>
                <a:sym typeface="Trend Slab"/>
              </a:rPr>
              <a:t>PARTNERS</a:t>
            </a:r>
          </a:p>
          <a:p>
            <a:pPr lvl="0" algn="r" defTabSz="278891">
              <a:defRPr sz="1800"/>
            </a:pPr>
            <a:r>
              <a:rPr lang="en-US" sz="2000" dirty="0" smtClean="0">
                <a:solidFill>
                  <a:srgbClr val="265D82"/>
                </a:solidFill>
                <a:latin typeface="Gibson"/>
                <a:ea typeface="Trend Slab"/>
                <a:cs typeface="Gibson"/>
                <a:sym typeface="Trend Slab"/>
              </a:rPr>
              <a:t>Federal, State &amp; Local</a:t>
            </a:r>
          </a:p>
          <a:p>
            <a:pPr lvl="0" algn="r" defTabSz="278891">
              <a:defRPr sz="1800"/>
            </a:pPr>
            <a:r>
              <a:rPr lang="en-US" sz="2000" dirty="0" smtClean="0">
                <a:solidFill>
                  <a:srgbClr val="265D82"/>
                </a:solidFill>
                <a:latin typeface="Gibson"/>
                <a:ea typeface="Trend Slab"/>
                <a:cs typeface="Gibson"/>
                <a:sym typeface="Trend Slab"/>
              </a:rPr>
              <a:t>Land Management Agencies</a:t>
            </a:r>
            <a:r>
              <a:rPr lang="en-US" sz="1600" dirty="0" smtClean="0">
                <a:solidFill>
                  <a:srgbClr val="265D82"/>
                </a:solidFill>
                <a:latin typeface="Gibson"/>
                <a:ea typeface="Trend Slab"/>
                <a:cs typeface="Gibson"/>
                <a:sym typeface="Trend Slab"/>
              </a:rPr>
              <a:t> </a:t>
            </a:r>
            <a:endParaRPr lang="en-US" sz="1600" dirty="0">
              <a:solidFill>
                <a:srgbClr val="265D82"/>
              </a:solidFill>
              <a:latin typeface="Gibson"/>
              <a:ea typeface="Trend Slab"/>
              <a:cs typeface="Gibson"/>
              <a:sym typeface="Trend Slab"/>
            </a:endParaRPr>
          </a:p>
        </p:txBody>
      </p:sp>
      <p:grpSp>
        <p:nvGrpSpPr>
          <p:cNvPr id="106" name="Group 106"/>
          <p:cNvGrpSpPr/>
          <p:nvPr/>
        </p:nvGrpSpPr>
        <p:grpSpPr>
          <a:xfrm>
            <a:off x="3390900" y="4932512"/>
            <a:ext cx="6746255" cy="1569886"/>
            <a:chOff x="-1" y="0"/>
            <a:chExt cx="5965034" cy="2006907"/>
          </a:xfrm>
        </p:grpSpPr>
        <p:sp>
          <p:nvSpPr>
            <p:cNvPr id="104" name="Shape 104"/>
            <p:cNvSpPr/>
            <p:nvPr/>
          </p:nvSpPr>
          <p:spPr>
            <a:xfrm>
              <a:off x="-1" y="1"/>
              <a:ext cx="5965034" cy="2006906"/>
            </a:xfrm>
            <a:prstGeom prst="rect">
              <a:avLst/>
            </a:prstGeom>
            <a:solidFill>
              <a:srgbClr val="FFFFFF"/>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5" name="Shape 105"/>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pic>
        <p:nvPicPr>
          <p:cNvPr id="12" name="image2.png" descr="usfsColor"/>
          <p:cNvPicPr/>
          <p:nvPr/>
        </p:nvPicPr>
        <p:blipFill>
          <a:blip r:embed="rId4">
            <a:extLst/>
          </a:blip>
          <a:stretch>
            <a:fillRect/>
          </a:stretch>
        </p:blipFill>
        <p:spPr>
          <a:xfrm>
            <a:off x="4344192" y="5148412"/>
            <a:ext cx="811215" cy="838200"/>
          </a:xfrm>
          <a:prstGeom prst="rect">
            <a:avLst/>
          </a:prstGeom>
          <a:ln w="12700">
            <a:miter lim="400000"/>
          </a:ln>
        </p:spPr>
      </p:pic>
      <p:pic>
        <p:nvPicPr>
          <p:cNvPr id="13" name="image12.jpeg" descr="BLM color"/>
          <p:cNvPicPr/>
          <p:nvPr/>
        </p:nvPicPr>
        <p:blipFill>
          <a:blip r:embed="rId5">
            <a:extLst/>
          </a:blip>
          <a:stretch>
            <a:fillRect/>
          </a:stretch>
        </p:blipFill>
        <p:spPr>
          <a:xfrm>
            <a:off x="5207000" y="5153847"/>
            <a:ext cx="811213" cy="708027"/>
          </a:xfrm>
          <a:prstGeom prst="rect">
            <a:avLst/>
          </a:prstGeom>
          <a:ln w="12700">
            <a:miter lim="400000"/>
          </a:ln>
        </p:spPr>
      </p:pic>
      <p:pic>
        <p:nvPicPr>
          <p:cNvPr id="14" name="image13.jpeg" descr="AH_small_shaded_4C_pc"/>
          <p:cNvPicPr/>
          <p:nvPr/>
        </p:nvPicPr>
        <p:blipFill>
          <a:blip r:embed="rId6">
            <a:extLst/>
          </a:blip>
          <a:stretch>
            <a:fillRect/>
          </a:stretch>
        </p:blipFill>
        <p:spPr>
          <a:xfrm>
            <a:off x="3563044" y="5148413"/>
            <a:ext cx="735015" cy="838200"/>
          </a:xfrm>
          <a:prstGeom prst="rect">
            <a:avLst/>
          </a:prstGeom>
          <a:ln w="12700">
            <a:miter lim="400000"/>
          </a:ln>
        </p:spPr>
      </p:pic>
      <p:pic>
        <p:nvPicPr>
          <p:cNvPr id="15" name="image14.jpeg" descr="U_S__Fish__and__Wildlife_Service"/>
          <p:cNvPicPr/>
          <p:nvPr/>
        </p:nvPicPr>
        <p:blipFill>
          <a:blip r:embed="rId7">
            <a:extLst/>
          </a:blip>
          <a:stretch>
            <a:fillRect/>
          </a:stretch>
        </p:blipFill>
        <p:spPr>
          <a:xfrm>
            <a:off x="6043244" y="5148412"/>
            <a:ext cx="811213" cy="811213"/>
          </a:xfrm>
          <a:prstGeom prst="rect">
            <a:avLst/>
          </a:prstGeom>
          <a:ln w="12700">
            <a:miter lim="400000"/>
          </a:ln>
        </p:spPr>
      </p:pic>
      <p:pic>
        <p:nvPicPr>
          <p:cNvPr id="16" name="image15.jpeg" descr="usace logo.jpg"/>
          <p:cNvPicPr/>
          <p:nvPr/>
        </p:nvPicPr>
        <p:blipFill>
          <a:blip r:embed="rId8">
            <a:extLst/>
          </a:blip>
          <a:stretch>
            <a:fillRect/>
          </a:stretch>
        </p:blipFill>
        <p:spPr>
          <a:xfrm>
            <a:off x="6877107" y="5143238"/>
            <a:ext cx="762002" cy="611190"/>
          </a:xfrm>
          <a:prstGeom prst="rect">
            <a:avLst/>
          </a:prstGeom>
          <a:ln w="12700">
            <a:miter lim="400000"/>
          </a:ln>
        </p:spPr>
      </p:pic>
      <p:pic>
        <p:nvPicPr>
          <p:cNvPr id="2" name="Picture 1" descr="imgre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2810" y="5134887"/>
            <a:ext cx="1159687" cy="745514"/>
          </a:xfrm>
          <a:prstGeom prst="rect">
            <a:avLst/>
          </a:prstGeom>
        </p:spPr>
      </p:pic>
    </p:spTree>
    <p:extLst>
      <p:ext uri="{BB962C8B-B14F-4D97-AF65-F5344CB8AC3E}">
        <p14:creationId xmlns:p14="http://schemas.microsoft.com/office/powerpoint/2010/main" val="353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2460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4214352739_9662006d33_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47" y="0"/>
            <a:ext cx="10817848" cy="6857999"/>
          </a:xfrm>
          <a:prstGeom prst="rect">
            <a:avLst/>
          </a:prstGeom>
        </p:spPr>
      </p:pic>
      <p:sp>
        <p:nvSpPr>
          <p:cNvPr id="99" name="Shape 99"/>
          <p:cNvSpPr/>
          <p:nvPr/>
        </p:nvSpPr>
        <p:spPr>
          <a:xfrm>
            <a:off x="-746747" y="-723898"/>
            <a:ext cx="11709601" cy="7581898"/>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1682208" y="4264053"/>
            <a:ext cx="6152608" cy="2143721"/>
            <a:chOff x="-1" y="0"/>
            <a:chExt cx="5965034" cy="2042566"/>
          </a:xfrm>
        </p:grpSpPr>
        <p:sp>
          <p:nvSpPr>
            <p:cNvPr id="100" name="Shape 100"/>
            <p:cNvSpPr/>
            <p:nvPr/>
          </p:nvSpPr>
          <p:spPr>
            <a:xfrm>
              <a:off x="-1" y="1086608"/>
              <a:ext cx="5965034" cy="955958"/>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746747" y="5469117"/>
            <a:ext cx="5086313"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r" defTabSz="278891">
              <a:defRPr sz="1800"/>
            </a:pPr>
            <a:r>
              <a:rPr lang="en-US" sz="4000" dirty="0" smtClean="0">
                <a:solidFill>
                  <a:srgbClr val="265D82"/>
                </a:solidFill>
                <a:latin typeface="Gibson"/>
                <a:ea typeface="Trend Slab"/>
                <a:cs typeface="Gibson"/>
                <a:sym typeface="Trend Slab"/>
              </a:rPr>
              <a:t>PARTNERS</a:t>
            </a:r>
            <a:endParaRPr lang="en-US" sz="4000" dirty="0">
              <a:solidFill>
                <a:srgbClr val="265D82"/>
              </a:solidFill>
              <a:latin typeface="Gibson"/>
              <a:ea typeface="Trend Slab"/>
              <a:cs typeface="Gibson"/>
              <a:sym typeface="Trend Slab"/>
            </a:endParaRPr>
          </a:p>
        </p:txBody>
      </p:sp>
      <p:grpSp>
        <p:nvGrpSpPr>
          <p:cNvPr id="106" name="Group 106"/>
          <p:cNvGrpSpPr/>
          <p:nvPr/>
        </p:nvGrpSpPr>
        <p:grpSpPr>
          <a:xfrm>
            <a:off x="4622971" y="5404473"/>
            <a:ext cx="5965035" cy="1003300"/>
            <a:chOff x="-1" y="-277978"/>
            <a:chExt cx="5965034" cy="1098020"/>
          </a:xfrm>
        </p:grpSpPr>
        <p:sp>
          <p:nvSpPr>
            <p:cNvPr id="104" name="Shape 104"/>
            <p:cNvSpPr/>
            <p:nvPr/>
          </p:nvSpPr>
          <p:spPr>
            <a:xfrm>
              <a:off x="-1" y="-277978"/>
              <a:ext cx="5965034" cy="1098020"/>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5" name="Shape 105"/>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2" name="Text Placeholder 1"/>
          <p:cNvSpPr>
            <a:spLocks noGrp="1"/>
          </p:cNvSpPr>
          <p:nvPr>
            <p:ph type="body" idx="1"/>
          </p:nvPr>
        </p:nvSpPr>
        <p:spPr>
          <a:xfrm>
            <a:off x="4754710" y="5508247"/>
            <a:ext cx="5969000" cy="1103962"/>
          </a:xfrm>
        </p:spPr>
        <p:txBody>
          <a:bodyPr/>
          <a:lstStyle/>
          <a:p>
            <a:pPr marL="0" lvl="0" indent="0" algn="l">
              <a:buNone/>
              <a:defRPr sz="1800"/>
            </a:pPr>
            <a:r>
              <a:rPr lang="en-US" sz="2000" b="0" dirty="0" smtClean="0">
                <a:solidFill>
                  <a:srgbClr val="265D82"/>
                </a:solidFill>
                <a:latin typeface="Gibson"/>
                <a:ea typeface="Gibson"/>
                <a:cs typeface="Gibson"/>
                <a:sym typeface="Gibson"/>
              </a:rPr>
              <a:t>Corporate &amp;</a:t>
            </a:r>
          </a:p>
          <a:p>
            <a:pPr marL="0" lvl="0" indent="0" algn="l">
              <a:buNone/>
              <a:defRPr sz="1800"/>
            </a:pPr>
            <a:r>
              <a:rPr lang="en-US" sz="2000" b="0" dirty="0" smtClean="0">
                <a:solidFill>
                  <a:srgbClr val="265D82"/>
                </a:solidFill>
                <a:latin typeface="Gibson"/>
                <a:ea typeface="Gibson"/>
                <a:cs typeface="Gibson"/>
                <a:sym typeface="Gibson"/>
              </a:rPr>
              <a:t>Community Partners</a:t>
            </a:r>
            <a:endParaRPr lang="en-US" sz="2000" b="0" dirty="0">
              <a:solidFill>
                <a:srgbClr val="265D82"/>
              </a:solidFill>
              <a:latin typeface="Gibson"/>
              <a:ea typeface="Gibson"/>
              <a:cs typeface="Gibson"/>
              <a:sym typeface="Gibson"/>
            </a:endParaRPr>
          </a:p>
          <a:p>
            <a:pPr marL="0" indent="0">
              <a:buNone/>
            </a:pPr>
            <a:endParaRPr lang="en-US" dirty="0">
              <a:solidFill>
                <a:srgbClr val="265D82"/>
              </a:solidFill>
            </a:endParaRPr>
          </a:p>
        </p:txBody>
      </p:sp>
    </p:spTree>
    <p:extLst>
      <p:ext uri="{BB962C8B-B14F-4D97-AF65-F5344CB8AC3E}">
        <p14:creationId xmlns:p14="http://schemas.microsoft.com/office/powerpoint/2010/main" val="108395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1021145339_9f8d7399da_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21" y="12700"/>
            <a:ext cx="10541584" cy="6858000"/>
          </a:xfrm>
          <a:prstGeom prst="rect">
            <a:avLst/>
          </a:prstGeom>
        </p:spPr>
      </p:pic>
      <p:sp>
        <p:nvSpPr>
          <p:cNvPr id="99" name="Shape 99"/>
          <p:cNvSpPr/>
          <p:nvPr/>
        </p:nvSpPr>
        <p:spPr>
          <a:xfrm>
            <a:off x="-647821" y="-737842"/>
            <a:ext cx="14871821" cy="7786342"/>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4622971" y="141836"/>
            <a:ext cx="5965035" cy="2525164"/>
            <a:chOff x="-1" y="0"/>
            <a:chExt cx="5965034" cy="2525163"/>
          </a:xfrm>
        </p:grpSpPr>
        <p:sp>
          <p:nvSpPr>
            <p:cNvPr id="100" name="Shape 100"/>
            <p:cNvSpPr/>
            <p:nvPr/>
          </p:nvSpPr>
          <p:spPr>
            <a:xfrm>
              <a:off x="-1" y="1054098"/>
              <a:ext cx="5965034" cy="1471065"/>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4767410" y="1245300"/>
            <a:ext cx="4993087"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defTabSz="278891">
              <a:defRPr sz="1800"/>
            </a:pPr>
            <a:r>
              <a:rPr lang="en-US" sz="4000" smtClean="0">
                <a:solidFill>
                  <a:srgbClr val="265D82"/>
                </a:solidFill>
                <a:latin typeface="Gibson"/>
                <a:ea typeface="Trend Slab"/>
                <a:cs typeface="Gibson"/>
                <a:sym typeface="Trend Slab"/>
              </a:rPr>
              <a:t>MEMBERS </a:t>
            </a:r>
            <a:r>
              <a:rPr lang="en-US" sz="4000" dirty="0" smtClean="0">
                <a:solidFill>
                  <a:srgbClr val="265D82"/>
                </a:solidFill>
                <a:latin typeface="Gibson"/>
                <a:ea typeface="Trend Slab"/>
                <a:cs typeface="Gibson"/>
                <a:sym typeface="Trend Slab"/>
              </a:rPr>
              <a:t>&amp;</a:t>
            </a:r>
            <a:endParaRPr lang="en-US" sz="4000" dirty="0">
              <a:solidFill>
                <a:srgbClr val="265D82"/>
              </a:solidFill>
              <a:latin typeface="Gibson"/>
              <a:ea typeface="Trend Slab"/>
              <a:cs typeface="Gibson"/>
              <a:sym typeface="Trend Slab"/>
            </a:endParaRPr>
          </a:p>
          <a:p>
            <a:pPr lvl="0" defTabSz="278891">
              <a:defRPr sz="1800"/>
            </a:pPr>
            <a:r>
              <a:rPr lang="en-US" sz="4000" dirty="0" smtClean="0">
                <a:solidFill>
                  <a:srgbClr val="265D82"/>
                </a:solidFill>
                <a:latin typeface="Gibson"/>
                <a:ea typeface="Trend Slab"/>
                <a:cs typeface="Gibson"/>
                <a:sym typeface="Trend Slab"/>
              </a:rPr>
              <a:t>VOLUNTEERS</a:t>
            </a:r>
          </a:p>
        </p:txBody>
      </p:sp>
    </p:spTree>
    <p:extLst>
      <p:ext uri="{BB962C8B-B14F-4D97-AF65-F5344CB8AC3E}">
        <p14:creationId xmlns:p14="http://schemas.microsoft.com/office/powerpoint/2010/main" val="36829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20042145483_026076b386_k.jpg"/>
          <p:cNvPicPr/>
          <p:nvPr/>
        </p:nvPicPr>
        <p:blipFill>
          <a:blip r:embed="rId3">
            <a:extLst/>
          </a:blip>
          <a:stretch>
            <a:fillRect/>
          </a:stretch>
        </p:blipFill>
        <p:spPr>
          <a:xfrm>
            <a:off x="0" y="0"/>
            <a:ext cx="9144000" cy="6858000"/>
          </a:xfrm>
          <a:prstGeom prst="rect">
            <a:avLst/>
          </a:prstGeom>
          <a:ln w="12700">
            <a:miter lim="400000"/>
          </a:ln>
        </p:spPr>
      </p:pic>
      <p:sp>
        <p:nvSpPr>
          <p:cNvPr id="10" name="Shape 213"/>
          <p:cNvSpPr/>
          <p:nvPr/>
        </p:nvSpPr>
        <p:spPr>
          <a:xfrm>
            <a:off x="-482600" y="-138665"/>
            <a:ext cx="14255435" cy="7456142"/>
          </a:xfrm>
          <a:prstGeom prst="rect">
            <a:avLst/>
          </a:prstGeom>
          <a:solidFill>
            <a:srgbClr val="000000">
              <a:alpha val="27414"/>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11" name="Shape 213"/>
          <p:cNvSpPr/>
          <p:nvPr/>
        </p:nvSpPr>
        <p:spPr>
          <a:xfrm>
            <a:off x="-901700" y="-138665"/>
            <a:ext cx="14823655" cy="7456142"/>
          </a:xfrm>
          <a:prstGeom prst="rect">
            <a:avLst/>
          </a:prstGeom>
          <a:solidFill>
            <a:srgbClr val="000000">
              <a:alpha val="27414"/>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79" name="Shape 79"/>
          <p:cNvSpPr/>
          <p:nvPr/>
        </p:nvSpPr>
        <p:spPr>
          <a:xfrm>
            <a:off x="1136253" y="2039264"/>
            <a:ext cx="6871494" cy="16110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algn="ctr" defTabSz="233172">
              <a:defRPr sz="4900" spc="-400">
                <a:solidFill>
                  <a:srgbClr val="FFFFFF"/>
                </a:solidFill>
                <a:latin typeface="Trend Slab"/>
                <a:ea typeface="Trend Slab"/>
                <a:cs typeface="Trend Slab"/>
                <a:sym typeface="Trend Slab"/>
              </a:defRPr>
            </a:lvl1pPr>
          </a:lstStyle>
          <a:p>
            <a:pPr lvl="0">
              <a:lnSpc>
                <a:spcPct val="80000"/>
              </a:lnSpc>
              <a:defRPr sz="1800" spc="0">
                <a:solidFill>
                  <a:srgbClr val="000000"/>
                </a:solidFill>
              </a:defRPr>
            </a:pPr>
            <a:r>
              <a:rPr lang="en-US" sz="10500" spc="0" dirty="0" smtClean="0">
                <a:solidFill>
                  <a:srgbClr val="FFFFFF"/>
                </a:solidFill>
                <a:latin typeface="Gibson"/>
                <a:cs typeface="Gibson"/>
              </a:rPr>
              <a:t>SCIENCE </a:t>
            </a:r>
          </a:p>
        </p:txBody>
      </p:sp>
    </p:spTree>
    <p:extLst>
      <p:ext uri="{BB962C8B-B14F-4D97-AF65-F5344CB8AC3E}">
        <p14:creationId xmlns:p14="http://schemas.microsoft.com/office/powerpoint/2010/main" val="214814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13 (2)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437" y="-1726330"/>
            <a:ext cx="11641487" cy="8731116"/>
          </a:xfrm>
          <a:prstGeom prst="rect">
            <a:avLst/>
          </a:prstGeom>
        </p:spPr>
      </p:pic>
      <p:sp>
        <p:nvSpPr>
          <p:cNvPr id="7" name="Shape 137"/>
          <p:cNvSpPr/>
          <p:nvPr/>
        </p:nvSpPr>
        <p:spPr>
          <a:xfrm>
            <a:off x="-1409700" y="-257846"/>
            <a:ext cx="12166600" cy="7262632"/>
          </a:xfrm>
          <a:prstGeom prst="rect">
            <a:avLst/>
          </a:prstGeom>
          <a:solidFill>
            <a:srgbClr val="000000">
              <a:alpha val="10000"/>
            </a:srgbClr>
          </a:solidFill>
          <a:ln w="12700">
            <a:miter lim="400000"/>
          </a:ln>
          <a:effectLst>
            <a:reflection stA="0" endPos="40000" dir="5400000" sy="-100000" algn="bl" rotWithShape="0"/>
          </a:effectLst>
        </p:spPr>
        <p:txBody>
          <a:bodyPr lIns="0" tIns="0" rIns="0" bIns="0"/>
          <a:lstStyle/>
          <a:p>
            <a:pPr lvl="0" algn="ctr">
              <a:defRPr sz="5000">
                <a:latin typeface="Gill Sans"/>
                <a:ea typeface="Gill Sans"/>
                <a:cs typeface="Gill Sans"/>
                <a:sym typeface="Gill Sans"/>
              </a:defRPr>
            </a:pPr>
            <a:endParaRPr>
              <a:latin typeface="Gibson"/>
              <a:cs typeface="Gibson"/>
            </a:endParaRPr>
          </a:p>
        </p:txBody>
      </p:sp>
      <p:sp>
        <p:nvSpPr>
          <p:cNvPr id="55" name="Shape 55"/>
          <p:cNvSpPr>
            <a:spLocks noGrp="1"/>
          </p:cNvSpPr>
          <p:nvPr>
            <p:ph type="title"/>
          </p:nvPr>
        </p:nvSpPr>
        <p:spPr>
          <a:xfrm>
            <a:off x="247312" y="2719490"/>
            <a:ext cx="8458200" cy="1562834"/>
          </a:xfrm>
          <a:prstGeom prst="rect">
            <a:avLst/>
          </a:prstGeom>
        </p:spPr>
        <p:txBody>
          <a:bodyPr lIns="50800" tIns="50800" rIns="50800" bIns="50800">
            <a:noAutofit/>
          </a:bodyPr>
          <a:lstStyle>
            <a:lvl1pPr algn="ctr" defTabSz="457200">
              <a:defRPr sz="9800" b="0" spc="-800">
                <a:solidFill>
                  <a:srgbClr val="FFFFFF"/>
                </a:solidFill>
                <a:latin typeface="Trend Slab"/>
                <a:ea typeface="Trend Slab"/>
                <a:cs typeface="Trend Slab"/>
                <a:sym typeface="Trend Slab"/>
              </a:defRPr>
            </a:lvl1pPr>
          </a:lstStyle>
          <a:p>
            <a:pPr lvl="0">
              <a:defRPr sz="1800" spc="0">
                <a:solidFill>
                  <a:srgbClr val="000000"/>
                </a:solidFill>
              </a:defRPr>
            </a:pPr>
            <a:r>
              <a:rPr lang="en-US" sz="10500" spc="0" dirty="0" smtClean="0">
                <a:solidFill>
                  <a:schemeClr val="bg1"/>
                </a:solidFill>
                <a:latin typeface="Gibson"/>
                <a:cs typeface="Gibson"/>
              </a:rPr>
              <a:t>WHAT IS</a:t>
            </a:r>
            <a:endParaRPr lang="en-US" sz="10500" spc="0" dirty="0">
              <a:solidFill>
                <a:schemeClr val="bg1"/>
              </a:solidFill>
              <a:latin typeface="Gibson"/>
              <a:cs typeface="Gibson"/>
            </a:endParaRPr>
          </a:p>
        </p:txBody>
      </p:sp>
      <p:sp>
        <p:nvSpPr>
          <p:cNvPr id="56" name="Shape 56"/>
          <p:cNvSpPr/>
          <p:nvPr/>
        </p:nvSpPr>
        <p:spPr>
          <a:xfrm>
            <a:off x="1930400" y="4282324"/>
            <a:ext cx="5168900" cy="7078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defTabSz="457200">
              <a:defRPr sz="4500" spc="-360">
                <a:solidFill>
                  <a:srgbClr val="FFFFFF"/>
                </a:solidFill>
                <a:latin typeface="Trend Slab"/>
                <a:ea typeface="Trend Slab"/>
                <a:cs typeface="Trend Slab"/>
                <a:sym typeface="Trend Slab"/>
              </a:defRPr>
            </a:lvl1pPr>
          </a:lstStyle>
          <a:p>
            <a:pPr lvl="0">
              <a:defRPr sz="1800" spc="0">
                <a:solidFill>
                  <a:srgbClr val="000000"/>
                </a:solidFill>
              </a:defRPr>
            </a:pPr>
            <a:r>
              <a:rPr lang="en-US" sz="4000" spc="0" dirty="0" smtClean="0">
                <a:solidFill>
                  <a:schemeClr val="bg1"/>
                </a:solidFill>
                <a:latin typeface="Gibson"/>
                <a:cs typeface="Gibson"/>
              </a:rPr>
              <a:t>LEAVE NO TRACE?</a:t>
            </a:r>
            <a:endParaRPr lang="en-US" sz="4000" spc="0" dirty="0">
              <a:solidFill>
                <a:schemeClr val="bg1"/>
              </a:solidFill>
              <a:latin typeface="Gibson"/>
              <a:cs typeface="Gibson"/>
            </a:endParaRPr>
          </a:p>
        </p:txBody>
      </p:sp>
      <p:sp>
        <p:nvSpPr>
          <p:cNvPr id="57" name="Shape 57"/>
          <p:cNvSpPr/>
          <p:nvPr/>
        </p:nvSpPr>
        <p:spPr>
          <a:xfrm>
            <a:off x="1501044" y="5564460"/>
            <a:ext cx="6028904" cy="6155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a:solidFill>
                  <a:srgbClr val="FFFFFF"/>
                </a:solidFill>
                <a:latin typeface="Gibson"/>
                <a:ea typeface="Gibson"/>
                <a:cs typeface="Gibson"/>
                <a:sym typeface="Gibson"/>
              </a:defRPr>
            </a:lvl1pPr>
          </a:lstStyle>
          <a:p>
            <a:pPr lvl="0">
              <a:defRPr sz="1800">
                <a:solidFill>
                  <a:srgbClr val="000000"/>
                </a:solidFill>
              </a:defRPr>
            </a:pPr>
            <a:r>
              <a:rPr sz="2000" dirty="0">
                <a:solidFill>
                  <a:schemeClr val="bg1"/>
                </a:solidFill>
              </a:rPr>
              <a:t>Mission: Protecting the outdoors by teaching and inspiring people to enjoy it responsibly.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LNT_Chart1-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05558"/>
            <a:ext cx="9144001" cy="6858000"/>
          </a:xfrm>
          <a:prstGeom prst="rect">
            <a:avLst/>
          </a:prstGeom>
        </p:spPr>
      </p:pic>
      <p:sp>
        <p:nvSpPr>
          <p:cNvPr id="4" name="Shape 228"/>
          <p:cNvSpPr/>
          <p:nvPr/>
        </p:nvSpPr>
        <p:spPr>
          <a:xfrm>
            <a:off x="342899" y="451558"/>
            <a:ext cx="8458201" cy="16288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ctr" defTabSz="457200">
              <a:defRPr sz="1800"/>
            </a:pPr>
            <a:r>
              <a:rPr lang="en-US" sz="4000" dirty="0" smtClean="0">
                <a:solidFill>
                  <a:srgbClr val="265D82"/>
                </a:solidFill>
                <a:latin typeface="Gibson"/>
                <a:ea typeface="Trend Slab"/>
                <a:cs typeface="Gibson"/>
                <a:sym typeface="Trend Slab"/>
              </a:rPr>
              <a:t>HYPOTHETICAL RELATIONSHIP:</a:t>
            </a:r>
          </a:p>
          <a:p>
            <a:pPr lvl="0" algn="ctr">
              <a:lnSpc>
                <a:spcPct val="80000"/>
              </a:lnSpc>
              <a:defRPr sz="1800"/>
            </a:pPr>
            <a:r>
              <a:rPr sz="4000" dirty="0" smtClean="0">
                <a:solidFill>
                  <a:srgbClr val="265D82"/>
                </a:solidFill>
                <a:latin typeface="Gibson"/>
                <a:ea typeface="Gibson"/>
                <a:cs typeface="Gibson"/>
                <a:sym typeface="Gibson"/>
              </a:rPr>
              <a:t>Use </a:t>
            </a:r>
            <a:r>
              <a:rPr sz="4000" dirty="0">
                <a:solidFill>
                  <a:srgbClr val="265D82"/>
                </a:solidFill>
                <a:latin typeface="Gibson"/>
                <a:ea typeface="Gibson"/>
                <a:cs typeface="Gibson"/>
                <a:sym typeface="Gibson"/>
              </a:rPr>
              <a:t>&amp; Impact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LNT_Chart2-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4700"/>
            <a:ext cx="9144000" cy="6858000"/>
          </a:xfrm>
          <a:prstGeom prst="rect">
            <a:avLst/>
          </a:prstGeom>
        </p:spPr>
      </p:pic>
      <p:sp>
        <p:nvSpPr>
          <p:cNvPr id="228" name="Shape 228"/>
          <p:cNvSpPr/>
          <p:nvPr/>
        </p:nvSpPr>
        <p:spPr>
          <a:xfrm>
            <a:off x="342899" y="451558"/>
            <a:ext cx="8458201" cy="16288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ctr" defTabSz="457200">
              <a:defRPr sz="1800"/>
            </a:pPr>
            <a:r>
              <a:rPr lang="en-US" sz="4000" dirty="0" smtClean="0">
                <a:solidFill>
                  <a:srgbClr val="265D82"/>
                </a:solidFill>
                <a:latin typeface="Gibson"/>
                <a:ea typeface="Trend Slab"/>
                <a:cs typeface="Gibson"/>
                <a:sym typeface="Trend Slab"/>
              </a:rPr>
              <a:t>HYPOTHETICAL RELATIONSHIP:</a:t>
            </a:r>
          </a:p>
          <a:p>
            <a:pPr lvl="0" algn="ctr">
              <a:lnSpc>
                <a:spcPct val="80000"/>
              </a:lnSpc>
              <a:defRPr sz="1800"/>
            </a:pPr>
            <a:r>
              <a:rPr sz="4000" dirty="0" smtClean="0">
                <a:solidFill>
                  <a:srgbClr val="265D82"/>
                </a:solidFill>
                <a:latin typeface="Gibson"/>
                <a:ea typeface="Gibson"/>
                <a:cs typeface="Gibson"/>
                <a:sym typeface="Gibson"/>
              </a:rPr>
              <a:t>Use &amp; Impact</a:t>
            </a:r>
            <a:endParaRPr sz="4000" dirty="0">
              <a:solidFill>
                <a:srgbClr val="265D82"/>
              </a:solidFill>
              <a:latin typeface="Gibson"/>
              <a:ea typeface="Gibson"/>
              <a:cs typeface="Gibson"/>
              <a:sym typeface="Gibso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8"/>
          <p:cNvSpPr/>
          <p:nvPr/>
        </p:nvSpPr>
        <p:spPr>
          <a:xfrm>
            <a:off x="-546100" y="-698130"/>
            <a:ext cx="11559307" cy="7964393"/>
          </a:xfrm>
          <a:prstGeom prst="rect">
            <a:avLst/>
          </a:prstGeom>
          <a:solidFill>
            <a:srgbClr val="2C5B7C">
              <a:alpha val="90381"/>
            </a:srgbClr>
          </a:solidFill>
          <a:ln w="12700">
            <a:miter lim="400000"/>
          </a:ln>
        </p:spPr>
        <p:txBody>
          <a:bodyPr lIns="0" tIns="0" rIns="0" bIns="0"/>
          <a:lstStyle/>
          <a:p>
            <a:pPr lvl="0">
              <a:defRPr>
                <a:solidFill>
                  <a:srgbClr val="FFFFFF"/>
                </a:solidFill>
                <a:latin typeface="Gill Sans"/>
                <a:ea typeface="Gill Sans"/>
                <a:cs typeface="Gill Sans"/>
                <a:sym typeface="Gill Sans"/>
              </a:defRPr>
            </a:pPr>
            <a:endParaRPr/>
          </a:p>
        </p:txBody>
      </p:sp>
      <p:pic>
        <p:nvPicPr>
          <p:cNvPr id="232" name="image22.jpeg" descr="Fraser Point 0 people copy"/>
          <p:cNvPicPr/>
          <p:nvPr/>
        </p:nvPicPr>
        <p:blipFill>
          <a:blip r:embed="rId3">
            <a:extLst/>
          </a:blip>
          <a:stretch>
            <a:fillRect/>
          </a:stretch>
        </p:blipFill>
        <p:spPr>
          <a:xfrm>
            <a:off x="0" y="1905000"/>
            <a:ext cx="9144000" cy="33924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8"/>
          <p:cNvSpPr/>
          <p:nvPr/>
        </p:nvSpPr>
        <p:spPr>
          <a:xfrm>
            <a:off x="-546100" y="-698130"/>
            <a:ext cx="11559307" cy="7964393"/>
          </a:xfrm>
          <a:prstGeom prst="rect">
            <a:avLst/>
          </a:prstGeom>
          <a:solidFill>
            <a:srgbClr val="2C5B7C">
              <a:alpha val="90381"/>
            </a:srgbClr>
          </a:solidFill>
          <a:ln w="12700">
            <a:miter lim="400000"/>
          </a:ln>
        </p:spPr>
        <p:txBody>
          <a:bodyPr lIns="0" tIns="0" rIns="0" bIns="0"/>
          <a:lstStyle/>
          <a:p>
            <a:pPr lvl="0">
              <a:defRPr>
                <a:solidFill>
                  <a:srgbClr val="FFFFFF"/>
                </a:solidFill>
                <a:latin typeface="Gill Sans"/>
                <a:ea typeface="Gill Sans"/>
                <a:cs typeface="Gill Sans"/>
                <a:sym typeface="Gill Sans"/>
              </a:defRPr>
            </a:pPr>
            <a:endParaRPr/>
          </a:p>
        </p:txBody>
      </p:sp>
      <p:pic>
        <p:nvPicPr>
          <p:cNvPr id="234" name="image23.jpeg" descr="Fraser Point 81 people copy"/>
          <p:cNvPicPr/>
          <p:nvPr/>
        </p:nvPicPr>
        <p:blipFill>
          <a:blip r:embed="rId3">
            <a:extLst/>
          </a:blip>
          <a:stretch>
            <a:fillRect/>
          </a:stretch>
        </p:blipFill>
        <p:spPr>
          <a:xfrm>
            <a:off x="0" y="1879600"/>
            <a:ext cx="9144000" cy="33924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8"/>
          <p:cNvSpPr/>
          <p:nvPr/>
        </p:nvSpPr>
        <p:spPr>
          <a:xfrm>
            <a:off x="-546100" y="-698130"/>
            <a:ext cx="11559307" cy="7964393"/>
          </a:xfrm>
          <a:prstGeom prst="rect">
            <a:avLst/>
          </a:prstGeom>
          <a:solidFill>
            <a:srgbClr val="2C5B7C">
              <a:alpha val="90381"/>
            </a:srgbClr>
          </a:solidFill>
          <a:ln w="12700">
            <a:miter lim="400000"/>
          </a:ln>
        </p:spPr>
        <p:txBody>
          <a:bodyPr lIns="0" tIns="0" rIns="0" bIns="0"/>
          <a:lstStyle/>
          <a:p>
            <a:pPr lvl="0">
              <a:defRPr>
                <a:solidFill>
                  <a:srgbClr val="FFFFFF"/>
                </a:solidFill>
                <a:latin typeface="Gill Sans"/>
                <a:ea typeface="Gill Sans"/>
                <a:cs typeface="Gill Sans"/>
                <a:sym typeface="Gill Sans"/>
              </a:defRPr>
            </a:pPr>
            <a:endParaRPr/>
          </a:p>
        </p:txBody>
      </p:sp>
      <p:pic>
        <p:nvPicPr>
          <p:cNvPr id="236" name="image24.jpeg" descr="Fraser Point 162 people copy"/>
          <p:cNvPicPr/>
          <p:nvPr/>
        </p:nvPicPr>
        <p:blipFill>
          <a:blip r:embed="rId3">
            <a:extLst/>
          </a:blip>
          <a:stretch>
            <a:fillRect/>
          </a:stretch>
        </p:blipFill>
        <p:spPr>
          <a:xfrm>
            <a:off x="0" y="1955800"/>
            <a:ext cx="9144000" cy="33924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943915687_468c6920b6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84" y="4537"/>
            <a:ext cx="14955184" cy="6855859"/>
          </a:xfrm>
          <a:prstGeom prst="rect">
            <a:avLst/>
          </a:prstGeom>
        </p:spPr>
      </p:pic>
      <p:sp>
        <p:nvSpPr>
          <p:cNvPr id="6" name="Shape 153"/>
          <p:cNvSpPr/>
          <p:nvPr/>
        </p:nvSpPr>
        <p:spPr>
          <a:xfrm>
            <a:off x="-1422400" y="-165099"/>
            <a:ext cx="12446000" cy="7224888"/>
          </a:xfrm>
          <a:prstGeom prst="rect">
            <a:avLst/>
          </a:prstGeom>
          <a:solidFill>
            <a:srgbClr val="000000">
              <a:alpha val="33839"/>
            </a:srgbClr>
          </a:solidFill>
          <a:ln w="12700">
            <a:miter lim="400000"/>
          </a:ln>
          <a:effectLst>
            <a:reflection stA="0" endPos="40000" dir="5400000" sy="-100000" algn="bl" rotWithShape="0"/>
          </a:effectLst>
        </p:spPr>
        <p:txBody>
          <a:bodyPr lIns="0" tIns="0" rIns="0" bIns="0"/>
          <a:lstStyle/>
          <a:p>
            <a:pPr lvl="0">
              <a:defRPr sz="5000">
                <a:latin typeface="Gill Sans"/>
                <a:ea typeface="Gill Sans"/>
                <a:cs typeface="Gill Sans"/>
                <a:sym typeface="Gill Sans"/>
              </a:defRPr>
            </a:pPr>
            <a:endParaRPr/>
          </a:p>
        </p:txBody>
      </p:sp>
      <p:sp>
        <p:nvSpPr>
          <p:cNvPr id="154" name="Shape 154"/>
          <p:cNvSpPr/>
          <p:nvPr/>
        </p:nvSpPr>
        <p:spPr>
          <a:xfrm>
            <a:off x="966946" y="2199433"/>
            <a:ext cx="7210108" cy="1579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p>
            <a:pPr lvl="0" algn="ctr" defTabSz="457200">
              <a:defRPr sz="1800"/>
            </a:pPr>
            <a:r>
              <a:rPr lang="en-US" sz="10500" dirty="0" smtClean="0">
                <a:solidFill>
                  <a:schemeClr val="bg1"/>
                </a:solidFill>
                <a:latin typeface="Gibson"/>
                <a:ea typeface="Trend Slab"/>
                <a:cs typeface="Gibson"/>
                <a:sym typeface="Trend Slab"/>
              </a:rPr>
              <a:t>2016</a:t>
            </a:r>
            <a:r>
              <a:rPr lang="en-US" sz="10500" dirty="0" smtClean="0">
                <a:solidFill>
                  <a:srgbClr val="FFFFFF"/>
                </a:solidFill>
                <a:latin typeface="Gibson"/>
                <a:ea typeface="Trend Slab"/>
                <a:cs typeface="Gibson"/>
                <a:sym typeface="Trend Slab"/>
              </a:rPr>
              <a:t> </a:t>
            </a:r>
            <a:endParaRPr lang="en-US" sz="10500" dirty="0">
              <a:solidFill>
                <a:srgbClr val="FFFFFF"/>
              </a:solidFill>
              <a:latin typeface="Gibson"/>
              <a:ea typeface="Trend Slab"/>
              <a:cs typeface="Gibson"/>
              <a:sym typeface="Trend Slab"/>
            </a:endParaRPr>
          </a:p>
        </p:txBody>
      </p:sp>
      <p:sp>
        <p:nvSpPr>
          <p:cNvPr id="155" name="Shape 155"/>
          <p:cNvSpPr/>
          <p:nvPr/>
        </p:nvSpPr>
        <p:spPr>
          <a:xfrm>
            <a:off x="1397000" y="3482926"/>
            <a:ext cx="6780053" cy="161582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ctr" defTabSz="457200">
              <a:defRPr sz="7000" spc="-560">
                <a:solidFill>
                  <a:srgbClr val="FFFFFF"/>
                </a:solidFill>
                <a:latin typeface="Trend Slab"/>
                <a:ea typeface="Trend Slab"/>
                <a:cs typeface="Trend Slab"/>
                <a:sym typeface="Trend Slab"/>
              </a:defRPr>
            </a:lvl1pPr>
          </a:lstStyle>
          <a:p>
            <a:pPr lvl="0">
              <a:defRPr sz="1800" spc="0">
                <a:solidFill>
                  <a:srgbClr val="000000"/>
                </a:solidFill>
              </a:defRPr>
            </a:pPr>
            <a:r>
              <a:rPr lang="en-US" sz="10500" spc="0" dirty="0" smtClean="0">
                <a:solidFill>
                  <a:srgbClr val="FFFFFF"/>
                </a:solidFill>
                <a:latin typeface="Gibson"/>
                <a:cs typeface="Gibson"/>
              </a:rPr>
              <a:t>RESEARCH</a:t>
            </a:r>
            <a:endParaRPr lang="en-US" sz="10500" spc="0" dirty="0">
              <a:solidFill>
                <a:srgbClr val="FFFFFF"/>
              </a:solidFill>
              <a:latin typeface="Gibson"/>
              <a:cs typeface="Gibson"/>
            </a:endParaRPr>
          </a:p>
        </p:txBody>
      </p:sp>
    </p:spTree>
    <p:extLst>
      <p:ext uri="{BB962C8B-B14F-4D97-AF65-F5344CB8AC3E}">
        <p14:creationId xmlns:p14="http://schemas.microsoft.com/office/powerpoint/2010/main" val="307769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25.jpeg"/>
          <p:cNvPicPr/>
          <p:nvPr/>
        </p:nvPicPr>
        <p:blipFill>
          <a:blip r:embed="rId3">
            <a:extLst/>
          </a:blip>
          <a:stretch>
            <a:fillRect/>
          </a:stretch>
        </p:blipFill>
        <p:spPr>
          <a:xfrm>
            <a:off x="-901700" y="-1066800"/>
            <a:ext cx="10045700" cy="7924800"/>
          </a:xfrm>
          <a:prstGeom prst="rect">
            <a:avLst/>
          </a:prstGeom>
          <a:ln w="12700">
            <a:miter lim="400000"/>
          </a:ln>
        </p:spPr>
      </p:pic>
      <p:sp>
        <p:nvSpPr>
          <p:cNvPr id="239" name="Shape 239"/>
          <p:cNvSpPr/>
          <p:nvPr/>
        </p:nvSpPr>
        <p:spPr>
          <a:xfrm>
            <a:off x="-1485900" y="-1459466"/>
            <a:ext cx="11445454" cy="9854165"/>
          </a:xfrm>
          <a:prstGeom prst="rect">
            <a:avLst/>
          </a:prstGeom>
          <a:solidFill>
            <a:srgbClr val="000000">
              <a:alpha val="50079"/>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240" name="Shape 240"/>
          <p:cNvSpPr/>
          <p:nvPr/>
        </p:nvSpPr>
        <p:spPr>
          <a:xfrm>
            <a:off x="88900" y="4071058"/>
            <a:ext cx="8458201" cy="3380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ctr" defTabSz="457200">
              <a:lnSpc>
                <a:spcPct val="80000"/>
              </a:lnSpc>
              <a:defRPr sz="1800"/>
            </a:pPr>
            <a:r>
              <a:rPr lang="en-US" sz="4000" dirty="0" smtClean="0">
                <a:solidFill>
                  <a:srgbClr val="7C962B"/>
                </a:solidFill>
                <a:latin typeface="Gibson"/>
                <a:ea typeface="Trend Slab"/>
                <a:cs typeface="Gibson"/>
                <a:sym typeface="Trend Slab"/>
              </a:rPr>
              <a:t>LEAVE NO TRACE</a:t>
            </a:r>
          </a:p>
          <a:p>
            <a:pPr lvl="0" algn="ctr" defTabSz="457200">
              <a:lnSpc>
                <a:spcPct val="80000"/>
              </a:lnSpc>
              <a:defRPr sz="1800"/>
            </a:pPr>
            <a:r>
              <a:rPr lang="en-US" sz="8000" dirty="0" smtClean="0">
                <a:solidFill>
                  <a:srgbClr val="FFFFFF"/>
                </a:solidFill>
                <a:latin typeface="Gibson"/>
                <a:ea typeface="Trend Slab"/>
                <a:cs typeface="Gibson"/>
                <a:sym typeface="Trend Slab"/>
              </a:rPr>
              <a:t>TRAINING </a:t>
            </a:r>
            <a:r>
              <a:rPr lang="en-US" sz="8000" dirty="0" smtClean="0">
                <a:solidFill>
                  <a:srgbClr val="7C962B"/>
                </a:solidFill>
                <a:latin typeface="Gibson"/>
                <a:ea typeface="Trend Slab"/>
                <a:cs typeface="Gibson"/>
                <a:sym typeface="Trend Slab"/>
              </a:rPr>
              <a:t>&amp;</a:t>
            </a:r>
          </a:p>
          <a:p>
            <a:pPr lvl="0" algn="ctr" defTabSz="457200">
              <a:lnSpc>
                <a:spcPct val="80000"/>
              </a:lnSpc>
              <a:defRPr sz="1800"/>
            </a:pPr>
            <a:r>
              <a:rPr lang="en-US" sz="8000" dirty="0" smtClean="0">
                <a:solidFill>
                  <a:srgbClr val="FFFFFF"/>
                </a:solidFill>
                <a:latin typeface="Gibson"/>
                <a:ea typeface="Trend Slab"/>
                <a:cs typeface="Gibson"/>
                <a:sym typeface="Trend Slab"/>
              </a:rPr>
              <a:t>EDUCATION</a:t>
            </a:r>
            <a:endParaRPr lang="en-US" sz="8000" dirty="0">
              <a:solidFill>
                <a:srgbClr val="FFFFFF"/>
              </a:solidFill>
              <a:latin typeface="Gibson"/>
              <a:ea typeface="Trend Slab"/>
              <a:cs typeface="Gibson"/>
              <a:sym typeface="Trend Slab"/>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679290868_4e562c8798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00" y="0"/>
            <a:ext cx="10672600" cy="6858000"/>
          </a:xfrm>
          <a:prstGeom prst="rect">
            <a:avLst/>
          </a:prstGeom>
        </p:spPr>
      </p:pic>
      <p:sp>
        <p:nvSpPr>
          <p:cNvPr id="245" name="Shape 245"/>
          <p:cNvSpPr/>
          <p:nvPr/>
        </p:nvSpPr>
        <p:spPr>
          <a:xfrm>
            <a:off x="-1366106" y="-317500"/>
            <a:ext cx="18594792" cy="7456142"/>
          </a:xfrm>
          <a:prstGeom prst="rect">
            <a:avLst/>
          </a:prstGeom>
          <a:solidFill>
            <a:srgbClr val="7C9647">
              <a:alpha val="90000"/>
            </a:srgbClr>
          </a:solidFill>
          <a:ln w="12700">
            <a:solidFill>
              <a:srgbClr val="7C962B"/>
            </a:solidFill>
            <a:miter lim="400000"/>
          </a:ln>
          <a:effectLst>
            <a:reflection stA="0" endPos="40000" dir="5400000" sy="-100000" algn="bl" rotWithShape="0"/>
          </a:effectLst>
        </p:spPr>
        <p:txBody>
          <a:bodyPr lIns="0" tIns="0" rIns="0" bIns="0"/>
          <a:lstStyle/>
          <a:p>
            <a:pPr lvl="0">
              <a:defRPr>
                <a:solidFill>
                  <a:srgbClr val="9BBB59"/>
                </a:solidFill>
                <a:latin typeface="Gill Sans"/>
                <a:ea typeface="Gill Sans"/>
                <a:cs typeface="Gill Sans"/>
                <a:sym typeface="Gill Sans"/>
              </a:defRPr>
            </a:pPr>
            <a:endParaRPr>
              <a:solidFill>
                <a:srgbClr val="7C962B"/>
              </a:solidFill>
            </a:endParaRPr>
          </a:p>
        </p:txBody>
      </p:sp>
      <p:sp>
        <p:nvSpPr>
          <p:cNvPr id="247" name="Shape 247"/>
          <p:cNvSpPr/>
          <p:nvPr/>
        </p:nvSpPr>
        <p:spPr>
          <a:xfrm>
            <a:off x="-1366106" y="349958"/>
            <a:ext cx="11876211" cy="1281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p>
            <a:pPr lvl="0" algn="ctr" defTabSz="457200">
              <a:defRPr sz="1800"/>
            </a:pPr>
            <a:r>
              <a:rPr lang="en-US" sz="6000" dirty="0" smtClean="0">
                <a:solidFill>
                  <a:srgbClr val="265D82"/>
                </a:solidFill>
                <a:latin typeface="Gibson"/>
                <a:ea typeface="Trend Slab"/>
                <a:cs typeface="Gibson"/>
                <a:sym typeface="Trend Slab"/>
              </a:rPr>
              <a:t>TRAINING</a:t>
            </a:r>
          </a:p>
          <a:p>
            <a:pPr lvl="0" algn="ctr" defTabSz="704087">
              <a:defRPr sz="1800"/>
            </a:pPr>
            <a:r>
              <a:rPr sz="2000" dirty="0" smtClean="0">
                <a:solidFill>
                  <a:srgbClr val="FFFFFF"/>
                </a:solidFill>
                <a:latin typeface="Gibson"/>
                <a:ea typeface="Gibson"/>
                <a:cs typeface="Gibson"/>
                <a:sym typeface="Gibson"/>
              </a:rPr>
              <a:t>The </a:t>
            </a:r>
            <a:r>
              <a:rPr sz="2000" dirty="0">
                <a:solidFill>
                  <a:srgbClr val="FFFFFF"/>
                </a:solidFill>
                <a:latin typeface="Gibson"/>
                <a:ea typeface="Gibson"/>
                <a:cs typeface="Gibson"/>
                <a:sym typeface="Gibson"/>
              </a:rPr>
              <a:t>Center offers training options across the country</a:t>
            </a:r>
          </a:p>
        </p:txBody>
      </p:sp>
      <p:pic>
        <p:nvPicPr>
          <p:cNvPr id="4" name="Picture 3"/>
          <p:cNvPicPr>
            <a:picLocks noChangeAspect="1"/>
          </p:cNvPicPr>
          <p:nvPr/>
        </p:nvPicPr>
        <p:blipFill>
          <a:blip r:embed="rId4"/>
          <a:stretch>
            <a:fillRect/>
          </a:stretch>
        </p:blipFill>
        <p:spPr>
          <a:xfrm>
            <a:off x="546100" y="1814264"/>
            <a:ext cx="8013700" cy="375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26.jpeg"/>
          <p:cNvPicPr/>
          <p:nvPr/>
        </p:nvPicPr>
        <p:blipFill>
          <a:blip r:embed="rId3">
            <a:extLst/>
          </a:blip>
          <a:stretch>
            <a:fillRect/>
          </a:stretch>
        </p:blipFill>
        <p:spPr>
          <a:xfrm>
            <a:off x="0" y="0"/>
            <a:ext cx="9144000" cy="6858000"/>
          </a:xfrm>
          <a:prstGeom prst="rect">
            <a:avLst/>
          </a:prstGeom>
          <a:ln w="12700">
            <a:miter lim="400000"/>
          </a:ln>
        </p:spPr>
      </p:pic>
      <p:sp>
        <p:nvSpPr>
          <p:cNvPr id="252" name="Shape 252"/>
          <p:cNvSpPr/>
          <p:nvPr/>
        </p:nvSpPr>
        <p:spPr>
          <a:xfrm>
            <a:off x="-205955" y="-75165"/>
            <a:ext cx="9555910" cy="7456142"/>
          </a:xfrm>
          <a:prstGeom prst="rect">
            <a:avLst/>
          </a:prstGeom>
          <a:solidFill>
            <a:srgbClr val="000000">
              <a:alpha val="42884"/>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253" name="Shape 253"/>
          <p:cNvSpPr/>
          <p:nvPr/>
        </p:nvSpPr>
        <p:spPr>
          <a:xfrm>
            <a:off x="4920877" y="-24365"/>
            <a:ext cx="4429078" cy="7456142"/>
          </a:xfrm>
          <a:prstGeom prst="rect">
            <a:avLst/>
          </a:prstGeom>
          <a:solidFill>
            <a:srgbClr val="FFFFFF"/>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pic>
        <p:nvPicPr>
          <p:cNvPr id="254" name="image3.png"/>
          <p:cNvPicPr/>
          <p:nvPr/>
        </p:nvPicPr>
        <p:blipFill>
          <a:blip r:embed="rId4">
            <a:extLst/>
          </a:blip>
          <a:stretch>
            <a:fillRect/>
          </a:stretch>
        </p:blipFill>
        <p:spPr>
          <a:xfrm>
            <a:off x="6399052" y="5845154"/>
            <a:ext cx="1472726" cy="719383"/>
          </a:xfrm>
          <a:prstGeom prst="rect">
            <a:avLst/>
          </a:prstGeom>
          <a:ln w="12700">
            <a:miter lim="400000"/>
          </a:ln>
        </p:spPr>
      </p:pic>
      <p:pic>
        <p:nvPicPr>
          <p:cNvPr id="255" name="image27.jpeg" descr="NOLS_Logo.jpg"/>
          <p:cNvPicPr/>
          <p:nvPr/>
        </p:nvPicPr>
        <p:blipFill>
          <a:blip r:embed="rId5">
            <a:extLst/>
          </a:blip>
          <a:stretch>
            <a:fillRect/>
          </a:stretch>
        </p:blipFill>
        <p:spPr>
          <a:xfrm>
            <a:off x="5255243" y="1727942"/>
            <a:ext cx="792158" cy="1089503"/>
          </a:xfrm>
          <a:prstGeom prst="rect">
            <a:avLst/>
          </a:prstGeom>
          <a:ln w="12700">
            <a:miter lim="400000"/>
          </a:ln>
        </p:spPr>
      </p:pic>
      <p:pic>
        <p:nvPicPr>
          <p:cNvPr id="256" name="image4.png" descr="usfsColor.tif"/>
          <p:cNvPicPr/>
          <p:nvPr/>
        </p:nvPicPr>
        <p:blipFill>
          <a:blip r:embed="rId6">
            <a:extLst/>
          </a:blip>
          <a:stretch>
            <a:fillRect/>
          </a:stretch>
        </p:blipFill>
        <p:spPr>
          <a:xfrm>
            <a:off x="5202694" y="4474893"/>
            <a:ext cx="1095377" cy="1130396"/>
          </a:xfrm>
          <a:prstGeom prst="rect">
            <a:avLst/>
          </a:prstGeom>
          <a:ln w="12700">
            <a:miter lim="400000"/>
          </a:ln>
        </p:spPr>
      </p:pic>
      <p:pic>
        <p:nvPicPr>
          <p:cNvPr id="257" name="image5.png"/>
          <p:cNvPicPr/>
          <p:nvPr/>
        </p:nvPicPr>
        <p:blipFill>
          <a:blip r:embed="rId7">
            <a:extLst/>
          </a:blip>
          <a:stretch>
            <a:fillRect/>
          </a:stretch>
        </p:blipFill>
        <p:spPr>
          <a:xfrm>
            <a:off x="7896083" y="4550133"/>
            <a:ext cx="981074" cy="979914"/>
          </a:xfrm>
          <a:prstGeom prst="rect">
            <a:avLst/>
          </a:prstGeom>
          <a:ln w="12700">
            <a:miter lim="400000"/>
          </a:ln>
        </p:spPr>
      </p:pic>
      <p:pic>
        <p:nvPicPr>
          <p:cNvPr id="258" name="image6.png"/>
          <p:cNvPicPr/>
          <p:nvPr/>
        </p:nvPicPr>
        <p:blipFill>
          <a:blip r:embed="rId8">
            <a:extLst/>
          </a:blip>
          <a:stretch>
            <a:fillRect/>
          </a:stretch>
        </p:blipFill>
        <p:spPr>
          <a:xfrm>
            <a:off x="5262681" y="292308"/>
            <a:ext cx="777282" cy="1089503"/>
          </a:xfrm>
          <a:prstGeom prst="rect">
            <a:avLst/>
          </a:prstGeom>
          <a:ln w="12700">
            <a:miter lim="400000"/>
          </a:ln>
        </p:spPr>
      </p:pic>
      <p:pic>
        <p:nvPicPr>
          <p:cNvPr id="259" name="image7.png"/>
          <p:cNvPicPr/>
          <p:nvPr/>
        </p:nvPicPr>
        <p:blipFill>
          <a:blip r:embed="rId9">
            <a:extLst/>
          </a:blip>
          <a:stretch>
            <a:fillRect/>
          </a:stretch>
        </p:blipFill>
        <p:spPr>
          <a:xfrm>
            <a:off x="6531332" y="2235351"/>
            <a:ext cx="2303543" cy="1013749"/>
          </a:xfrm>
          <a:prstGeom prst="rect">
            <a:avLst/>
          </a:prstGeom>
          <a:ln w="12700">
            <a:miter lim="400000"/>
          </a:ln>
        </p:spPr>
      </p:pic>
      <p:pic>
        <p:nvPicPr>
          <p:cNvPr id="260" name="image8.png"/>
          <p:cNvPicPr/>
          <p:nvPr/>
        </p:nvPicPr>
        <p:blipFill>
          <a:blip r:embed="rId10">
            <a:extLst/>
          </a:blip>
          <a:stretch>
            <a:fillRect/>
          </a:stretch>
        </p:blipFill>
        <p:spPr>
          <a:xfrm>
            <a:off x="6584947" y="4492402"/>
            <a:ext cx="1095377" cy="1095376"/>
          </a:xfrm>
          <a:prstGeom prst="rect">
            <a:avLst/>
          </a:prstGeom>
          <a:ln w="12700">
            <a:miter lim="400000"/>
          </a:ln>
        </p:spPr>
      </p:pic>
      <p:pic>
        <p:nvPicPr>
          <p:cNvPr id="261" name="image9.png"/>
          <p:cNvPicPr/>
          <p:nvPr/>
        </p:nvPicPr>
        <p:blipFill>
          <a:blip r:embed="rId11">
            <a:extLst/>
          </a:blip>
          <a:stretch>
            <a:fillRect/>
          </a:stretch>
        </p:blipFill>
        <p:spPr>
          <a:xfrm>
            <a:off x="7135414" y="3118220"/>
            <a:ext cx="1239837" cy="1239837"/>
          </a:xfrm>
          <a:prstGeom prst="rect">
            <a:avLst/>
          </a:prstGeom>
          <a:ln w="12700">
            <a:miter lim="400000"/>
          </a:ln>
        </p:spPr>
      </p:pic>
      <p:pic>
        <p:nvPicPr>
          <p:cNvPr id="262" name="image10.png"/>
          <p:cNvPicPr/>
          <p:nvPr/>
        </p:nvPicPr>
        <p:blipFill>
          <a:blip r:embed="rId12">
            <a:extLst/>
          </a:blip>
          <a:stretch>
            <a:fillRect/>
          </a:stretch>
        </p:blipFill>
        <p:spPr>
          <a:xfrm>
            <a:off x="6418777" y="268063"/>
            <a:ext cx="2181029" cy="780445"/>
          </a:xfrm>
          <a:prstGeom prst="rect">
            <a:avLst/>
          </a:prstGeom>
          <a:ln w="12700">
            <a:miter lim="400000"/>
          </a:ln>
        </p:spPr>
      </p:pic>
      <p:pic>
        <p:nvPicPr>
          <p:cNvPr id="263" name="image11.png"/>
          <p:cNvPicPr/>
          <p:nvPr/>
        </p:nvPicPr>
        <p:blipFill>
          <a:blip r:embed="rId13">
            <a:extLst/>
          </a:blip>
          <a:stretch>
            <a:fillRect/>
          </a:stretch>
        </p:blipFill>
        <p:spPr>
          <a:xfrm>
            <a:off x="5224443" y="3320510"/>
            <a:ext cx="1239838" cy="835259"/>
          </a:xfrm>
          <a:prstGeom prst="rect">
            <a:avLst/>
          </a:prstGeom>
          <a:ln w="12700">
            <a:miter lim="400000"/>
          </a:ln>
        </p:spPr>
      </p:pic>
      <p:pic>
        <p:nvPicPr>
          <p:cNvPr id="264" name="image12.png"/>
          <p:cNvPicPr/>
          <p:nvPr/>
        </p:nvPicPr>
        <p:blipFill>
          <a:blip r:embed="rId14">
            <a:extLst/>
          </a:blip>
          <a:stretch>
            <a:fillRect/>
          </a:stretch>
        </p:blipFill>
        <p:spPr>
          <a:xfrm>
            <a:off x="6493231" y="1388694"/>
            <a:ext cx="2303543" cy="544572"/>
          </a:xfrm>
          <a:prstGeom prst="rect">
            <a:avLst/>
          </a:prstGeom>
          <a:ln w="12700">
            <a:miter lim="400000"/>
          </a:ln>
        </p:spPr>
      </p:pic>
      <p:sp>
        <p:nvSpPr>
          <p:cNvPr id="265" name="Shape 265"/>
          <p:cNvSpPr/>
          <p:nvPr/>
        </p:nvSpPr>
        <p:spPr>
          <a:xfrm>
            <a:off x="111759" y="178651"/>
            <a:ext cx="8458201" cy="3380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defTabSz="457200">
              <a:defRPr sz="1800"/>
            </a:pPr>
            <a:r>
              <a:rPr lang="en-US" sz="4000" dirty="0" smtClean="0">
                <a:solidFill>
                  <a:srgbClr val="FFFFFF"/>
                </a:solidFill>
                <a:latin typeface="Gibson"/>
                <a:ea typeface="Trend Slab"/>
                <a:cs typeface="Gibson"/>
                <a:sym typeface="Trend Slab"/>
              </a:rPr>
              <a:t>2015-2019</a:t>
            </a:r>
          </a:p>
          <a:p>
            <a:pPr lvl="0" defTabSz="457200">
              <a:defRPr sz="1800"/>
            </a:pPr>
            <a:r>
              <a:rPr lang="en-US" sz="6000" dirty="0" smtClean="0">
                <a:solidFill>
                  <a:srgbClr val="7C962B"/>
                </a:solidFill>
                <a:latin typeface="Gibson"/>
                <a:ea typeface="Trend Slab"/>
                <a:cs typeface="Gibson"/>
                <a:sym typeface="Trend Slab"/>
              </a:rPr>
              <a:t>MASTER</a:t>
            </a:r>
          </a:p>
          <a:p>
            <a:pPr lvl="0" defTabSz="457200">
              <a:lnSpc>
                <a:spcPct val="90000"/>
              </a:lnSpc>
              <a:defRPr sz="1800"/>
            </a:pPr>
            <a:r>
              <a:rPr lang="en-US" sz="6000" dirty="0" smtClean="0">
                <a:solidFill>
                  <a:srgbClr val="7C962B"/>
                </a:solidFill>
                <a:latin typeface="Gibson"/>
                <a:ea typeface="Trend Slab"/>
                <a:cs typeface="Gibson"/>
                <a:sym typeface="Trend Slab"/>
              </a:rPr>
              <a:t>EDUCATOR</a:t>
            </a:r>
          </a:p>
          <a:p>
            <a:pPr lvl="0" defTabSz="457200">
              <a:lnSpc>
                <a:spcPct val="90000"/>
              </a:lnSpc>
              <a:defRPr sz="1800"/>
            </a:pPr>
            <a:r>
              <a:rPr lang="en-US" sz="4000" dirty="0" smtClean="0">
                <a:solidFill>
                  <a:srgbClr val="FFFFFF"/>
                </a:solidFill>
                <a:latin typeface="Gibson"/>
                <a:ea typeface="Trend Slab"/>
                <a:cs typeface="Gibson"/>
                <a:sym typeface="Trend Slab"/>
              </a:rPr>
              <a:t>COURSE PROVIDERS</a:t>
            </a:r>
            <a:endParaRPr lang="en-US" sz="4000" dirty="0">
              <a:solidFill>
                <a:srgbClr val="FFFFFF"/>
              </a:solidFill>
              <a:latin typeface="Gibson"/>
              <a:ea typeface="Trend Slab"/>
              <a:cs typeface="Gibson"/>
              <a:sym typeface="Trend Slab"/>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303997242_daa56aa9fc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0047" cy="6858000"/>
          </a:xfrm>
          <a:prstGeom prst="rect">
            <a:avLst/>
          </a:prstGeom>
        </p:spPr>
      </p:pic>
      <p:sp>
        <p:nvSpPr>
          <p:cNvPr id="276" name="Shape 276"/>
          <p:cNvSpPr/>
          <p:nvPr/>
        </p:nvSpPr>
        <p:spPr>
          <a:xfrm>
            <a:off x="1" y="-984872"/>
            <a:ext cx="6034362" cy="8427071"/>
          </a:xfrm>
          <a:prstGeom prst="rect">
            <a:avLst/>
          </a:prstGeom>
          <a:solidFill>
            <a:srgbClr val="000000">
              <a:alpha val="50079"/>
            </a:srgbClr>
          </a:solidFill>
          <a:ln w="12700">
            <a:miter lim="400000"/>
          </a:ln>
          <a:effectLst>
            <a:reflection stA="49550" endPos="40000" dir="5400000" sy="-100000" algn="bl" rotWithShape="0"/>
          </a:effectLst>
        </p:spPr>
        <p:txBody>
          <a:bodyPr lIns="0" tIns="0" rIns="0" bIns="0"/>
          <a:lstStyle/>
          <a:p>
            <a:pPr lvl="0">
              <a:defRPr>
                <a:solidFill>
                  <a:srgbClr val="FFC100"/>
                </a:solidFill>
                <a:latin typeface="Gill Sans"/>
                <a:ea typeface="Gill Sans"/>
                <a:cs typeface="Gill Sans"/>
                <a:sym typeface="Gill Sans"/>
              </a:defRPr>
            </a:pPr>
            <a:endParaRPr/>
          </a:p>
        </p:txBody>
      </p:sp>
      <p:sp>
        <p:nvSpPr>
          <p:cNvPr id="277" name="Shape 277"/>
          <p:cNvSpPr/>
          <p:nvPr/>
        </p:nvSpPr>
        <p:spPr>
          <a:xfrm>
            <a:off x="6034363" y="-299071"/>
            <a:ext cx="4127809" cy="7456142"/>
          </a:xfrm>
          <a:prstGeom prst="rect">
            <a:avLst/>
          </a:prstGeom>
          <a:solidFill>
            <a:srgbClr val="FFFFFF"/>
          </a:solidFill>
          <a:ln w="12700">
            <a:miter lim="400000"/>
          </a:ln>
          <a:effectLst>
            <a:reflection stA="49550" endPos="40000" dir="5400000" sy="-100000" algn="bl" rotWithShape="0"/>
          </a:effectLst>
        </p:spPr>
        <p:txBody>
          <a:bodyPr lIns="0" tIns="0" rIns="0" bIns="0"/>
          <a:lstStyle/>
          <a:p>
            <a:pPr lvl="0">
              <a:defRPr>
                <a:solidFill>
                  <a:srgbClr val="FFFFFF"/>
                </a:solidFill>
                <a:latin typeface="Gill Sans"/>
                <a:ea typeface="Gill Sans"/>
                <a:cs typeface="Gill Sans"/>
                <a:sym typeface="Gill Sans"/>
              </a:defRPr>
            </a:pPr>
            <a:endParaRPr/>
          </a:p>
        </p:txBody>
      </p:sp>
      <p:pic>
        <p:nvPicPr>
          <p:cNvPr id="278" name="image13.png" descr="Camp oh no.tiff"/>
          <p:cNvPicPr/>
          <p:nvPr/>
        </p:nvPicPr>
        <p:blipFill>
          <a:blip r:embed="rId4">
            <a:extLst/>
          </a:blip>
          <a:stretch>
            <a:fillRect/>
          </a:stretch>
        </p:blipFill>
        <p:spPr>
          <a:xfrm>
            <a:off x="6143233" y="4614497"/>
            <a:ext cx="2889399" cy="2174800"/>
          </a:xfrm>
          <a:prstGeom prst="rect">
            <a:avLst/>
          </a:prstGeom>
          <a:ln>
            <a:solidFill>
              <a:srgbClr val="FFFFFF"/>
            </a:solidFill>
          </a:ln>
        </p:spPr>
      </p:pic>
      <p:pic>
        <p:nvPicPr>
          <p:cNvPr id="279" name="image14.png" descr="peak characters.tiff"/>
          <p:cNvPicPr/>
          <p:nvPr/>
        </p:nvPicPr>
        <p:blipFill>
          <a:blip r:embed="rId5">
            <a:extLst/>
          </a:blip>
          <a:stretch>
            <a:fillRect/>
          </a:stretch>
        </p:blipFill>
        <p:spPr>
          <a:xfrm>
            <a:off x="6139539" y="2343150"/>
            <a:ext cx="2896786" cy="2174800"/>
          </a:xfrm>
          <a:prstGeom prst="rect">
            <a:avLst/>
          </a:prstGeom>
          <a:ln>
            <a:solidFill>
              <a:srgbClr val="FFFFFF"/>
            </a:solidFill>
          </a:ln>
        </p:spPr>
      </p:pic>
      <p:pic>
        <p:nvPicPr>
          <p:cNvPr id="280" name="image15.png" descr="peak online.tiff"/>
          <p:cNvPicPr/>
          <p:nvPr/>
        </p:nvPicPr>
        <p:blipFill>
          <a:blip r:embed="rId6">
            <a:extLst/>
          </a:blip>
          <a:stretch>
            <a:fillRect/>
          </a:stretch>
        </p:blipFill>
        <p:spPr>
          <a:xfrm>
            <a:off x="6126181" y="73594"/>
            <a:ext cx="2923502" cy="2174801"/>
          </a:xfrm>
          <a:prstGeom prst="rect">
            <a:avLst/>
          </a:prstGeom>
          <a:ln>
            <a:solidFill>
              <a:srgbClr val="FFFFFF"/>
            </a:solidFill>
          </a:ln>
        </p:spPr>
      </p:pic>
      <p:sp>
        <p:nvSpPr>
          <p:cNvPr id="281" name="Shape 281"/>
          <p:cNvSpPr/>
          <p:nvPr/>
        </p:nvSpPr>
        <p:spPr>
          <a:xfrm>
            <a:off x="287693" y="2396816"/>
            <a:ext cx="5859109" cy="3380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defTabSz="448055">
              <a:lnSpc>
                <a:spcPct val="90000"/>
              </a:lnSpc>
              <a:defRPr sz="9100" spc="-800">
                <a:solidFill>
                  <a:srgbClr val="9BBB59"/>
                </a:solidFill>
                <a:latin typeface="Trend Slab"/>
                <a:ea typeface="Trend Slab"/>
                <a:cs typeface="Trend Slab"/>
                <a:sym typeface="Trend Slab"/>
              </a:defRPr>
            </a:lvl1pPr>
          </a:lstStyle>
          <a:p>
            <a:pPr lvl="0">
              <a:lnSpc>
                <a:spcPct val="80000"/>
              </a:lnSpc>
              <a:defRPr sz="1800" spc="0">
                <a:solidFill>
                  <a:srgbClr val="000000"/>
                </a:solidFill>
              </a:defRPr>
            </a:pPr>
            <a:r>
              <a:rPr lang="en-US" sz="9100" spc="0" dirty="0" smtClean="0">
                <a:solidFill>
                  <a:srgbClr val="7C962B"/>
                </a:solidFill>
                <a:latin typeface="Gibson"/>
                <a:cs typeface="Gibson"/>
              </a:rPr>
              <a:t>YOUTH</a:t>
            </a:r>
            <a:r>
              <a:rPr lang="en-US" sz="9100" spc="0" dirty="0" smtClean="0">
                <a:solidFill>
                  <a:schemeClr val="bg1"/>
                </a:solidFill>
                <a:latin typeface="Gibson"/>
                <a:cs typeface="Gibson"/>
              </a:rPr>
              <a:t> </a:t>
            </a:r>
          </a:p>
          <a:p>
            <a:pPr lvl="0">
              <a:lnSpc>
                <a:spcPct val="80000"/>
              </a:lnSpc>
              <a:defRPr sz="1800" spc="0">
                <a:solidFill>
                  <a:srgbClr val="000000"/>
                </a:solidFill>
              </a:defRPr>
            </a:pPr>
            <a:r>
              <a:rPr lang="en-US" sz="9100" spc="0" dirty="0" smtClean="0">
                <a:solidFill>
                  <a:schemeClr val="bg1"/>
                </a:solidFill>
                <a:latin typeface="Gibson"/>
                <a:cs typeface="Gibson"/>
              </a:rPr>
              <a:t>TRAINING</a:t>
            </a:r>
            <a:endParaRPr lang="en-US" sz="9100" spc="0" dirty="0">
              <a:solidFill>
                <a:schemeClr val="bg1"/>
              </a:solidFill>
              <a:latin typeface="Gibson"/>
              <a:cs typeface="Gibson"/>
            </a:endParaRPr>
          </a:p>
        </p:txBody>
      </p:sp>
    </p:spTree>
    <p:extLst>
      <p:ext uri="{BB962C8B-B14F-4D97-AF65-F5344CB8AC3E}">
        <p14:creationId xmlns:p14="http://schemas.microsoft.com/office/powerpoint/2010/main" val="221321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5661890250_66d2e3019b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
            <a:ext cx="9258300" cy="6914741"/>
          </a:xfrm>
          <a:prstGeom prst="rect">
            <a:avLst/>
          </a:prstGeom>
        </p:spPr>
      </p:pic>
      <p:sp>
        <p:nvSpPr>
          <p:cNvPr id="99" name="Shape 99"/>
          <p:cNvSpPr/>
          <p:nvPr/>
        </p:nvSpPr>
        <p:spPr>
          <a:xfrm>
            <a:off x="-558799" y="-299071"/>
            <a:ext cx="9857954" cy="7456142"/>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4445171" y="814936"/>
            <a:ext cx="5965035" cy="2347363"/>
            <a:chOff x="-1" y="0"/>
            <a:chExt cx="5965034" cy="2347362"/>
          </a:xfrm>
        </p:grpSpPr>
        <p:sp>
          <p:nvSpPr>
            <p:cNvPr id="100" name="Shape 100"/>
            <p:cNvSpPr/>
            <p:nvPr/>
          </p:nvSpPr>
          <p:spPr>
            <a:xfrm>
              <a:off x="-1" y="1155698"/>
              <a:ext cx="5965034" cy="1191664"/>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4589610" y="2020000"/>
            <a:ext cx="4993087"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defTabSz="278891">
              <a:defRPr sz="1800"/>
            </a:pPr>
            <a:r>
              <a:rPr lang="en-US" sz="6000" dirty="0" smtClean="0">
                <a:solidFill>
                  <a:srgbClr val="265D82"/>
                </a:solidFill>
                <a:latin typeface="Gibson"/>
                <a:ea typeface="Trend Slab"/>
                <a:cs typeface="Gibson"/>
                <a:sym typeface="Trend Slab"/>
              </a:rPr>
              <a:t>WHY</a:t>
            </a:r>
            <a:endParaRPr lang="en-US" sz="6000" dirty="0">
              <a:solidFill>
                <a:srgbClr val="265D82"/>
              </a:solidFill>
              <a:latin typeface="Gibson"/>
              <a:ea typeface="Trend Slab"/>
              <a:cs typeface="Gibson"/>
              <a:sym typeface="Trend Slab"/>
            </a:endParaRPr>
          </a:p>
        </p:txBody>
      </p:sp>
      <p:grpSp>
        <p:nvGrpSpPr>
          <p:cNvPr id="106" name="Group 106"/>
          <p:cNvGrpSpPr/>
          <p:nvPr/>
        </p:nvGrpSpPr>
        <p:grpSpPr>
          <a:xfrm>
            <a:off x="4445171" y="3365499"/>
            <a:ext cx="5965035" cy="1696887"/>
            <a:chOff x="-1" y="0"/>
            <a:chExt cx="5965034" cy="1857088"/>
          </a:xfrm>
        </p:grpSpPr>
        <p:sp>
          <p:nvSpPr>
            <p:cNvPr id="104" name="Shape 104"/>
            <p:cNvSpPr/>
            <p:nvPr/>
          </p:nvSpPr>
          <p:spPr>
            <a:xfrm>
              <a:off x="-1" y="1"/>
              <a:ext cx="5965034" cy="1857087"/>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5" name="Shape 105"/>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2" name="Text Placeholder 1"/>
          <p:cNvSpPr>
            <a:spLocks noGrp="1"/>
          </p:cNvSpPr>
          <p:nvPr>
            <p:ph type="body" idx="1"/>
          </p:nvPr>
        </p:nvSpPr>
        <p:spPr>
          <a:xfrm>
            <a:off x="4576910" y="3481975"/>
            <a:ext cx="5969000" cy="1585326"/>
          </a:xfrm>
        </p:spPr>
        <p:txBody>
          <a:bodyPr/>
          <a:lstStyle/>
          <a:p>
            <a:pPr marL="0" lvl="0" indent="0" algn="l">
              <a:buNone/>
              <a:defRPr sz="1800"/>
            </a:pPr>
            <a:r>
              <a:rPr lang="en-US" sz="2400" b="0" dirty="0">
                <a:solidFill>
                  <a:srgbClr val="265D82"/>
                </a:solidFill>
                <a:latin typeface="Gibson"/>
                <a:ea typeface="Gibson"/>
                <a:cs typeface="Gibson"/>
                <a:sym typeface="Gibson"/>
              </a:rPr>
              <a:t>Impacts </a:t>
            </a:r>
            <a:r>
              <a:rPr lang="en-US" sz="2400" b="0" dirty="0" smtClean="0">
                <a:solidFill>
                  <a:srgbClr val="265D82"/>
                </a:solidFill>
                <a:latin typeface="Gibson"/>
                <a:ea typeface="Gibson"/>
                <a:cs typeface="Gibson"/>
                <a:sym typeface="Gibson"/>
              </a:rPr>
              <a:t>occur when we spend </a:t>
            </a:r>
          </a:p>
          <a:p>
            <a:pPr marL="0" lvl="0" indent="0" algn="l">
              <a:buNone/>
              <a:defRPr sz="1800"/>
            </a:pPr>
            <a:r>
              <a:rPr lang="en-US" sz="2400" b="0" dirty="0">
                <a:solidFill>
                  <a:srgbClr val="265D82"/>
                </a:solidFill>
                <a:latin typeface="Gibson"/>
                <a:ea typeface="Gibson"/>
                <a:cs typeface="Gibson"/>
                <a:sym typeface="Gibson"/>
              </a:rPr>
              <a:t>t</a:t>
            </a:r>
            <a:r>
              <a:rPr lang="en-US" sz="2400" b="0" dirty="0" smtClean="0">
                <a:solidFill>
                  <a:srgbClr val="265D82"/>
                </a:solidFill>
                <a:latin typeface="Gibson"/>
                <a:ea typeface="Gibson"/>
                <a:cs typeface="Gibson"/>
                <a:sym typeface="Gibson"/>
              </a:rPr>
              <a:t>ime outdoors, but </a:t>
            </a:r>
            <a:r>
              <a:rPr lang="en-US" sz="2400" b="0" dirty="0">
                <a:solidFill>
                  <a:srgbClr val="265D82"/>
                </a:solidFill>
                <a:latin typeface="Gibson"/>
                <a:ea typeface="Gibson"/>
                <a:cs typeface="Gibson"/>
                <a:sym typeface="Gibson"/>
              </a:rPr>
              <a:t>we can do </a:t>
            </a:r>
            <a:endParaRPr lang="en-US" sz="2400" b="0" dirty="0" smtClean="0">
              <a:solidFill>
                <a:srgbClr val="265D82"/>
              </a:solidFill>
              <a:latin typeface="Gibson"/>
              <a:ea typeface="Gibson"/>
              <a:cs typeface="Gibson"/>
              <a:sym typeface="Gibson"/>
            </a:endParaRPr>
          </a:p>
          <a:p>
            <a:pPr marL="0" lvl="0" indent="0" algn="l">
              <a:buNone/>
              <a:defRPr sz="1800"/>
            </a:pPr>
            <a:r>
              <a:rPr lang="en-US" sz="2400" b="0" dirty="0">
                <a:solidFill>
                  <a:srgbClr val="265D82"/>
                </a:solidFill>
                <a:latin typeface="Gibson"/>
                <a:ea typeface="Gibson"/>
                <a:cs typeface="Gibson"/>
                <a:sym typeface="Gibson"/>
              </a:rPr>
              <a:t>s</a:t>
            </a:r>
            <a:r>
              <a:rPr lang="en-US" sz="2400" b="0" dirty="0" smtClean="0">
                <a:solidFill>
                  <a:srgbClr val="265D82"/>
                </a:solidFill>
                <a:latin typeface="Gibson"/>
                <a:ea typeface="Gibson"/>
                <a:cs typeface="Gibson"/>
                <a:sym typeface="Gibson"/>
              </a:rPr>
              <a:t>omething about </a:t>
            </a:r>
            <a:r>
              <a:rPr lang="en-US" sz="2400" b="0" dirty="0">
                <a:solidFill>
                  <a:srgbClr val="265D82"/>
                </a:solidFill>
                <a:latin typeface="Gibson"/>
                <a:ea typeface="Gibson"/>
                <a:cs typeface="Gibson"/>
                <a:sym typeface="Gibson"/>
              </a:rPr>
              <a:t>them.</a:t>
            </a:r>
          </a:p>
          <a:p>
            <a:pPr marL="0" indent="0">
              <a:buNone/>
            </a:pPr>
            <a:endParaRPr lang="en-US" dirty="0">
              <a:solidFill>
                <a:srgbClr val="265D82"/>
              </a:solidFill>
            </a:endParaRPr>
          </a:p>
        </p:txBody>
      </p:sp>
    </p:spTree>
    <p:extLst>
      <p:ext uri="{BB962C8B-B14F-4D97-AF65-F5344CB8AC3E}">
        <p14:creationId xmlns:p14="http://schemas.microsoft.com/office/powerpoint/2010/main" val="1115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24158118_18f9572817_o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75" y="-381000"/>
            <a:ext cx="9896975" cy="7213600"/>
          </a:xfrm>
          <a:prstGeom prst="rect">
            <a:avLst/>
          </a:prstGeom>
        </p:spPr>
      </p:pic>
      <p:sp>
        <p:nvSpPr>
          <p:cNvPr id="276" name="Shape 276"/>
          <p:cNvSpPr/>
          <p:nvPr/>
        </p:nvSpPr>
        <p:spPr>
          <a:xfrm>
            <a:off x="-977900" y="-1270000"/>
            <a:ext cx="11696699" cy="8427071"/>
          </a:xfrm>
          <a:prstGeom prst="rect">
            <a:avLst/>
          </a:prstGeom>
          <a:solidFill>
            <a:srgbClr val="000000">
              <a:alpha val="50079"/>
            </a:srgbClr>
          </a:solidFill>
          <a:ln w="12700">
            <a:miter lim="400000"/>
          </a:ln>
          <a:effectLst>
            <a:reflection stA="49550" endPos="40000" dir="5400000" sy="-100000" algn="bl" rotWithShape="0"/>
          </a:effectLst>
        </p:spPr>
        <p:txBody>
          <a:bodyPr lIns="0" tIns="0" rIns="0" bIns="0"/>
          <a:lstStyle/>
          <a:p>
            <a:pPr lvl="0">
              <a:defRPr>
                <a:solidFill>
                  <a:srgbClr val="FFC100"/>
                </a:solidFill>
                <a:latin typeface="Gill Sans"/>
                <a:ea typeface="Gill Sans"/>
                <a:cs typeface="Gill Sans"/>
                <a:sym typeface="Gill Sans"/>
              </a:defRPr>
            </a:pPr>
            <a:endParaRPr/>
          </a:p>
        </p:txBody>
      </p:sp>
      <p:sp>
        <p:nvSpPr>
          <p:cNvPr id="281" name="Shape 281"/>
          <p:cNvSpPr/>
          <p:nvPr/>
        </p:nvSpPr>
        <p:spPr>
          <a:xfrm>
            <a:off x="1925993" y="1876117"/>
            <a:ext cx="5859109" cy="29244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lvl1pPr defTabSz="448055">
              <a:lnSpc>
                <a:spcPct val="90000"/>
              </a:lnSpc>
              <a:defRPr sz="9100" spc="-800">
                <a:solidFill>
                  <a:srgbClr val="9BBB59"/>
                </a:solidFill>
                <a:latin typeface="Trend Slab"/>
                <a:ea typeface="Trend Slab"/>
                <a:cs typeface="Trend Slab"/>
                <a:sym typeface="Trend Slab"/>
              </a:defRPr>
            </a:lvl1pPr>
          </a:lstStyle>
          <a:p>
            <a:pPr lvl="0" algn="ctr">
              <a:defRPr sz="1800" spc="0">
                <a:solidFill>
                  <a:srgbClr val="000000"/>
                </a:solidFill>
              </a:defRPr>
            </a:pPr>
            <a:r>
              <a:rPr lang="en-US" sz="10500" spc="0" dirty="0" smtClean="0">
                <a:solidFill>
                  <a:srgbClr val="7C962B"/>
                </a:solidFill>
                <a:latin typeface="Gibson"/>
                <a:cs typeface="Gibson"/>
              </a:rPr>
              <a:t>ONLINE</a:t>
            </a:r>
            <a:endParaRPr lang="en-US" sz="10500" spc="0" dirty="0" smtClean="0">
              <a:solidFill>
                <a:schemeClr val="bg1"/>
              </a:solidFill>
              <a:latin typeface="Gibson"/>
              <a:cs typeface="Gibson"/>
            </a:endParaRPr>
          </a:p>
          <a:p>
            <a:pPr lvl="0" algn="ctr">
              <a:defRPr sz="1800" spc="0">
                <a:solidFill>
                  <a:srgbClr val="000000"/>
                </a:solidFill>
              </a:defRPr>
            </a:pPr>
            <a:r>
              <a:rPr lang="en-US" sz="8000" spc="0" dirty="0" smtClean="0">
                <a:solidFill>
                  <a:schemeClr val="bg1"/>
                </a:solidFill>
                <a:latin typeface="Gibson"/>
                <a:cs typeface="Gibson"/>
              </a:rPr>
              <a:t>LEARNING</a:t>
            </a:r>
            <a:endParaRPr lang="en-US" sz="8000" spc="0" dirty="0">
              <a:solidFill>
                <a:schemeClr val="bg1"/>
              </a:solidFill>
              <a:latin typeface="Gibson"/>
              <a:cs typeface="Gibson"/>
            </a:endParaRPr>
          </a:p>
        </p:txBody>
      </p:sp>
    </p:spTree>
    <p:extLst>
      <p:ext uri="{BB962C8B-B14F-4D97-AF65-F5344CB8AC3E}">
        <p14:creationId xmlns:p14="http://schemas.microsoft.com/office/powerpoint/2010/main" val="118487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18"/>
          <p:cNvSpPr/>
          <p:nvPr/>
        </p:nvSpPr>
        <p:spPr>
          <a:xfrm>
            <a:off x="-350627" y="-131607"/>
            <a:ext cx="9769054" cy="7456142"/>
          </a:xfrm>
          <a:prstGeom prst="rect">
            <a:avLst/>
          </a:prstGeom>
          <a:solidFill>
            <a:srgbClr val="000000">
              <a:alpha val="31437"/>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313" name="Shape 313"/>
          <p:cNvSpPr/>
          <p:nvPr/>
        </p:nvSpPr>
        <p:spPr>
          <a:xfrm>
            <a:off x="342900" y="2013658"/>
            <a:ext cx="8458200" cy="23767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p>
            <a:pPr lvl="0" algn="ctr" defTabSz="457200">
              <a:lnSpc>
                <a:spcPct val="120000"/>
              </a:lnSpc>
              <a:defRPr sz="1800"/>
            </a:pPr>
            <a:r>
              <a:rPr sz="12500" spc="-1000" dirty="0" smtClean="0">
                <a:solidFill>
                  <a:schemeClr val="bg1"/>
                </a:solidFill>
                <a:latin typeface="Trend Slab"/>
                <a:ea typeface="Trend Slab"/>
                <a:cs typeface="Trend Slab"/>
                <a:sym typeface="Trend Slab"/>
              </a:rPr>
              <a:t>learn</a:t>
            </a:r>
            <a:endParaRPr sz="12500" spc="-1000" dirty="0">
              <a:solidFill>
                <a:schemeClr val="bg1"/>
              </a:solidFill>
              <a:latin typeface="Trend Slab"/>
              <a:ea typeface="Trend Slab"/>
              <a:cs typeface="Trend Slab"/>
              <a:sym typeface="Trend Slab"/>
            </a:endParaRPr>
          </a:p>
        </p:txBody>
      </p:sp>
      <p:sp>
        <p:nvSpPr>
          <p:cNvPr id="5" name="Shape 313"/>
          <p:cNvSpPr/>
          <p:nvPr/>
        </p:nvSpPr>
        <p:spPr>
          <a:xfrm>
            <a:off x="495300" y="1010358"/>
            <a:ext cx="8458200" cy="3380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ctr" defTabSz="457200">
              <a:lnSpc>
                <a:spcPct val="120000"/>
              </a:lnSpc>
              <a:defRPr sz="1800"/>
            </a:pPr>
            <a:r>
              <a:rPr sz="4000" spc="-400" dirty="0" smtClean="0">
                <a:solidFill>
                  <a:srgbClr val="FFFFFF"/>
                </a:solidFill>
                <a:latin typeface="Trend Slab"/>
                <a:ea typeface="Trend Slab"/>
                <a:cs typeface="Trend Slab"/>
                <a:sym typeface="Trend Slab"/>
              </a:rPr>
              <a:t> </a:t>
            </a:r>
            <a:endParaRPr sz="4000" spc="-319" dirty="0">
              <a:solidFill>
                <a:srgbClr val="FFFFFF"/>
              </a:solidFill>
              <a:latin typeface="Trend Slab"/>
              <a:ea typeface="Trend Slab"/>
              <a:cs typeface="Trend Slab"/>
              <a:sym typeface="Trend Slab"/>
            </a:endParaRPr>
          </a:p>
          <a:p>
            <a:pPr lvl="0" algn="ctr" defTabSz="457200">
              <a:lnSpc>
                <a:spcPct val="120000"/>
              </a:lnSpc>
              <a:defRPr sz="1800"/>
            </a:pPr>
            <a:endParaRPr sz="12500" spc="-1000" dirty="0">
              <a:solidFill>
                <a:schemeClr val="bg1"/>
              </a:solidFill>
              <a:latin typeface="Trend Slab"/>
              <a:ea typeface="Trend Slab"/>
              <a:cs typeface="Trend Slab"/>
              <a:sym typeface="Trend Slab"/>
            </a:endParaRPr>
          </a:p>
        </p:txBody>
      </p:sp>
      <p:pic>
        <p:nvPicPr>
          <p:cNvPr id="7" name="Picture 6" descr="15207609697_2f181aed33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365"/>
            <a:ext cx="9144000" cy="6882365"/>
          </a:xfrm>
          <a:prstGeom prst="rect">
            <a:avLst/>
          </a:prstGeom>
        </p:spPr>
      </p:pic>
      <p:sp>
        <p:nvSpPr>
          <p:cNvPr id="12" name="Shape 318"/>
          <p:cNvSpPr/>
          <p:nvPr/>
        </p:nvSpPr>
        <p:spPr>
          <a:xfrm>
            <a:off x="-439527" y="-131607"/>
            <a:ext cx="9769054" cy="7456142"/>
          </a:xfrm>
          <a:prstGeom prst="rect">
            <a:avLst/>
          </a:prstGeom>
          <a:solidFill>
            <a:srgbClr val="000000">
              <a:alpha val="31437"/>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10" name="Shape 313"/>
          <p:cNvSpPr/>
          <p:nvPr/>
        </p:nvSpPr>
        <p:spPr>
          <a:xfrm>
            <a:off x="-1117600" y="2458158"/>
            <a:ext cx="11379200" cy="2494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p>
            <a:pPr lvl="0" algn="ctr" defTabSz="457200">
              <a:lnSpc>
                <a:spcPct val="120000"/>
              </a:lnSpc>
              <a:defRPr sz="1800"/>
            </a:pPr>
            <a:r>
              <a:rPr lang="en-US" sz="10500" dirty="0" smtClean="0">
                <a:solidFill>
                  <a:schemeClr val="bg1"/>
                </a:solidFill>
                <a:latin typeface="Gibson"/>
                <a:ea typeface="Trend Slab"/>
                <a:cs typeface="Gibson"/>
                <a:sym typeface="Trend Slab"/>
              </a:rPr>
              <a:t>LEARN</a:t>
            </a:r>
            <a:endParaRPr lang="en-US" sz="10500" dirty="0">
              <a:solidFill>
                <a:schemeClr val="bg1"/>
              </a:solidFill>
              <a:latin typeface="Gibson"/>
              <a:ea typeface="Trend Slab"/>
              <a:cs typeface="Gibson"/>
              <a:sym typeface="Trend Slab"/>
            </a:endParaRPr>
          </a:p>
        </p:txBody>
      </p:sp>
      <p:sp>
        <p:nvSpPr>
          <p:cNvPr id="13" name="Shape 313"/>
          <p:cNvSpPr/>
          <p:nvPr/>
        </p:nvSpPr>
        <p:spPr>
          <a:xfrm>
            <a:off x="342900" y="2131012"/>
            <a:ext cx="8458200" cy="908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ctr" defTabSz="457200">
              <a:lnSpc>
                <a:spcPct val="120000"/>
              </a:lnSpc>
              <a:defRPr sz="1800"/>
            </a:pPr>
            <a:r>
              <a:rPr lang="en-US" sz="4000" dirty="0" smtClean="0">
                <a:solidFill>
                  <a:srgbClr val="FFFFFF"/>
                </a:solidFill>
                <a:latin typeface="Gibson"/>
                <a:ea typeface="Trend Slab"/>
                <a:cs typeface="Gibson"/>
                <a:sym typeface="Trend Slab"/>
              </a:rPr>
              <a:t>HOW TO GET INVOLVED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1.jpeg"/>
          <p:cNvPicPr/>
          <p:nvPr/>
        </p:nvPicPr>
        <p:blipFill>
          <a:blip r:embed="rId3">
            <a:extLst/>
          </a:blip>
          <a:stretch>
            <a:fillRect/>
          </a:stretch>
        </p:blipFill>
        <p:spPr>
          <a:xfrm>
            <a:off x="-1300324" y="-536368"/>
            <a:ext cx="11719247" cy="7456142"/>
          </a:xfrm>
          <a:prstGeom prst="rect">
            <a:avLst/>
          </a:prstGeom>
          <a:ln w="12700">
            <a:miter lim="400000"/>
          </a:ln>
        </p:spPr>
      </p:pic>
      <p:sp>
        <p:nvSpPr>
          <p:cNvPr id="6" name="Shape 313"/>
          <p:cNvSpPr/>
          <p:nvPr/>
        </p:nvSpPr>
        <p:spPr>
          <a:xfrm>
            <a:off x="-1117600" y="2432758"/>
            <a:ext cx="11379200" cy="2494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p>
            <a:pPr lvl="0" algn="ctr" defTabSz="457200">
              <a:lnSpc>
                <a:spcPct val="120000"/>
              </a:lnSpc>
              <a:defRPr sz="1800"/>
            </a:pPr>
            <a:r>
              <a:rPr lang="en-US" sz="10500" dirty="0" smtClean="0">
                <a:solidFill>
                  <a:schemeClr val="bg1"/>
                </a:solidFill>
                <a:latin typeface="Gibson"/>
                <a:ea typeface="Trend Slab"/>
                <a:cs typeface="Gibson"/>
                <a:sym typeface="Trend Slab"/>
              </a:rPr>
              <a:t>JOIN US</a:t>
            </a:r>
            <a:endParaRPr lang="en-US" sz="10500" dirty="0">
              <a:solidFill>
                <a:schemeClr val="bg1"/>
              </a:solidFill>
              <a:latin typeface="Gibson"/>
              <a:ea typeface="Trend Slab"/>
              <a:cs typeface="Gibson"/>
              <a:sym typeface="Trend Slab"/>
            </a:endParaRPr>
          </a:p>
        </p:txBody>
      </p:sp>
      <p:sp>
        <p:nvSpPr>
          <p:cNvPr id="7" name="Shape 313"/>
          <p:cNvSpPr/>
          <p:nvPr/>
        </p:nvSpPr>
        <p:spPr>
          <a:xfrm>
            <a:off x="355600" y="2105612"/>
            <a:ext cx="8458200" cy="908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ctr" defTabSz="457200">
              <a:lnSpc>
                <a:spcPct val="120000"/>
              </a:lnSpc>
              <a:defRPr sz="1800"/>
            </a:pPr>
            <a:r>
              <a:rPr lang="en-US" sz="4000" dirty="0" smtClean="0">
                <a:solidFill>
                  <a:srgbClr val="FFFFFF"/>
                </a:solidFill>
                <a:latin typeface="Gibson"/>
                <a:ea typeface="Trend Slab"/>
                <a:cs typeface="Gibson"/>
                <a:sym typeface="Trend Slab"/>
              </a:rPr>
              <a:t>HOW TO GET INVOLVED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5662006600_4a384324c8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50" y="-1016000"/>
            <a:ext cx="12043016" cy="8028677"/>
          </a:xfrm>
          <a:prstGeom prst="rect">
            <a:avLst/>
          </a:prstGeom>
        </p:spPr>
      </p:pic>
      <p:sp>
        <p:nvSpPr>
          <p:cNvPr id="324" name="Shape 324"/>
          <p:cNvSpPr/>
          <p:nvPr/>
        </p:nvSpPr>
        <p:spPr>
          <a:xfrm>
            <a:off x="-1047750" y="-825500"/>
            <a:ext cx="12043016" cy="8168377"/>
          </a:xfrm>
          <a:prstGeom prst="rect">
            <a:avLst/>
          </a:prstGeom>
          <a:solidFill>
            <a:srgbClr val="000000">
              <a:alpha val="38726"/>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sp>
        <p:nvSpPr>
          <p:cNvPr id="6" name="Shape 313"/>
          <p:cNvSpPr/>
          <p:nvPr/>
        </p:nvSpPr>
        <p:spPr>
          <a:xfrm>
            <a:off x="-1117600" y="2432758"/>
            <a:ext cx="11379200" cy="2494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Autofit/>
          </a:bodyPr>
          <a:lstStyle/>
          <a:p>
            <a:pPr lvl="0" algn="ctr" defTabSz="457200">
              <a:lnSpc>
                <a:spcPct val="120000"/>
              </a:lnSpc>
              <a:defRPr sz="1800"/>
            </a:pPr>
            <a:r>
              <a:rPr lang="en-US" sz="10500" dirty="0" smtClean="0">
                <a:solidFill>
                  <a:schemeClr val="bg1"/>
                </a:solidFill>
                <a:latin typeface="Gibson"/>
                <a:ea typeface="Trend Slab"/>
                <a:cs typeface="Gibson"/>
                <a:sym typeface="Trend Slab"/>
              </a:rPr>
              <a:t>PASS IT ON</a:t>
            </a:r>
            <a:endParaRPr lang="en-US" sz="10500" dirty="0">
              <a:solidFill>
                <a:schemeClr val="bg1"/>
              </a:solidFill>
              <a:latin typeface="Gibson"/>
              <a:ea typeface="Trend Slab"/>
              <a:cs typeface="Gibson"/>
              <a:sym typeface="Trend Slab"/>
            </a:endParaRPr>
          </a:p>
        </p:txBody>
      </p:sp>
      <p:sp>
        <p:nvSpPr>
          <p:cNvPr id="9" name="Shape 313"/>
          <p:cNvSpPr/>
          <p:nvPr/>
        </p:nvSpPr>
        <p:spPr>
          <a:xfrm>
            <a:off x="355600" y="2105612"/>
            <a:ext cx="8458200" cy="908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ctr" defTabSz="457200">
              <a:lnSpc>
                <a:spcPct val="120000"/>
              </a:lnSpc>
              <a:defRPr sz="1800"/>
            </a:pPr>
            <a:r>
              <a:rPr lang="en-US" sz="4000" dirty="0" smtClean="0">
                <a:solidFill>
                  <a:srgbClr val="FFFFFF"/>
                </a:solidFill>
                <a:latin typeface="Gibson"/>
                <a:ea typeface="Trend Slab"/>
                <a:cs typeface="Gibson"/>
                <a:sym typeface="Trend Slab"/>
              </a:rPr>
              <a:t>HOW TO GET INVOLVED</a:t>
            </a:r>
          </a:p>
        </p:txBody>
      </p:sp>
    </p:spTree>
    <p:extLst>
      <p:ext uri="{BB962C8B-B14F-4D97-AF65-F5344CB8AC3E}">
        <p14:creationId xmlns:p14="http://schemas.microsoft.com/office/powerpoint/2010/main" val="40373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48667" y="-76900"/>
            <a:ext cx="10480711" cy="6988940"/>
          </a:xfrm>
          <a:prstGeom prst="rect">
            <a:avLst/>
          </a:prstGeom>
        </p:spPr>
      </p:pic>
      <p:sp>
        <p:nvSpPr>
          <p:cNvPr id="6" name="TextBox 5"/>
          <p:cNvSpPr txBox="1"/>
          <p:nvPr/>
        </p:nvSpPr>
        <p:spPr>
          <a:xfrm>
            <a:off x="2111365" y="174674"/>
            <a:ext cx="7313630" cy="461665"/>
          </a:xfrm>
          <a:prstGeom prst="rect">
            <a:avLst/>
          </a:prstGeom>
          <a:noFill/>
        </p:spPr>
        <p:txBody>
          <a:bodyPr wrap="square" rtlCol="0">
            <a:spAutoFit/>
          </a:bodyPr>
          <a:lstStyle/>
          <a:p>
            <a:r>
              <a:rPr lang="en-US" sz="2400" dirty="0" smtClean="0">
                <a:solidFill>
                  <a:schemeClr val="bg1"/>
                </a:solidFill>
                <a:latin typeface="Gibson"/>
                <a:cs typeface="Gibson"/>
              </a:rPr>
              <a:t>SPECIAL THANKS TO OUR PARTNERS</a:t>
            </a:r>
            <a:endParaRPr lang="en-US" sz="2400" dirty="0">
              <a:solidFill>
                <a:schemeClr val="bg1"/>
              </a:solidFill>
              <a:latin typeface="Gibson"/>
              <a:cs typeface="Gibson"/>
            </a:endParaRPr>
          </a:p>
        </p:txBody>
      </p:sp>
      <p:pic>
        <p:nvPicPr>
          <p:cNvPr id="12" name="Picture 11"/>
          <p:cNvPicPr>
            <a:picLocks noChangeAspect="1"/>
          </p:cNvPicPr>
          <p:nvPr/>
        </p:nvPicPr>
        <p:blipFill>
          <a:blip r:embed="rId3"/>
          <a:stretch>
            <a:fillRect/>
          </a:stretch>
        </p:blipFill>
        <p:spPr>
          <a:xfrm>
            <a:off x="5853391" y="3245826"/>
            <a:ext cx="1400642" cy="1265965"/>
          </a:xfrm>
          <a:prstGeom prst="rect">
            <a:avLst/>
          </a:prstGeom>
        </p:spPr>
      </p:pic>
      <p:pic>
        <p:nvPicPr>
          <p:cNvPr id="14" name="Picture 13"/>
          <p:cNvPicPr>
            <a:picLocks noChangeAspect="1"/>
          </p:cNvPicPr>
          <p:nvPr/>
        </p:nvPicPr>
        <p:blipFill>
          <a:blip r:embed="rId4"/>
          <a:stretch>
            <a:fillRect/>
          </a:stretch>
        </p:blipFill>
        <p:spPr>
          <a:xfrm>
            <a:off x="1797048" y="4618688"/>
            <a:ext cx="2320379" cy="993224"/>
          </a:xfrm>
          <a:prstGeom prst="rect">
            <a:avLst/>
          </a:prstGeom>
        </p:spPr>
      </p:pic>
      <p:pic>
        <p:nvPicPr>
          <p:cNvPr id="16" name="Picture 15" descr="FJR 1960 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903" y="3145953"/>
            <a:ext cx="2601848" cy="1298826"/>
          </a:xfrm>
          <a:prstGeom prst="rect">
            <a:avLst/>
          </a:prstGeom>
        </p:spPr>
      </p:pic>
      <p:pic>
        <p:nvPicPr>
          <p:cNvPr id="19" name="Picture 18" descr="SW_Primary_Logo_K_L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5725" y="4417222"/>
            <a:ext cx="2737380" cy="1173163"/>
          </a:xfrm>
          <a:prstGeom prst="rect">
            <a:avLst/>
          </a:prstGeom>
        </p:spPr>
      </p:pic>
      <p:pic>
        <p:nvPicPr>
          <p:cNvPr id="10" name="Picture 9"/>
          <p:cNvPicPr>
            <a:picLocks noChangeAspect="1"/>
          </p:cNvPicPr>
          <p:nvPr/>
        </p:nvPicPr>
        <p:blipFill>
          <a:blip r:embed="rId7"/>
          <a:stretch>
            <a:fillRect/>
          </a:stretch>
        </p:blipFill>
        <p:spPr>
          <a:xfrm>
            <a:off x="5418274" y="1946774"/>
            <a:ext cx="1835759" cy="1102936"/>
          </a:xfrm>
          <a:prstGeom prst="rect">
            <a:avLst/>
          </a:prstGeom>
        </p:spPr>
      </p:pic>
      <p:pic>
        <p:nvPicPr>
          <p:cNvPr id="20" name="Picture 19" descr="eno_logo.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8256" y="2120030"/>
            <a:ext cx="2469171" cy="833345"/>
          </a:xfrm>
          <a:prstGeom prst="rect">
            <a:avLst/>
          </a:prstGeom>
        </p:spPr>
      </p:pic>
      <p:pic>
        <p:nvPicPr>
          <p:cNvPr id="23" name="Picture 22"/>
          <p:cNvPicPr>
            <a:picLocks noChangeAspect="1"/>
          </p:cNvPicPr>
          <p:nvPr/>
        </p:nvPicPr>
        <p:blipFill>
          <a:blip r:embed="rId9"/>
          <a:stretch>
            <a:fillRect/>
          </a:stretch>
        </p:blipFill>
        <p:spPr>
          <a:xfrm>
            <a:off x="1552824" y="911651"/>
            <a:ext cx="6204593" cy="967022"/>
          </a:xfrm>
          <a:prstGeom prst="rect">
            <a:avLst/>
          </a:prstGeom>
        </p:spPr>
      </p:pic>
      <p:pic>
        <p:nvPicPr>
          <p:cNvPr id="26" name="Picture 25" descr="Taxa Outdoor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5834" y="5823346"/>
            <a:ext cx="2242931" cy="859023"/>
          </a:xfrm>
          <a:prstGeom prst="rect">
            <a:avLst/>
          </a:prstGeom>
        </p:spPr>
      </p:pic>
    </p:spTree>
    <p:extLst>
      <p:ext uri="{BB962C8B-B14F-4D97-AF65-F5344CB8AC3E}">
        <p14:creationId xmlns:p14="http://schemas.microsoft.com/office/powerpoint/2010/main" val="400012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beach_17000644242_o.jpg"/>
          <p:cNvPicPr/>
          <p:nvPr/>
        </p:nvPicPr>
        <p:blipFill>
          <a:blip r:embed="rId3">
            <a:extLst/>
          </a:blip>
          <a:stretch>
            <a:fillRect/>
          </a:stretch>
        </p:blipFill>
        <p:spPr>
          <a:xfrm>
            <a:off x="-639292" y="-60822"/>
            <a:ext cx="10422584" cy="6948390"/>
          </a:xfrm>
          <a:prstGeom prst="rect">
            <a:avLst/>
          </a:prstGeom>
          <a:ln w="12700">
            <a:miter lim="400000"/>
          </a:ln>
        </p:spPr>
      </p:pic>
      <p:sp>
        <p:nvSpPr>
          <p:cNvPr id="8" name="Shape 324"/>
          <p:cNvSpPr/>
          <p:nvPr/>
        </p:nvSpPr>
        <p:spPr>
          <a:xfrm>
            <a:off x="-1346200" y="-673100"/>
            <a:ext cx="12493866" cy="8168377"/>
          </a:xfrm>
          <a:prstGeom prst="rect">
            <a:avLst/>
          </a:prstGeom>
          <a:solidFill>
            <a:srgbClr val="000000">
              <a:alpha val="38726"/>
            </a:srgbClr>
          </a:solidFill>
          <a:ln w="12700">
            <a:miter lim="400000"/>
          </a:ln>
          <a:effectLst>
            <a:reflection stA="49550" endPos="40000" dir="5400000" sy="-100000" algn="bl" rotWithShape="0"/>
          </a:effectLst>
        </p:spPr>
        <p:txBody>
          <a:bodyPr lIns="0" tIns="0" rIns="0" bIns="0"/>
          <a:lstStyle/>
          <a:p>
            <a:pPr lvl="0">
              <a:defRPr>
                <a:latin typeface="Gill Sans"/>
                <a:ea typeface="Gill Sans"/>
                <a:cs typeface="Gill Sans"/>
                <a:sym typeface="Gill Sans"/>
              </a:defRPr>
            </a:pPr>
            <a:endParaRPr/>
          </a:p>
        </p:txBody>
      </p:sp>
      <p:pic>
        <p:nvPicPr>
          <p:cNvPr id="333" name="pasted-image.pdf"/>
          <p:cNvPicPr/>
          <p:nvPr/>
        </p:nvPicPr>
        <p:blipFill>
          <a:blip r:embed="rId4">
            <a:extLst/>
          </a:blip>
          <a:stretch>
            <a:fillRect/>
          </a:stretch>
        </p:blipFill>
        <p:spPr>
          <a:xfrm>
            <a:off x="3631946" y="4172692"/>
            <a:ext cx="1956308" cy="1148608"/>
          </a:xfrm>
          <a:prstGeom prst="rect">
            <a:avLst/>
          </a:prstGeom>
          <a:ln w="12700">
            <a:miter lim="400000"/>
          </a:ln>
        </p:spPr>
      </p:pic>
      <p:sp>
        <p:nvSpPr>
          <p:cNvPr id="332" name="Shape 332"/>
          <p:cNvSpPr/>
          <p:nvPr/>
        </p:nvSpPr>
        <p:spPr>
          <a:xfrm>
            <a:off x="5181600" y="6413500"/>
            <a:ext cx="4267200"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400">
                <a:solidFill>
                  <a:srgbClr val="FFFFFF"/>
                </a:solidFill>
                <a:latin typeface="Gill Sans"/>
                <a:ea typeface="Gill Sans"/>
                <a:cs typeface="Gill Sans"/>
                <a:sym typeface="Gill Sans"/>
              </a:defRPr>
            </a:lvl1pPr>
          </a:lstStyle>
          <a:p>
            <a:pPr lvl="0">
              <a:defRPr sz="1800">
                <a:solidFill>
                  <a:srgbClr val="000000"/>
                </a:solidFill>
              </a:defRPr>
            </a:pPr>
            <a:r>
              <a:rPr sz="1400" dirty="0">
                <a:solidFill>
                  <a:srgbClr val="FFFFFF"/>
                </a:solidFill>
              </a:rPr>
              <a:t>© 2016 Leave No Trace Center for Outdoor Ethics  </a:t>
            </a:r>
          </a:p>
        </p:txBody>
      </p:sp>
      <p:sp>
        <p:nvSpPr>
          <p:cNvPr id="331" name="Shape 331"/>
          <p:cNvSpPr>
            <a:spLocks noGrp="1"/>
          </p:cNvSpPr>
          <p:nvPr>
            <p:ph type="body" idx="1"/>
          </p:nvPr>
        </p:nvSpPr>
        <p:spPr>
          <a:xfrm>
            <a:off x="1365250" y="2349500"/>
            <a:ext cx="6413500" cy="1244600"/>
          </a:xfrm>
          <a:prstGeom prst="rect">
            <a:avLst/>
          </a:prstGeom>
        </p:spPr>
        <p:txBody>
          <a:bodyPr lIns="0" tIns="0" rIns="0" bIns="0">
            <a:normAutofit/>
          </a:bodyPr>
          <a:lstStyle/>
          <a:p>
            <a:pPr marL="288035" lvl="0" indent="-288035" algn="ctr" defTabSz="768094">
              <a:lnSpc>
                <a:spcPct val="80000"/>
              </a:lnSpc>
              <a:spcBef>
                <a:spcPts val="600"/>
              </a:spcBef>
              <a:buSzTx/>
              <a:buNone/>
              <a:defRPr sz="1800" b="0"/>
            </a:pPr>
            <a:r>
              <a:rPr lang="en-US" sz="4000" dirty="0" smtClean="0">
                <a:solidFill>
                  <a:srgbClr val="FFFFFF"/>
                </a:solidFill>
                <a:latin typeface="Gibson"/>
                <a:ea typeface="Trend Slab"/>
                <a:cs typeface="Gibson"/>
                <a:sym typeface="Trend Slab"/>
              </a:rPr>
              <a:t>ENJOY YOUR WORLD.</a:t>
            </a:r>
          </a:p>
          <a:p>
            <a:pPr marL="288035" lvl="0" indent="-288035" algn="ctr" defTabSz="768094">
              <a:lnSpc>
                <a:spcPct val="80000"/>
              </a:lnSpc>
              <a:spcBef>
                <a:spcPts val="600"/>
              </a:spcBef>
              <a:buSzTx/>
              <a:buNone/>
              <a:defRPr sz="1800" b="0"/>
            </a:pPr>
            <a:r>
              <a:rPr lang="en-US" sz="4000" dirty="0" smtClean="0">
                <a:solidFill>
                  <a:srgbClr val="FFFFFF"/>
                </a:solidFill>
                <a:latin typeface="Gibson"/>
                <a:ea typeface="Trend Slab"/>
                <a:cs typeface="Gibson"/>
                <a:sym typeface="Trend Slab"/>
              </a:rPr>
              <a:t>LEAVE NO TRACE.</a:t>
            </a:r>
            <a:endParaRPr lang="en-US" sz="2600" dirty="0" smtClean="0">
              <a:solidFill>
                <a:srgbClr val="FFFFFF"/>
              </a:solidFill>
              <a:latin typeface="Gibson"/>
              <a:ea typeface="Trend Slab"/>
              <a:cs typeface="Gibson"/>
              <a:sym typeface="Trend Slab"/>
            </a:endParaRPr>
          </a:p>
          <a:p>
            <a:pPr marL="288035" lvl="0" indent="-288035" algn="ctr" defTabSz="768094">
              <a:lnSpc>
                <a:spcPct val="80000"/>
              </a:lnSpc>
              <a:spcBef>
                <a:spcPts val="600"/>
              </a:spcBef>
              <a:buSzTx/>
              <a:buNone/>
              <a:defRPr sz="1800" b="0"/>
            </a:pPr>
            <a:endParaRPr lang="en-US" sz="2600" dirty="0" smtClean="0">
              <a:solidFill>
                <a:srgbClr val="FFFFFF"/>
              </a:solidFill>
              <a:latin typeface="Gibson"/>
              <a:ea typeface="Gibson"/>
              <a:cs typeface="Gibson"/>
              <a:sym typeface="Gibson"/>
            </a:endParaRPr>
          </a:p>
          <a:p>
            <a:pPr marL="288035" lvl="0" indent="-288035" algn="ctr" defTabSz="768094">
              <a:lnSpc>
                <a:spcPct val="80000"/>
              </a:lnSpc>
              <a:spcBef>
                <a:spcPts val="600"/>
              </a:spcBef>
              <a:buSzTx/>
              <a:buNone/>
              <a:defRPr sz="1800" b="0"/>
            </a:pPr>
            <a:endParaRPr lang="en-US" sz="2600" dirty="0">
              <a:solidFill>
                <a:srgbClr val="FFFFFF"/>
              </a:solidFill>
              <a:latin typeface="Gibson"/>
              <a:ea typeface="Gibson"/>
              <a:cs typeface="Gibson"/>
              <a:sym typeface="Gibson"/>
            </a:endParaRPr>
          </a:p>
          <a:p>
            <a:pPr marL="288035" lvl="0" indent="-288035" algn="ctr" defTabSz="768094">
              <a:lnSpc>
                <a:spcPct val="80000"/>
              </a:lnSpc>
              <a:spcBef>
                <a:spcPts val="600"/>
              </a:spcBef>
              <a:buSzTx/>
              <a:buNone/>
              <a:defRPr sz="1800" b="0"/>
            </a:pPr>
            <a:endParaRPr lang="en-US" sz="2600" dirty="0" smtClean="0">
              <a:solidFill>
                <a:srgbClr val="FFFFFF"/>
              </a:solidFill>
              <a:latin typeface="Gibson"/>
              <a:ea typeface="Gibson"/>
              <a:cs typeface="Gibson"/>
              <a:sym typeface="Gibson"/>
            </a:endParaRPr>
          </a:p>
          <a:p>
            <a:pPr marL="288035" lvl="0" indent="-288035" algn="ctr" defTabSz="768094">
              <a:lnSpc>
                <a:spcPct val="80000"/>
              </a:lnSpc>
              <a:spcBef>
                <a:spcPts val="600"/>
              </a:spcBef>
              <a:buSzTx/>
              <a:buNone/>
              <a:defRPr sz="1800" b="0"/>
            </a:pPr>
            <a:endParaRPr lang="en-US" sz="2600" dirty="0" smtClean="0">
              <a:solidFill>
                <a:srgbClr val="FFFFFF"/>
              </a:solidFill>
              <a:latin typeface="Gibson"/>
              <a:ea typeface="Gibson"/>
              <a:cs typeface="Gibson"/>
              <a:sym typeface="Gibson"/>
            </a:endParaRPr>
          </a:p>
          <a:p>
            <a:pPr marL="288035" lvl="0" indent="-288035" algn="ctr" defTabSz="768094">
              <a:lnSpc>
                <a:spcPct val="80000"/>
              </a:lnSpc>
              <a:spcBef>
                <a:spcPts val="600"/>
              </a:spcBef>
              <a:buSzTx/>
              <a:buNone/>
              <a:defRPr sz="1800" b="0"/>
            </a:pPr>
            <a:endParaRPr lang="en-US" sz="2600" dirty="0">
              <a:solidFill>
                <a:srgbClr val="FFFFFF"/>
              </a:solidFill>
              <a:latin typeface="Gibson"/>
              <a:ea typeface="Gibson"/>
              <a:cs typeface="Gibson"/>
              <a:sym typeface="Gibson"/>
            </a:endParaRPr>
          </a:p>
          <a:p>
            <a:pPr marL="288035" lvl="0" indent="-288035" algn="ctr" defTabSz="768094">
              <a:lnSpc>
                <a:spcPct val="80000"/>
              </a:lnSpc>
              <a:spcBef>
                <a:spcPts val="600"/>
              </a:spcBef>
              <a:buSzTx/>
              <a:buNone/>
              <a:defRPr sz="1800" b="0"/>
            </a:pPr>
            <a:endParaRPr lang="en-US" sz="2600" dirty="0">
              <a:solidFill>
                <a:srgbClr val="FFFFFF"/>
              </a:solidFill>
              <a:latin typeface="Gibson"/>
              <a:ea typeface="Gibson"/>
              <a:cs typeface="Gibson"/>
              <a:sym typeface="Gibso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20.jpeg"/>
          <p:cNvPicPr/>
          <p:nvPr/>
        </p:nvPicPr>
        <p:blipFill>
          <a:blip r:embed="rId3">
            <a:extLst/>
          </a:blip>
          <a:stretch>
            <a:fillRect/>
          </a:stretch>
        </p:blipFill>
        <p:spPr>
          <a:xfrm>
            <a:off x="0" y="0"/>
            <a:ext cx="9144000" cy="6858000"/>
          </a:xfrm>
          <a:prstGeom prst="rect">
            <a:avLst/>
          </a:prstGeom>
          <a:ln w="12700">
            <a:miter lim="400000"/>
          </a:ln>
        </p:spPr>
      </p:pic>
      <p:grpSp>
        <p:nvGrpSpPr>
          <p:cNvPr id="203" name="Group 203"/>
          <p:cNvGrpSpPr/>
          <p:nvPr/>
        </p:nvGrpSpPr>
        <p:grpSpPr>
          <a:xfrm>
            <a:off x="-657378" y="3891114"/>
            <a:ext cx="6225734" cy="2565939"/>
            <a:chOff x="-1" y="0"/>
            <a:chExt cx="6225732" cy="2565937"/>
          </a:xfrm>
        </p:grpSpPr>
        <p:sp>
          <p:nvSpPr>
            <p:cNvPr id="201" name="Shape 201"/>
            <p:cNvSpPr/>
            <p:nvPr/>
          </p:nvSpPr>
          <p:spPr>
            <a:xfrm>
              <a:off x="-1" y="0"/>
              <a:ext cx="6225732" cy="2565937"/>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defRPr sz="1800">
                  <a:latin typeface="Gill Sans"/>
                  <a:ea typeface="Gill Sans"/>
                  <a:cs typeface="Gill Sans"/>
                  <a:sym typeface="Gill Sans"/>
                </a:defRPr>
              </a:pPr>
              <a:endParaRPr/>
            </a:p>
          </p:txBody>
        </p:sp>
        <p:sp>
          <p:nvSpPr>
            <p:cNvPr id="202" name="Shape 202"/>
            <p:cNvSpPr/>
            <p:nvPr/>
          </p:nvSpPr>
          <p:spPr>
            <a:xfrm>
              <a:off x="-1" y="0"/>
              <a:ext cx="622573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latin typeface="Gill Sans"/>
                  <a:ea typeface="Gill Sans"/>
                  <a:cs typeface="Gill Sans"/>
                  <a:sym typeface="Gill Sans"/>
                </a:defRPr>
              </a:lvl1pPr>
            </a:lstStyle>
            <a:p>
              <a:pPr lvl="0">
                <a:defRPr sz="1800"/>
              </a:pPr>
              <a:r>
                <a:rPr sz="2400"/>
                <a:t> </a:t>
              </a:r>
            </a:p>
          </p:txBody>
        </p:sp>
      </p:grpSp>
      <p:grpSp>
        <p:nvGrpSpPr>
          <p:cNvPr id="206" name="Group 206"/>
          <p:cNvGrpSpPr/>
          <p:nvPr/>
        </p:nvGrpSpPr>
        <p:grpSpPr>
          <a:xfrm>
            <a:off x="5784724" y="3891114"/>
            <a:ext cx="5717681" cy="2565938"/>
            <a:chOff x="0" y="0"/>
            <a:chExt cx="5717680" cy="2565936"/>
          </a:xfrm>
        </p:grpSpPr>
        <p:sp>
          <p:nvSpPr>
            <p:cNvPr id="204" name="Shape 204"/>
            <p:cNvSpPr/>
            <p:nvPr/>
          </p:nvSpPr>
          <p:spPr>
            <a:xfrm>
              <a:off x="-1" y="0"/>
              <a:ext cx="5717682" cy="2565937"/>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defRPr sz="1800">
                  <a:latin typeface="Gill Sans"/>
                  <a:ea typeface="Gill Sans"/>
                  <a:cs typeface="Gill Sans"/>
                  <a:sym typeface="Gill Sans"/>
                </a:defRPr>
              </a:pPr>
              <a:endParaRPr/>
            </a:p>
          </p:txBody>
        </p:sp>
        <p:sp>
          <p:nvSpPr>
            <p:cNvPr id="205" name="Shape 205"/>
            <p:cNvSpPr/>
            <p:nvPr/>
          </p:nvSpPr>
          <p:spPr>
            <a:xfrm>
              <a:off x="-1" y="0"/>
              <a:ext cx="571768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latin typeface="Gill Sans"/>
                  <a:ea typeface="Gill Sans"/>
                  <a:cs typeface="Gill Sans"/>
                  <a:sym typeface="Gill Sans"/>
                </a:defRPr>
              </a:lvl1pPr>
            </a:lstStyle>
            <a:p>
              <a:pPr lvl="0">
                <a:defRPr sz="1800"/>
              </a:pPr>
              <a:r>
                <a:rPr sz="2400"/>
                <a:t> </a:t>
              </a:r>
            </a:p>
          </p:txBody>
        </p:sp>
      </p:grpSp>
      <p:sp>
        <p:nvSpPr>
          <p:cNvPr id="207" name="Shape 207"/>
          <p:cNvSpPr/>
          <p:nvPr/>
        </p:nvSpPr>
        <p:spPr>
          <a:xfrm>
            <a:off x="9970" y="4109292"/>
            <a:ext cx="5342485" cy="2521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defTabSz="457200">
              <a:lnSpc>
                <a:spcPct val="90000"/>
              </a:lnSpc>
              <a:defRPr sz="7800" spc="-700">
                <a:solidFill>
                  <a:srgbClr val="2C5B7C"/>
                </a:solidFill>
                <a:latin typeface="Trend Slab"/>
                <a:ea typeface="Trend Slab"/>
                <a:cs typeface="Trend Slab"/>
                <a:sym typeface="Trend Slab"/>
              </a:defRPr>
            </a:lvl1pPr>
            <a:lvl2pPr defTabSz="457200">
              <a:lnSpc>
                <a:spcPct val="90000"/>
              </a:lnSpc>
              <a:defRPr sz="3200" spc="-300">
                <a:solidFill>
                  <a:srgbClr val="2C5B7C"/>
                </a:solidFill>
                <a:latin typeface="Trend Slab"/>
                <a:ea typeface="Trend Slab"/>
                <a:cs typeface="Trend Slab"/>
                <a:sym typeface="Trend Slab"/>
              </a:defRPr>
            </a:lvl2pPr>
          </a:lstStyle>
          <a:p>
            <a:pPr lvl="0" algn="r">
              <a:defRPr sz="1800" spc="0">
                <a:solidFill>
                  <a:srgbClr val="000000"/>
                </a:solidFill>
              </a:defRPr>
            </a:pPr>
            <a:r>
              <a:rPr lang="en-US" sz="6000" spc="0" dirty="0" smtClean="0">
                <a:solidFill>
                  <a:srgbClr val="2C5B7C"/>
                </a:solidFill>
                <a:latin typeface="Gibson"/>
                <a:cs typeface="Gibson"/>
              </a:rPr>
              <a:t>IMPACTS</a:t>
            </a:r>
          </a:p>
          <a:p>
            <a:pPr lvl="1" algn="r">
              <a:defRPr sz="1800" spc="0">
                <a:solidFill>
                  <a:srgbClr val="000000"/>
                </a:solidFill>
              </a:defRPr>
            </a:pPr>
            <a:r>
              <a:rPr lang="en-US" sz="4000" spc="0" dirty="0" smtClean="0">
                <a:solidFill>
                  <a:srgbClr val="2C5B7C"/>
                </a:solidFill>
                <a:latin typeface="Gibson"/>
                <a:cs typeface="Gibson"/>
              </a:rPr>
              <a:t>From Outdoor Use</a:t>
            </a:r>
            <a:endParaRPr lang="en-US" sz="4000" spc="0" dirty="0">
              <a:solidFill>
                <a:srgbClr val="2C5B7C"/>
              </a:solidFill>
              <a:latin typeface="Gibson"/>
              <a:cs typeface="Gibson"/>
            </a:endParaRPr>
          </a:p>
        </p:txBody>
      </p:sp>
      <p:sp>
        <p:nvSpPr>
          <p:cNvPr id="208" name="Shape 208"/>
          <p:cNvSpPr>
            <a:spLocks noGrp="1"/>
          </p:cNvSpPr>
          <p:nvPr>
            <p:ph type="body" idx="1"/>
          </p:nvPr>
        </p:nvSpPr>
        <p:spPr>
          <a:xfrm>
            <a:off x="5784723" y="4332287"/>
            <a:ext cx="3795863" cy="6019802"/>
          </a:xfrm>
          <a:prstGeom prst="rect">
            <a:avLst/>
          </a:prstGeom>
        </p:spPr>
        <p:txBody>
          <a:bodyPr lIns="0" tIns="0" rIns="0" bIns="0">
            <a:normAutofit/>
          </a:bodyPr>
          <a:lstStyle/>
          <a:p>
            <a:pPr marL="770911" lvl="1" indent="-389911">
              <a:lnSpc>
                <a:spcPct val="70000"/>
              </a:lnSpc>
              <a:spcBef>
                <a:spcPts val="700"/>
              </a:spcBef>
              <a:buClrTx/>
              <a:buFont typeface="Gibson"/>
              <a:buChar char="•"/>
              <a:defRPr sz="1800" b="0"/>
            </a:pPr>
            <a:r>
              <a:rPr sz="2000" dirty="0">
                <a:solidFill>
                  <a:srgbClr val="2C5B7C"/>
                </a:solidFill>
                <a:latin typeface="Gibson"/>
                <a:ea typeface="Gibson"/>
                <a:cs typeface="Gibson"/>
                <a:sym typeface="Gibson"/>
              </a:rPr>
              <a:t>Wildlife</a:t>
            </a:r>
          </a:p>
          <a:p>
            <a:pPr marL="770911" lvl="1" indent="-389911">
              <a:lnSpc>
                <a:spcPct val="70000"/>
              </a:lnSpc>
              <a:spcBef>
                <a:spcPts val="700"/>
              </a:spcBef>
              <a:buClrTx/>
              <a:buFont typeface="Gibson"/>
              <a:buChar char="•"/>
              <a:defRPr sz="1800" b="0"/>
            </a:pPr>
            <a:r>
              <a:rPr sz="2000" dirty="0">
                <a:solidFill>
                  <a:srgbClr val="2C5B7C"/>
                </a:solidFill>
                <a:latin typeface="Gibson"/>
                <a:ea typeface="Gibson"/>
                <a:cs typeface="Gibson"/>
                <a:sym typeface="Gibson"/>
              </a:rPr>
              <a:t>Vegetation</a:t>
            </a:r>
          </a:p>
          <a:p>
            <a:pPr marL="770911" lvl="1" indent="-389911">
              <a:lnSpc>
                <a:spcPct val="70000"/>
              </a:lnSpc>
              <a:spcBef>
                <a:spcPts val="700"/>
              </a:spcBef>
              <a:buClrTx/>
              <a:buFont typeface="Gibson"/>
              <a:buChar char="•"/>
              <a:defRPr sz="1800" b="0"/>
            </a:pPr>
            <a:r>
              <a:rPr sz="2000" dirty="0">
                <a:solidFill>
                  <a:srgbClr val="2C5B7C"/>
                </a:solidFill>
                <a:latin typeface="Gibson"/>
                <a:ea typeface="Gibson"/>
                <a:cs typeface="Gibson"/>
                <a:sym typeface="Gibson"/>
              </a:rPr>
              <a:t>Water Resource</a:t>
            </a:r>
          </a:p>
          <a:p>
            <a:pPr marL="770911" lvl="1" indent="-389911">
              <a:lnSpc>
                <a:spcPct val="70000"/>
              </a:lnSpc>
              <a:spcBef>
                <a:spcPts val="700"/>
              </a:spcBef>
              <a:buClrTx/>
              <a:buFont typeface="Gibson"/>
              <a:buChar char="•"/>
              <a:defRPr sz="1800" b="0"/>
            </a:pPr>
            <a:r>
              <a:rPr sz="2000" dirty="0">
                <a:solidFill>
                  <a:srgbClr val="2C5B7C"/>
                </a:solidFill>
                <a:latin typeface="Gibson"/>
                <a:ea typeface="Gibson"/>
                <a:cs typeface="Gibson"/>
                <a:sym typeface="Gibson"/>
              </a:rPr>
              <a:t>Soil</a:t>
            </a:r>
          </a:p>
          <a:p>
            <a:pPr marL="770911" lvl="1" indent="-389911">
              <a:lnSpc>
                <a:spcPct val="70000"/>
              </a:lnSpc>
              <a:spcBef>
                <a:spcPts val="700"/>
              </a:spcBef>
              <a:buClrTx/>
              <a:buFont typeface="Gibson"/>
              <a:buChar char="•"/>
              <a:defRPr sz="1800" b="0"/>
            </a:pPr>
            <a:r>
              <a:rPr sz="2000" dirty="0">
                <a:solidFill>
                  <a:srgbClr val="2C5B7C"/>
                </a:solidFill>
                <a:latin typeface="Gibson"/>
                <a:ea typeface="Gibson"/>
                <a:cs typeface="Gibson"/>
                <a:sym typeface="Gibson"/>
              </a:rPr>
              <a:t>Cultural Resource</a:t>
            </a:r>
          </a:p>
          <a:p>
            <a:pPr marL="770911" lvl="1" indent="-389911">
              <a:lnSpc>
                <a:spcPct val="70000"/>
              </a:lnSpc>
              <a:spcBef>
                <a:spcPts val="700"/>
              </a:spcBef>
              <a:buClrTx/>
              <a:buFont typeface="Gibson"/>
              <a:buChar char="•"/>
              <a:defRPr sz="1800" b="0"/>
            </a:pPr>
            <a:r>
              <a:rPr sz="2000" dirty="0">
                <a:solidFill>
                  <a:srgbClr val="2C5B7C"/>
                </a:solidFill>
                <a:latin typeface="Gibson"/>
                <a:ea typeface="Gibson"/>
                <a:cs typeface="Gibson"/>
                <a:sym typeface="Gibson"/>
              </a:rPr>
              <a:t>Social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SizeRender.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479" y="-12701"/>
            <a:ext cx="10273079" cy="6870701"/>
          </a:xfrm>
          <a:prstGeom prst="rect">
            <a:avLst/>
          </a:prstGeom>
        </p:spPr>
      </p:pic>
      <p:sp>
        <p:nvSpPr>
          <p:cNvPr id="7" name="Shape 137"/>
          <p:cNvSpPr/>
          <p:nvPr/>
        </p:nvSpPr>
        <p:spPr>
          <a:xfrm>
            <a:off x="-800100" y="-67346"/>
            <a:ext cx="10909300" cy="6992692"/>
          </a:xfrm>
          <a:prstGeom prst="rect">
            <a:avLst/>
          </a:prstGeom>
          <a:solidFill>
            <a:srgbClr val="000000">
              <a:alpha val="46000"/>
            </a:srgbClr>
          </a:solidFill>
          <a:ln w="12700">
            <a:miter lim="400000"/>
          </a:ln>
          <a:effectLst>
            <a:reflection stA="0" endPos="40000" dir="5400000" sy="-100000" algn="bl" rotWithShape="0"/>
          </a:effectLst>
        </p:spPr>
        <p:txBody>
          <a:bodyPr lIns="0" tIns="0" rIns="0" bIns="0"/>
          <a:lstStyle/>
          <a:p>
            <a:pPr lvl="0" algn="ctr">
              <a:defRPr sz="5000">
                <a:latin typeface="Gill Sans"/>
                <a:ea typeface="Gill Sans"/>
                <a:cs typeface="Gill Sans"/>
                <a:sym typeface="Gill Sans"/>
              </a:defRPr>
            </a:pPr>
            <a:endParaRPr/>
          </a:p>
        </p:txBody>
      </p:sp>
      <p:sp>
        <p:nvSpPr>
          <p:cNvPr id="70" name="Shape 70"/>
          <p:cNvSpPr/>
          <p:nvPr/>
        </p:nvSpPr>
        <p:spPr>
          <a:xfrm>
            <a:off x="-800100" y="-7443443"/>
            <a:ext cx="16357600" cy="7456142"/>
          </a:xfrm>
          <a:prstGeom prst="rect">
            <a:avLst/>
          </a:prstGeom>
          <a:solidFill>
            <a:srgbClr val="000000">
              <a:alpha val="23418"/>
            </a:srgbClr>
          </a:solidFill>
          <a:ln w="12700">
            <a:miter lim="400000"/>
          </a:ln>
          <a:effectLst>
            <a:reflection stA="49550" endPos="40000" dir="5400000" sy="-100000" algn="bl" rotWithShape="0"/>
          </a:effectLst>
        </p:spPr>
        <p:txBody>
          <a:bodyPr lIns="0" tIns="0" rIns="0" bIns="0"/>
          <a:lstStyle/>
          <a:p>
            <a:pPr lvl="0" algn="ctr">
              <a:defRPr>
                <a:latin typeface="Gill Sans"/>
                <a:ea typeface="Gill Sans"/>
                <a:cs typeface="Gill Sans"/>
                <a:sym typeface="Gill Sans"/>
              </a:defRPr>
            </a:pPr>
            <a:endParaRPr/>
          </a:p>
        </p:txBody>
      </p:sp>
      <p:sp>
        <p:nvSpPr>
          <p:cNvPr id="71" name="Shape 71"/>
          <p:cNvSpPr/>
          <p:nvPr/>
        </p:nvSpPr>
        <p:spPr>
          <a:xfrm>
            <a:off x="342900" y="1797892"/>
            <a:ext cx="8458200" cy="198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algn="ctr" defTabSz="457200">
              <a:defRPr sz="9800" spc="-800">
                <a:solidFill>
                  <a:srgbClr val="FFFFFF"/>
                </a:solidFill>
                <a:latin typeface="Trend Slab"/>
                <a:ea typeface="Trend Slab"/>
                <a:cs typeface="Trend Slab"/>
                <a:sym typeface="Trend Slab"/>
              </a:defRPr>
            </a:lvl1pPr>
          </a:lstStyle>
          <a:p>
            <a:pPr lvl="0">
              <a:defRPr sz="1800" spc="0">
                <a:solidFill>
                  <a:srgbClr val="000000"/>
                </a:solidFill>
              </a:defRPr>
            </a:pPr>
            <a:r>
              <a:rPr lang="en-US" sz="10500" spc="0" dirty="0" smtClean="0">
                <a:solidFill>
                  <a:srgbClr val="FFFFFF"/>
                </a:solidFill>
                <a:latin typeface="Gibson"/>
                <a:cs typeface="Gibson"/>
              </a:rPr>
              <a:t>THE </a:t>
            </a:r>
            <a:r>
              <a:rPr lang="en-US" sz="10500" spc="0" dirty="0" smtClean="0">
                <a:solidFill>
                  <a:srgbClr val="7C962B"/>
                </a:solidFill>
                <a:latin typeface="Gibson"/>
                <a:cs typeface="Gibson"/>
              </a:rPr>
              <a:t>POWER</a:t>
            </a:r>
            <a:endParaRPr lang="en-US" sz="10500" spc="0" dirty="0">
              <a:solidFill>
                <a:srgbClr val="7C962B"/>
              </a:solidFill>
              <a:latin typeface="Gibson"/>
              <a:cs typeface="Gibson"/>
            </a:endParaRPr>
          </a:p>
        </p:txBody>
      </p:sp>
      <p:sp>
        <p:nvSpPr>
          <p:cNvPr id="72" name="Shape 72"/>
          <p:cNvSpPr/>
          <p:nvPr/>
        </p:nvSpPr>
        <p:spPr>
          <a:xfrm>
            <a:off x="1917700" y="3342569"/>
            <a:ext cx="5359400"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ctr" defTabSz="457200">
              <a:defRPr sz="4500" spc="-360">
                <a:solidFill>
                  <a:srgbClr val="FFFFFF"/>
                </a:solidFill>
                <a:latin typeface="Trend Slab"/>
                <a:ea typeface="Trend Slab"/>
                <a:cs typeface="Trend Slab"/>
                <a:sym typeface="Trend Slab"/>
              </a:defRPr>
            </a:lvl1pPr>
          </a:lstStyle>
          <a:p>
            <a:pPr lvl="0">
              <a:defRPr sz="1800" spc="0">
                <a:solidFill>
                  <a:srgbClr val="000000"/>
                </a:solidFill>
              </a:defRPr>
            </a:pPr>
            <a:r>
              <a:rPr lang="en-US" sz="4000" spc="0" dirty="0" smtClean="0">
                <a:solidFill>
                  <a:srgbClr val="FFFFFF"/>
                </a:solidFill>
                <a:latin typeface="Gibson"/>
                <a:cs typeface="Gibson"/>
              </a:rPr>
              <a:t>OF LEAVE NO TRACE</a:t>
            </a:r>
            <a:endParaRPr lang="en-US" sz="4000" spc="0" dirty="0">
              <a:solidFill>
                <a:srgbClr val="FFFFFF"/>
              </a:solidFill>
              <a:latin typeface="Gibson"/>
              <a:cs typeface="Gibson"/>
            </a:endParaRPr>
          </a:p>
        </p:txBody>
      </p:sp>
      <p:sp>
        <p:nvSpPr>
          <p:cNvPr id="73" name="Shape 73"/>
          <p:cNvSpPr/>
          <p:nvPr/>
        </p:nvSpPr>
        <p:spPr>
          <a:xfrm>
            <a:off x="1338424" y="5311168"/>
            <a:ext cx="6543352" cy="6155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a:solidFill>
                  <a:srgbClr val="FFFFFF"/>
                </a:solidFill>
                <a:latin typeface="Gibson"/>
                <a:ea typeface="Gibson"/>
                <a:cs typeface="Gibson"/>
                <a:sym typeface="Gibson"/>
              </a:defRPr>
            </a:lvl1pPr>
          </a:lstStyle>
          <a:p>
            <a:pPr lvl="0">
              <a:defRPr sz="1800">
                <a:solidFill>
                  <a:srgbClr val="000000"/>
                </a:solidFill>
              </a:defRPr>
            </a:pPr>
            <a:r>
              <a:rPr sz="2000" dirty="0">
                <a:solidFill>
                  <a:srgbClr val="FFFFFF"/>
                </a:solidFill>
              </a:rPr>
              <a:t>Leave No Trace education provides a foundation to </a:t>
            </a:r>
            <a:endParaRPr lang="en-US" sz="2000" dirty="0" smtClean="0">
              <a:solidFill>
                <a:srgbClr val="FFFFFF"/>
              </a:solidFill>
            </a:endParaRPr>
          </a:p>
          <a:p>
            <a:pPr lvl="0">
              <a:defRPr sz="1800">
                <a:solidFill>
                  <a:srgbClr val="000000"/>
                </a:solidFill>
              </a:defRPr>
            </a:pPr>
            <a:r>
              <a:rPr sz="2000" dirty="0" smtClean="0">
                <a:solidFill>
                  <a:srgbClr val="FFFFFF"/>
                </a:solidFill>
              </a:rPr>
              <a:t>build </a:t>
            </a:r>
            <a:r>
              <a:rPr sz="2000" dirty="0">
                <a:solidFill>
                  <a:srgbClr val="FFFFFF"/>
                </a:solidFill>
              </a:rPr>
              <a:t>a nationwide outdoor ethic for </a:t>
            </a:r>
            <a:r>
              <a:rPr sz="2000" dirty="0" smtClean="0">
                <a:solidFill>
                  <a:srgbClr val="FFFFFF"/>
                </a:solidFill>
              </a:rPr>
              <a:t>all</a:t>
            </a:r>
            <a:r>
              <a:rPr lang="en-US" sz="2000" dirty="0" smtClean="0">
                <a:solidFill>
                  <a:srgbClr val="FFFFFF"/>
                </a:solidFill>
              </a:rPr>
              <a:t>.</a:t>
            </a:r>
            <a:endParaRPr sz="20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5739852100_59da371de6_o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02" y="0"/>
            <a:ext cx="12703303" cy="7145608"/>
          </a:xfrm>
          <a:prstGeom prst="rect">
            <a:avLst/>
          </a:prstGeom>
        </p:spPr>
      </p:pic>
      <p:sp>
        <p:nvSpPr>
          <p:cNvPr id="99" name="Shape 99"/>
          <p:cNvSpPr/>
          <p:nvPr/>
        </p:nvSpPr>
        <p:spPr>
          <a:xfrm>
            <a:off x="-622300" y="-299071"/>
            <a:ext cx="9921455" cy="7456142"/>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1269829" y="675236"/>
            <a:ext cx="5965035" cy="2182262"/>
            <a:chOff x="-1" y="0"/>
            <a:chExt cx="5965034" cy="2182261"/>
          </a:xfrm>
        </p:grpSpPr>
        <p:sp>
          <p:nvSpPr>
            <p:cNvPr id="100" name="Shape 100"/>
            <p:cNvSpPr/>
            <p:nvPr/>
          </p:nvSpPr>
          <p:spPr>
            <a:xfrm>
              <a:off x="-1" y="1155698"/>
              <a:ext cx="5965034" cy="1026563"/>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1049190" y="1880300"/>
            <a:ext cx="5600700"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r" defTabSz="278891">
              <a:defRPr sz="1800"/>
            </a:pPr>
            <a:r>
              <a:rPr lang="en-US" sz="4000" dirty="0" smtClean="0">
                <a:solidFill>
                  <a:srgbClr val="265D82"/>
                </a:solidFill>
                <a:latin typeface="Gibson"/>
                <a:ea typeface="Trend Slab"/>
                <a:cs typeface="Gibson"/>
                <a:sym typeface="Trend Slab"/>
              </a:rPr>
              <a:t>LEAVE NO TRACE IS</a:t>
            </a:r>
            <a:endParaRPr lang="en-US" sz="4000" dirty="0">
              <a:solidFill>
                <a:srgbClr val="265D82"/>
              </a:solidFill>
              <a:latin typeface="Gibson"/>
              <a:ea typeface="Trend Slab"/>
              <a:cs typeface="Gibson"/>
              <a:sym typeface="Trend Slab"/>
            </a:endParaRPr>
          </a:p>
        </p:txBody>
      </p:sp>
      <p:grpSp>
        <p:nvGrpSpPr>
          <p:cNvPr id="106" name="Group 106"/>
          <p:cNvGrpSpPr/>
          <p:nvPr/>
        </p:nvGrpSpPr>
        <p:grpSpPr>
          <a:xfrm>
            <a:off x="-1269829" y="3078314"/>
            <a:ext cx="5965035" cy="1696887"/>
            <a:chOff x="-1" y="0"/>
            <a:chExt cx="5965034" cy="1857088"/>
          </a:xfrm>
        </p:grpSpPr>
        <p:sp>
          <p:nvSpPr>
            <p:cNvPr id="104" name="Shape 104"/>
            <p:cNvSpPr/>
            <p:nvPr/>
          </p:nvSpPr>
          <p:spPr>
            <a:xfrm>
              <a:off x="-1" y="1"/>
              <a:ext cx="5965034" cy="1857087"/>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5" name="Shape 105"/>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2" name="Text Placeholder 1"/>
          <p:cNvSpPr>
            <a:spLocks noGrp="1"/>
          </p:cNvSpPr>
          <p:nvPr>
            <p:ph type="body" idx="1"/>
          </p:nvPr>
        </p:nvSpPr>
        <p:spPr>
          <a:xfrm>
            <a:off x="-1417490" y="3240675"/>
            <a:ext cx="5969000" cy="1585326"/>
          </a:xfrm>
        </p:spPr>
        <p:txBody>
          <a:bodyPr/>
          <a:lstStyle/>
          <a:p>
            <a:pPr marL="381000" lvl="1" indent="0" algn="r">
              <a:lnSpc>
                <a:spcPct val="80000"/>
              </a:lnSpc>
              <a:spcBef>
                <a:spcPts val="700"/>
              </a:spcBef>
              <a:buClr>
                <a:srgbClr val="265D82"/>
              </a:buClr>
              <a:buNone/>
              <a:defRPr sz="1800" b="0"/>
            </a:pPr>
            <a:r>
              <a:rPr lang="en-US" sz="2000" dirty="0" smtClean="0">
                <a:solidFill>
                  <a:srgbClr val="265D82"/>
                </a:solidFill>
                <a:latin typeface="Gibson"/>
                <a:ea typeface="Gibson"/>
                <a:cs typeface="Gibson"/>
                <a:sym typeface="Gibson"/>
              </a:rPr>
              <a:t>Science-based</a:t>
            </a:r>
          </a:p>
          <a:p>
            <a:pPr marL="381000" lvl="1" indent="0" algn="r">
              <a:lnSpc>
                <a:spcPct val="80000"/>
              </a:lnSpc>
              <a:spcBef>
                <a:spcPts val="700"/>
              </a:spcBef>
              <a:buClr>
                <a:srgbClr val="265D82"/>
              </a:buClr>
              <a:buNone/>
              <a:defRPr sz="1800" b="0"/>
            </a:pPr>
            <a:r>
              <a:rPr lang="en-US" sz="2000" dirty="0" smtClean="0">
                <a:solidFill>
                  <a:srgbClr val="265D82"/>
                </a:solidFill>
                <a:latin typeface="Gibson"/>
                <a:ea typeface="Gibson"/>
                <a:cs typeface="Gibson"/>
                <a:sym typeface="Gibson"/>
              </a:rPr>
              <a:t>Simple </a:t>
            </a:r>
            <a:r>
              <a:rPr lang="en-US" sz="2000" dirty="0">
                <a:solidFill>
                  <a:srgbClr val="265D82"/>
                </a:solidFill>
                <a:latin typeface="Gibson"/>
                <a:ea typeface="Gibson"/>
                <a:cs typeface="Gibson"/>
                <a:sym typeface="Gibson"/>
              </a:rPr>
              <a:t>&amp; effective</a:t>
            </a:r>
          </a:p>
          <a:p>
            <a:pPr marL="381000" lvl="1" indent="0" algn="r">
              <a:lnSpc>
                <a:spcPct val="80000"/>
              </a:lnSpc>
              <a:spcBef>
                <a:spcPts val="700"/>
              </a:spcBef>
              <a:buClr>
                <a:srgbClr val="265D82"/>
              </a:buClr>
              <a:buNone/>
              <a:defRPr sz="1800" b="0"/>
            </a:pPr>
            <a:r>
              <a:rPr lang="en-US" sz="2000" dirty="0">
                <a:solidFill>
                  <a:srgbClr val="265D82"/>
                </a:solidFill>
                <a:latin typeface="Gibson"/>
                <a:ea typeface="Gibson"/>
                <a:cs typeface="Gibson"/>
                <a:sym typeface="Gibson"/>
              </a:rPr>
              <a:t>Relevant for everyone</a:t>
            </a:r>
          </a:p>
          <a:p>
            <a:pPr marL="381000" lvl="1" indent="0" algn="r">
              <a:lnSpc>
                <a:spcPct val="80000"/>
              </a:lnSpc>
              <a:spcBef>
                <a:spcPts val="700"/>
              </a:spcBef>
              <a:buClr>
                <a:srgbClr val="265D82"/>
              </a:buClr>
              <a:buNone/>
              <a:defRPr sz="1800" b="0"/>
            </a:pPr>
            <a:r>
              <a:rPr lang="en-US" sz="2000" dirty="0" smtClean="0">
                <a:solidFill>
                  <a:srgbClr val="265D82"/>
                </a:solidFill>
                <a:latin typeface="Gibson"/>
                <a:ea typeface="Gibson"/>
                <a:cs typeface="Gibson"/>
                <a:sym typeface="Gibson"/>
              </a:rPr>
              <a:t>For your </a:t>
            </a:r>
            <a:r>
              <a:rPr lang="en-US" sz="2000" dirty="0">
                <a:solidFill>
                  <a:srgbClr val="265D82"/>
                </a:solidFill>
                <a:latin typeface="Gibson"/>
                <a:ea typeface="Gibson"/>
                <a:cs typeface="Gibson"/>
                <a:sym typeface="Gibson"/>
              </a:rPr>
              <a:t>backcountry to </a:t>
            </a:r>
            <a:r>
              <a:rPr lang="en-US" sz="2000" dirty="0" smtClean="0">
                <a:solidFill>
                  <a:srgbClr val="265D82"/>
                </a:solidFill>
                <a:latin typeface="Gibson"/>
                <a:ea typeface="Gibson"/>
                <a:cs typeface="Gibson"/>
                <a:sym typeface="Gibson"/>
              </a:rPr>
              <a:t>your </a:t>
            </a:r>
            <a:r>
              <a:rPr lang="en-US" sz="2000" dirty="0">
                <a:solidFill>
                  <a:srgbClr val="265D82"/>
                </a:solidFill>
                <a:latin typeface="Gibson"/>
                <a:ea typeface="Gibson"/>
                <a:cs typeface="Gibson"/>
                <a:sym typeface="Gibson"/>
              </a:rPr>
              <a:t>city </a:t>
            </a:r>
            <a:r>
              <a:rPr lang="en-US" sz="2000" dirty="0" smtClean="0">
                <a:solidFill>
                  <a:srgbClr val="265D82"/>
                </a:solidFill>
                <a:latin typeface="Gibson"/>
                <a:ea typeface="Gibson"/>
                <a:cs typeface="Gibson"/>
                <a:sym typeface="Gibson"/>
              </a:rPr>
              <a:t>parks</a:t>
            </a:r>
            <a:endParaRPr lang="en-US" sz="2000" dirty="0">
              <a:solidFill>
                <a:srgbClr val="265D82"/>
              </a:solidFill>
              <a:latin typeface="Gibson"/>
              <a:ea typeface="Gibson"/>
              <a:cs typeface="Gibson"/>
              <a:sym typeface="Gibson"/>
            </a:endParaRPr>
          </a:p>
          <a:p>
            <a:pPr algn="r"/>
            <a:endParaRPr lang="en-US" dirty="0"/>
          </a:p>
        </p:txBody>
      </p:sp>
    </p:spTree>
    <p:extLst>
      <p:ext uri="{BB962C8B-B14F-4D97-AF65-F5344CB8AC3E}">
        <p14:creationId xmlns:p14="http://schemas.microsoft.com/office/powerpoint/2010/main" val="295762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6963562898_357a5d8532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10287000" cy="6858000"/>
          </a:xfrm>
          <a:prstGeom prst="rect">
            <a:avLst/>
          </a:prstGeom>
        </p:spPr>
      </p:pic>
      <p:sp>
        <p:nvSpPr>
          <p:cNvPr id="99" name="Shape 99"/>
          <p:cNvSpPr/>
          <p:nvPr/>
        </p:nvSpPr>
        <p:spPr>
          <a:xfrm>
            <a:off x="-1417490" y="-508542"/>
            <a:ext cx="20249371" cy="8890541"/>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2044529" y="4056214"/>
            <a:ext cx="6083130" cy="2395386"/>
            <a:chOff x="-1" y="0"/>
            <a:chExt cx="5965034" cy="2161230"/>
          </a:xfrm>
        </p:grpSpPr>
        <p:sp>
          <p:nvSpPr>
            <p:cNvPr id="100" name="Shape 100"/>
            <p:cNvSpPr/>
            <p:nvPr/>
          </p:nvSpPr>
          <p:spPr>
            <a:xfrm>
              <a:off x="-1" y="0"/>
              <a:ext cx="5965034" cy="2161230"/>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1011090" y="4105582"/>
            <a:ext cx="4993087"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r" defTabSz="278891">
              <a:defRPr sz="1800"/>
            </a:pPr>
            <a:r>
              <a:rPr lang="en-US" sz="4000" dirty="0" smtClean="0">
                <a:solidFill>
                  <a:srgbClr val="265D82"/>
                </a:solidFill>
                <a:latin typeface="Gibson"/>
                <a:ea typeface="Trend Slab"/>
                <a:cs typeface="Gibson"/>
                <a:sym typeface="Trend Slab"/>
              </a:rPr>
              <a:t>THE SEVEN</a:t>
            </a:r>
          </a:p>
          <a:p>
            <a:pPr lvl="0" algn="r" defTabSz="278891">
              <a:defRPr sz="1800"/>
            </a:pPr>
            <a:r>
              <a:rPr lang="en-US" sz="4000" dirty="0" smtClean="0">
                <a:solidFill>
                  <a:srgbClr val="265D82"/>
                </a:solidFill>
                <a:latin typeface="Gibson"/>
                <a:ea typeface="Trend Slab"/>
                <a:cs typeface="Gibson"/>
                <a:sym typeface="Trend Slab"/>
              </a:rPr>
              <a:t>LEAVE NO TRACE </a:t>
            </a:r>
          </a:p>
          <a:p>
            <a:pPr lvl="0" algn="r" defTabSz="278891">
              <a:defRPr sz="1800"/>
            </a:pPr>
            <a:r>
              <a:rPr lang="en-US" sz="4000" dirty="0" smtClean="0">
                <a:solidFill>
                  <a:srgbClr val="265D82"/>
                </a:solidFill>
                <a:latin typeface="Gibson"/>
                <a:ea typeface="Trend Slab"/>
                <a:cs typeface="Gibson"/>
                <a:sym typeface="Trend Slab"/>
              </a:rPr>
              <a:t>PRINCIPLES</a:t>
            </a:r>
            <a:endParaRPr lang="en-US" sz="4000" dirty="0">
              <a:solidFill>
                <a:srgbClr val="265D82"/>
              </a:solidFill>
              <a:latin typeface="Gibson"/>
              <a:ea typeface="Trend Slab"/>
              <a:cs typeface="Gibson"/>
              <a:sym typeface="Trend Slab"/>
            </a:endParaRPr>
          </a:p>
        </p:txBody>
      </p:sp>
      <p:grpSp>
        <p:nvGrpSpPr>
          <p:cNvPr id="106" name="Group 106"/>
          <p:cNvGrpSpPr/>
          <p:nvPr/>
        </p:nvGrpSpPr>
        <p:grpSpPr>
          <a:xfrm>
            <a:off x="4210220" y="4056214"/>
            <a:ext cx="5965035" cy="2395387"/>
            <a:chOff x="-1" y="0"/>
            <a:chExt cx="5965034" cy="2395385"/>
          </a:xfrm>
        </p:grpSpPr>
        <p:sp>
          <p:nvSpPr>
            <p:cNvPr id="104" name="Shape 104"/>
            <p:cNvSpPr/>
            <p:nvPr/>
          </p:nvSpPr>
          <p:spPr>
            <a:xfrm>
              <a:off x="-1" y="1"/>
              <a:ext cx="5965034" cy="2395384"/>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5" name="Shape 105"/>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7" name="Shape 107"/>
          <p:cNvSpPr>
            <a:spLocks noGrp="1"/>
          </p:cNvSpPr>
          <p:nvPr>
            <p:ph type="body" idx="1"/>
          </p:nvPr>
        </p:nvSpPr>
        <p:spPr>
          <a:xfrm>
            <a:off x="4274244" y="4246715"/>
            <a:ext cx="6215957" cy="4419602"/>
          </a:xfrm>
          <a:prstGeom prst="rect">
            <a:avLst/>
          </a:prstGeom>
        </p:spPr>
        <p:txBody>
          <a:bodyPr lIns="0" tIns="0" rIns="0" bIns="0">
            <a:normAutofit/>
          </a:bodyPr>
          <a:lstStyle/>
          <a:p>
            <a:pPr marL="269595" lvl="0" indent="-269595">
              <a:lnSpc>
                <a:spcPct val="80000"/>
              </a:lnSpc>
              <a:buClrTx/>
              <a:buFont typeface="Gibson"/>
              <a:buChar char="•"/>
              <a:defRPr sz="1800" b="0"/>
            </a:pPr>
            <a:r>
              <a:rPr sz="2000" dirty="0" smtClean="0">
                <a:solidFill>
                  <a:srgbClr val="265D82"/>
                </a:solidFill>
                <a:latin typeface="Gibson"/>
                <a:ea typeface="Gibson"/>
                <a:cs typeface="Gibson"/>
                <a:sym typeface="Gibson"/>
              </a:rPr>
              <a:t>Plan Ahead &amp; Prepare</a:t>
            </a:r>
          </a:p>
          <a:p>
            <a:pPr marL="269595" lvl="0" indent="-269595">
              <a:lnSpc>
                <a:spcPct val="80000"/>
              </a:lnSpc>
              <a:buClrTx/>
              <a:buFont typeface="Gibson"/>
              <a:buChar char="•"/>
              <a:defRPr sz="1800" b="0"/>
            </a:pPr>
            <a:r>
              <a:rPr sz="2000" dirty="0" smtClean="0">
                <a:solidFill>
                  <a:srgbClr val="265D82"/>
                </a:solidFill>
                <a:latin typeface="Gibson"/>
                <a:ea typeface="Gibson"/>
                <a:cs typeface="Gibson"/>
                <a:sym typeface="Gibson"/>
              </a:rPr>
              <a:t>Travel and Camp on Durable Surfaces</a:t>
            </a:r>
          </a:p>
          <a:p>
            <a:pPr marL="269595" lvl="0" indent="-269595">
              <a:lnSpc>
                <a:spcPct val="80000"/>
              </a:lnSpc>
              <a:buClrTx/>
              <a:buFont typeface="Gibson"/>
              <a:buChar char="•"/>
              <a:defRPr sz="1800" b="0"/>
            </a:pPr>
            <a:r>
              <a:rPr sz="2000" dirty="0" smtClean="0">
                <a:solidFill>
                  <a:srgbClr val="265D82"/>
                </a:solidFill>
                <a:latin typeface="Gibson"/>
                <a:ea typeface="Gibson"/>
                <a:cs typeface="Gibson"/>
                <a:sym typeface="Gibson"/>
              </a:rPr>
              <a:t>Dispose of Waste Properly</a:t>
            </a:r>
          </a:p>
          <a:p>
            <a:pPr marL="269595" lvl="0" indent="-269595">
              <a:lnSpc>
                <a:spcPct val="80000"/>
              </a:lnSpc>
              <a:buClrTx/>
              <a:buFont typeface="Gibson"/>
              <a:buChar char="•"/>
              <a:defRPr sz="1800" b="0"/>
            </a:pPr>
            <a:r>
              <a:rPr sz="2000" dirty="0" smtClean="0">
                <a:solidFill>
                  <a:srgbClr val="265D82"/>
                </a:solidFill>
                <a:latin typeface="Gibson"/>
                <a:ea typeface="Gibson"/>
                <a:cs typeface="Gibson"/>
                <a:sym typeface="Gibson"/>
              </a:rPr>
              <a:t>Leave What You Find</a:t>
            </a:r>
          </a:p>
          <a:p>
            <a:pPr marL="269595" lvl="0" indent="-269595">
              <a:lnSpc>
                <a:spcPct val="80000"/>
              </a:lnSpc>
              <a:buClrTx/>
              <a:buFont typeface="Gibson"/>
              <a:buChar char="•"/>
              <a:defRPr sz="1800" b="0"/>
            </a:pPr>
            <a:r>
              <a:rPr sz="2000" dirty="0" smtClean="0">
                <a:solidFill>
                  <a:srgbClr val="265D82"/>
                </a:solidFill>
                <a:latin typeface="Gibson"/>
                <a:ea typeface="Gibson"/>
                <a:cs typeface="Gibson"/>
                <a:sym typeface="Gibson"/>
              </a:rPr>
              <a:t>Minimize Campfire Impacts</a:t>
            </a:r>
          </a:p>
          <a:p>
            <a:pPr marL="269595" lvl="0" indent="-269595">
              <a:lnSpc>
                <a:spcPct val="80000"/>
              </a:lnSpc>
              <a:buClrTx/>
              <a:buFont typeface="Gibson"/>
              <a:buChar char="•"/>
              <a:defRPr sz="1800" b="0"/>
            </a:pPr>
            <a:r>
              <a:rPr sz="2000" dirty="0" smtClean="0">
                <a:solidFill>
                  <a:srgbClr val="265D82"/>
                </a:solidFill>
                <a:latin typeface="Gibson"/>
                <a:ea typeface="Gibson"/>
                <a:cs typeface="Gibson"/>
                <a:sym typeface="Gibson"/>
              </a:rPr>
              <a:t>Respect Wildlife</a:t>
            </a:r>
          </a:p>
          <a:p>
            <a:pPr marL="269595" lvl="0" indent="-269595">
              <a:lnSpc>
                <a:spcPct val="80000"/>
              </a:lnSpc>
              <a:buClrTx/>
              <a:buFont typeface="Gibson"/>
              <a:buChar char="•"/>
              <a:defRPr sz="1800" b="0"/>
            </a:pPr>
            <a:r>
              <a:rPr sz="2000" dirty="0" smtClean="0">
                <a:solidFill>
                  <a:srgbClr val="265D82"/>
                </a:solidFill>
                <a:latin typeface="Gibson"/>
                <a:ea typeface="Gibson"/>
                <a:cs typeface="Gibson"/>
                <a:sym typeface="Gibson"/>
              </a:rPr>
              <a:t>Be Considerate of Other Visitors</a:t>
            </a:r>
            <a:endParaRPr sz="2000" dirty="0">
              <a:solidFill>
                <a:srgbClr val="265D82"/>
              </a:solidFill>
              <a:latin typeface="Gibson"/>
              <a:ea typeface="Gibson"/>
              <a:cs typeface="Gibson"/>
              <a:sym typeface="Gibso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2.png"/>
          <p:cNvPicPr/>
          <p:nvPr/>
        </p:nvPicPr>
        <p:blipFill>
          <a:blip r:embed="rId3">
            <a:extLst/>
          </a:blip>
          <a:stretch>
            <a:fillRect/>
          </a:stretch>
        </p:blipFill>
        <p:spPr>
          <a:xfrm>
            <a:off x="787400" y="783425"/>
            <a:ext cx="9144000" cy="6535750"/>
          </a:xfrm>
          <a:prstGeom prst="rect">
            <a:avLst/>
          </a:prstGeom>
          <a:ln w="12700">
            <a:miter lim="400000"/>
          </a:ln>
        </p:spPr>
      </p:pic>
      <p:sp>
        <p:nvSpPr>
          <p:cNvPr id="54" name="Shape 54"/>
          <p:cNvSpPr/>
          <p:nvPr/>
        </p:nvSpPr>
        <p:spPr>
          <a:xfrm>
            <a:off x="945106" y="4903856"/>
            <a:ext cx="2726089" cy="946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defTabSz="333756">
              <a:defRPr sz="1800"/>
            </a:pPr>
            <a:r>
              <a:rPr lang="en-US" sz="2000" dirty="0" smtClean="0">
                <a:solidFill>
                  <a:srgbClr val="265D82"/>
                </a:solidFill>
                <a:latin typeface="Gibson"/>
                <a:ea typeface="Trend Slab"/>
                <a:cs typeface="Gibson"/>
                <a:sym typeface="Trend Slab"/>
              </a:rPr>
              <a:t>FEW</a:t>
            </a:r>
          </a:p>
          <a:p>
            <a:pPr lvl="0" defTabSz="333756">
              <a:defRPr sz="1800"/>
            </a:pPr>
            <a:r>
              <a:rPr lang="en-US" sz="2000" dirty="0" smtClean="0">
                <a:solidFill>
                  <a:srgbClr val="265D82"/>
                </a:solidFill>
                <a:latin typeface="Gibson"/>
                <a:ea typeface="Trend Slab"/>
                <a:cs typeface="Gibson"/>
                <a:sym typeface="Trend Slab"/>
              </a:rPr>
              <a:t>IMPACTS</a:t>
            </a:r>
            <a:endParaRPr lang="en-US" sz="2000" dirty="0">
              <a:solidFill>
                <a:srgbClr val="265D82"/>
              </a:solidFill>
              <a:latin typeface="Gibson"/>
              <a:ea typeface="Trend Slab"/>
              <a:cs typeface="Gibson"/>
              <a:sym typeface="Trend Slab"/>
            </a:endParaRPr>
          </a:p>
        </p:txBody>
      </p:sp>
      <p:sp>
        <p:nvSpPr>
          <p:cNvPr id="55" name="Shape 55"/>
          <p:cNvSpPr/>
          <p:nvPr/>
        </p:nvSpPr>
        <p:spPr>
          <a:xfrm>
            <a:off x="5228363" y="4903856"/>
            <a:ext cx="2935143" cy="11366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algn="r" defTabSz="333756">
              <a:defRPr sz="1800"/>
            </a:pPr>
            <a:r>
              <a:rPr lang="en-US" sz="2000" dirty="0" smtClean="0">
                <a:solidFill>
                  <a:srgbClr val="265D82"/>
                </a:solidFill>
                <a:latin typeface="Gibson"/>
                <a:ea typeface="Trend Slab"/>
                <a:cs typeface="Gibson"/>
                <a:sym typeface="Trend Slab"/>
              </a:rPr>
              <a:t>SIGNIFICANT</a:t>
            </a:r>
          </a:p>
          <a:p>
            <a:pPr lvl="0" algn="r" defTabSz="333756">
              <a:defRPr sz="1800"/>
            </a:pPr>
            <a:r>
              <a:rPr lang="en-US" sz="2000" dirty="0" smtClean="0">
                <a:solidFill>
                  <a:srgbClr val="265D82"/>
                </a:solidFill>
                <a:latin typeface="Gibson"/>
                <a:ea typeface="Trend Slab"/>
                <a:cs typeface="Gibson"/>
                <a:sym typeface="Trend Slab"/>
              </a:rPr>
              <a:t>IMPACTS</a:t>
            </a:r>
            <a:endParaRPr lang="en-US" sz="2000" dirty="0">
              <a:solidFill>
                <a:srgbClr val="265D82"/>
              </a:solidFill>
              <a:latin typeface="Gibson"/>
              <a:ea typeface="Trend Slab"/>
              <a:cs typeface="Gibson"/>
              <a:sym typeface="Trend Slab"/>
            </a:endParaRPr>
          </a:p>
        </p:txBody>
      </p:sp>
      <p:sp>
        <p:nvSpPr>
          <p:cNvPr id="56" name="Shape 56"/>
          <p:cNvSpPr/>
          <p:nvPr/>
        </p:nvSpPr>
        <p:spPr>
          <a:xfrm>
            <a:off x="767727" y="923614"/>
            <a:ext cx="7603415" cy="2262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algn="ctr" defTabSz="448055">
              <a:lnSpc>
                <a:spcPct val="90000"/>
              </a:lnSpc>
              <a:defRPr sz="4900" spc="-500">
                <a:solidFill>
                  <a:srgbClr val="9BBB59"/>
                </a:solidFill>
                <a:latin typeface="Trend Slab"/>
                <a:ea typeface="Trend Slab"/>
                <a:cs typeface="Trend Slab"/>
                <a:sym typeface="Trend Slab"/>
              </a:defRPr>
            </a:lvl1pPr>
          </a:lstStyle>
          <a:p>
            <a:pPr lvl="0">
              <a:defRPr sz="1800" spc="0">
                <a:solidFill>
                  <a:srgbClr val="000000"/>
                </a:solidFill>
              </a:defRPr>
            </a:pPr>
            <a:r>
              <a:rPr lang="en-US" sz="4000" spc="0" dirty="0" smtClean="0">
                <a:solidFill>
                  <a:srgbClr val="7C962B"/>
                </a:solidFill>
                <a:latin typeface="Gibson"/>
                <a:cs typeface="Gibson"/>
              </a:rPr>
              <a:t>THE LEAVE NO TRACE</a:t>
            </a:r>
          </a:p>
          <a:p>
            <a:pPr lvl="0">
              <a:defRPr sz="1800" spc="0">
                <a:solidFill>
                  <a:srgbClr val="000000"/>
                </a:solidFill>
              </a:defRPr>
            </a:pPr>
            <a:r>
              <a:rPr lang="en-US" sz="10500" spc="0" dirty="0" smtClean="0">
                <a:solidFill>
                  <a:srgbClr val="7C962B"/>
                </a:solidFill>
                <a:latin typeface="Gibson"/>
                <a:cs typeface="Gibson"/>
              </a:rPr>
              <a:t>SPECTRUM</a:t>
            </a:r>
            <a:endParaRPr lang="en-US" sz="10500" spc="0" dirty="0">
              <a:solidFill>
                <a:srgbClr val="7C962B"/>
              </a:solidFill>
              <a:latin typeface="Gibson"/>
              <a:cs typeface="Gibson"/>
            </a:endParaRPr>
          </a:p>
        </p:txBody>
      </p:sp>
      <p:sp>
        <p:nvSpPr>
          <p:cNvPr id="57" name="Shape 57"/>
          <p:cNvSpPr/>
          <p:nvPr/>
        </p:nvSpPr>
        <p:spPr>
          <a:xfrm>
            <a:off x="767727" y="3617635"/>
            <a:ext cx="159300" cy="1273728"/>
          </a:xfrm>
          <a:prstGeom prst="rect">
            <a:avLst/>
          </a:prstGeom>
          <a:solidFill>
            <a:srgbClr val="2C5B7C">
              <a:alpha val="90381"/>
            </a:srgbClr>
          </a:solidFill>
          <a:ln w="12700">
            <a:miter lim="400000"/>
          </a:ln>
        </p:spPr>
        <p:txBody>
          <a:bodyPr lIns="0" tIns="0" rIns="0" bIns="0"/>
          <a:lstStyle/>
          <a:p>
            <a:pPr lvl="0">
              <a:defRPr>
                <a:solidFill>
                  <a:srgbClr val="FFFFFF"/>
                </a:solidFill>
                <a:latin typeface="Gill Sans"/>
                <a:ea typeface="Gill Sans"/>
                <a:cs typeface="Gill Sans"/>
                <a:sym typeface="Gill Sans"/>
              </a:defRPr>
            </a:pPr>
            <a:endParaRPr/>
          </a:p>
        </p:txBody>
      </p:sp>
      <p:sp>
        <p:nvSpPr>
          <p:cNvPr id="58" name="Shape 58"/>
          <p:cNvSpPr/>
          <p:nvPr/>
        </p:nvSpPr>
        <p:spPr>
          <a:xfrm>
            <a:off x="8235328" y="3617635"/>
            <a:ext cx="159300" cy="1273728"/>
          </a:xfrm>
          <a:prstGeom prst="rect">
            <a:avLst/>
          </a:prstGeom>
          <a:solidFill>
            <a:srgbClr val="2C5B7C">
              <a:alpha val="90381"/>
            </a:srgbClr>
          </a:solidFill>
          <a:ln w="12700">
            <a:miter lim="400000"/>
          </a:ln>
        </p:spPr>
        <p:txBody>
          <a:bodyPr lIns="0" tIns="0" rIns="0" bIns="0"/>
          <a:lstStyle/>
          <a:p>
            <a:pPr lvl="0">
              <a:defRPr>
                <a:solidFill>
                  <a:srgbClr val="FFFFFF"/>
                </a:solidFill>
                <a:latin typeface="Gill Sans"/>
                <a:ea typeface="Gill Sans"/>
                <a:cs typeface="Gill Sans"/>
                <a:sym typeface="Gill Sans"/>
              </a:defRPr>
            </a:pPr>
            <a:endParaRPr/>
          </a:p>
        </p:txBody>
      </p:sp>
    </p:spTree>
    <p:extLst>
      <p:ext uri="{BB962C8B-B14F-4D97-AF65-F5344CB8AC3E}">
        <p14:creationId xmlns:p14="http://schemas.microsoft.com/office/powerpoint/2010/main" val="103659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image5.jpeg"/>
          <p:cNvPicPr/>
          <p:nvPr/>
        </p:nvPicPr>
        <p:blipFill>
          <a:blip r:embed="rId3">
            <a:extLst/>
          </a:blip>
          <a:stretch>
            <a:fillRect/>
          </a:stretch>
        </p:blipFill>
        <p:spPr>
          <a:xfrm>
            <a:off x="-63170" y="-47377"/>
            <a:ext cx="9270341" cy="6952754"/>
          </a:xfrm>
          <a:prstGeom prst="rect">
            <a:avLst/>
          </a:prstGeom>
          <a:ln w="12700">
            <a:miter lim="400000"/>
          </a:ln>
        </p:spPr>
      </p:pic>
      <p:sp>
        <p:nvSpPr>
          <p:cNvPr id="99" name="Shape 99"/>
          <p:cNvSpPr/>
          <p:nvPr/>
        </p:nvSpPr>
        <p:spPr>
          <a:xfrm>
            <a:off x="-1309306" y="-730873"/>
            <a:ext cx="9984954" cy="7456142"/>
          </a:xfrm>
          <a:prstGeom prst="rect">
            <a:avLst/>
          </a:prstGeom>
          <a:solidFill>
            <a:srgbClr val="000000">
              <a:alpha val="28053"/>
            </a:srgbClr>
          </a:solidFill>
          <a:ln w="12700">
            <a:miter lim="400000"/>
          </a:ln>
        </p:spPr>
        <p:txBody>
          <a:bodyPr lIns="0" tIns="0" rIns="0" bIns="0"/>
          <a:lstStyle/>
          <a:p>
            <a:pPr lvl="0">
              <a:defRPr>
                <a:latin typeface="Gill Sans"/>
                <a:ea typeface="Gill Sans"/>
                <a:cs typeface="Gill Sans"/>
                <a:sym typeface="Gill Sans"/>
              </a:defRPr>
            </a:pPr>
            <a:endParaRPr/>
          </a:p>
        </p:txBody>
      </p:sp>
      <p:grpSp>
        <p:nvGrpSpPr>
          <p:cNvPr id="102" name="Group 102"/>
          <p:cNvGrpSpPr/>
          <p:nvPr/>
        </p:nvGrpSpPr>
        <p:grpSpPr>
          <a:xfrm>
            <a:off x="3683171" y="1424536"/>
            <a:ext cx="5965035" cy="2182262"/>
            <a:chOff x="-1" y="0"/>
            <a:chExt cx="5965034" cy="2182261"/>
          </a:xfrm>
        </p:grpSpPr>
        <p:sp>
          <p:nvSpPr>
            <p:cNvPr id="100" name="Shape 100"/>
            <p:cNvSpPr/>
            <p:nvPr/>
          </p:nvSpPr>
          <p:spPr>
            <a:xfrm>
              <a:off x="-1" y="1155698"/>
              <a:ext cx="5965034" cy="1026563"/>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1" name="Shape 101"/>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103" name="Shape 103"/>
          <p:cNvSpPr/>
          <p:nvPr/>
        </p:nvSpPr>
        <p:spPr>
          <a:xfrm>
            <a:off x="3903810" y="2629600"/>
            <a:ext cx="4993087" cy="2565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lvl="0" defTabSz="278891">
              <a:defRPr sz="1800"/>
            </a:pPr>
            <a:r>
              <a:rPr lang="en-US" sz="4000" dirty="0" smtClean="0">
                <a:solidFill>
                  <a:srgbClr val="265D82"/>
                </a:solidFill>
                <a:latin typeface="Gibson"/>
                <a:ea typeface="Trend Slab"/>
                <a:cs typeface="Gibson"/>
                <a:sym typeface="Trend Slab"/>
              </a:rPr>
              <a:t>HISTORY</a:t>
            </a:r>
            <a:endParaRPr lang="en-US" sz="4000" dirty="0">
              <a:solidFill>
                <a:srgbClr val="265D82"/>
              </a:solidFill>
              <a:latin typeface="Gibson"/>
              <a:ea typeface="Trend Slab"/>
              <a:cs typeface="Gibson"/>
              <a:sym typeface="Trend Slab"/>
            </a:endParaRPr>
          </a:p>
        </p:txBody>
      </p:sp>
      <p:grpSp>
        <p:nvGrpSpPr>
          <p:cNvPr id="106" name="Group 106"/>
          <p:cNvGrpSpPr/>
          <p:nvPr/>
        </p:nvGrpSpPr>
        <p:grpSpPr>
          <a:xfrm>
            <a:off x="3683171" y="3751415"/>
            <a:ext cx="5965035" cy="871386"/>
            <a:chOff x="-1" y="0"/>
            <a:chExt cx="5965034" cy="1857088"/>
          </a:xfrm>
        </p:grpSpPr>
        <p:sp>
          <p:nvSpPr>
            <p:cNvPr id="104" name="Shape 104"/>
            <p:cNvSpPr/>
            <p:nvPr/>
          </p:nvSpPr>
          <p:spPr>
            <a:xfrm>
              <a:off x="-1" y="1"/>
              <a:ext cx="5965034" cy="1857087"/>
            </a:xfrm>
            <a:prstGeom prst="rect">
              <a:avLst/>
            </a:prstGeom>
            <a:solidFill>
              <a:srgbClr val="FFFFFF">
                <a:alpha val="86347"/>
              </a:srgbClr>
            </a:solidFill>
            <a:ln w="12700" cap="flat">
              <a:noFill/>
              <a:miter lim="400000"/>
            </a:ln>
            <a:effectLst/>
          </p:spPr>
          <p:txBody>
            <a:bodyPr wrap="square" lIns="0" tIns="0" rIns="0" bIns="0" numCol="1" anchor="t">
              <a:noAutofit/>
            </a:bodyPr>
            <a:lstStyle/>
            <a:p>
              <a:pPr lvl="0" algn="r">
                <a:defRPr sz="1800">
                  <a:latin typeface="Gill Sans"/>
                  <a:ea typeface="Gill Sans"/>
                  <a:cs typeface="Gill Sans"/>
                  <a:sym typeface="Gill Sans"/>
                </a:defRPr>
              </a:pPr>
              <a:endParaRPr/>
            </a:p>
          </p:txBody>
        </p:sp>
        <p:sp>
          <p:nvSpPr>
            <p:cNvPr id="105" name="Shape 105"/>
            <p:cNvSpPr/>
            <p:nvPr/>
          </p:nvSpPr>
          <p:spPr>
            <a:xfrm>
              <a:off x="-1" y="0"/>
              <a:ext cx="5965034"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defRPr>
                  <a:latin typeface="Gill Sans"/>
                  <a:ea typeface="Gill Sans"/>
                  <a:cs typeface="Gill Sans"/>
                  <a:sym typeface="Gill Sans"/>
                </a:defRPr>
              </a:lvl1pPr>
            </a:lstStyle>
            <a:p>
              <a:pPr lvl="0">
                <a:defRPr sz="1800"/>
              </a:pPr>
              <a:r>
                <a:rPr sz="2400"/>
                <a:t> </a:t>
              </a:r>
            </a:p>
          </p:txBody>
        </p:sp>
      </p:grpSp>
      <p:sp>
        <p:nvSpPr>
          <p:cNvPr id="2" name="Text Placeholder 1"/>
          <p:cNvSpPr>
            <a:spLocks noGrp="1"/>
          </p:cNvSpPr>
          <p:nvPr>
            <p:ph type="body" idx="1"/>
          </p:nvPr>
        </p:nvSpPr>
        <p:spPr>
          <a:xfrm>
            <a:off x="3535510" y="4066175"/>
            <a:ext cx="5969000" cy="1585326"/>
          </a:xfrm>
        </p:spPr>
        <p:txBody>
          <a:bodyPr/>
          <a:lstStyle/>
          <a:p>
            <a:pPr marL="381000" lvl="1" indent="0">
              <a:lnSpc>
                <a:spcPct val="80000"/>
              </a:lnSpc>
              <a:spcBef>
                <a:spcPts val="700"/>
              </a:spcBef>
              <a:buClr>
                <a:srgbClr val="265D82"/>
              </a:buClr>
              <a:buNone/>
              <a:defRPr sz="1800" b="0"/>
            </a:pPr>
            <a:r>
              <a:rPr lang="en-US" sz="2000" dirty="0" smtClean="0">
                <a:solidFill>
                  <a:srgbClr val="265D82"/>
                </a:solidFill>
                <a:latin typeface="Gibson"/>
                <a:ea typeface="Gibson"/>
                <a:cs typeface="Gibson"/>
                <a:sym typeface="Gibson"/>
              </a:rPr>
              <a:t>Roots In The Backcountry</a:t>
            </a:r>
          </a:p>
          <a:p>
            <a:endParaRPr lang="en-US" dirty="0"/>
          </a:p>
        </p:txBody>
      </p:sp>
    </p:spTree>
    <p:extLst>
      <p:ext uri="{BB962C8B-B14F-4D97-AF65-F5344CB8AC3E}">
        <p14:creationId xmlns:p14="http://schemas.microsoft.com/office/powerpoint/2010/main" val="242177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4684</TotalTime>
  <Words>3693</Words>
  <Application>Microsoft Macintosh PowerPoint</Application>
  <PresentationFormat>On-screen Show (4:3)</PresentationFormat>
  <Paragraphs>336</Paragraphs>
  <Slides>35</Slides>
  <Notes>34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vt:lpstr>
      <vt:lpstr>PowerPoint Presentation</vt:lpstr>
      <vt:lpstr>WHAT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Jason Grubb</cp:lastModifiedBy>
  <cp:revision>128</cp:revision>
  <dcterms:modified xsi:type="dcterms:W3CDTF">2016-05-27T15:35:09Z</dcterms:modified>
</cp:coreProperties>
</file>